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7"/>
  </p:notesMasterIdLst>
  <p:sldIdLst>
    <p:sldId id="325" r:id="rId3"/>
    <p:sldId id="349" r:id="rId4"/>
    <p:sldId id="350" r:id="rId5"/>
    <p:sldId id="35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008" autoAdjust="0"/>
  </p:normalViewPr>
  <p:slideViewPr>
    <p:cSldViewPr snapToGrid="0">
      <p:cViewPr varScale="1">
        <p:scale>
          <a:sx n="109" d="100"/>
          <a:sy n="109" d="100"/>
        </p:scale>
        <p:origin x="-17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pPr/>
              <a:t>2017-06-29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636" indent="-281399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595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5833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070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309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547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6785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022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2017-06-29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8" y="727590"/>
            <a:ext cx="4314537" cy="274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23" y="1774792"/>
            <a:ext cx="4485736" cy="1490020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9874" y="3789040"/>
            <a:ext cx="8512176" cy="1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 smtClean="0">
                <a:solidFill>
                  <a:schemeClr val="tx1"/>
                </a:solidFill>
              </a:rPr>
              <a:t>OptiSPICE applications:</a:t>
            </a:r>
            <a:br>
              <a:rPr lang="en-CA" kern="0" dirty="0" smtClean="0">
                <a:solidFill>
                  <a:schemeClr val="tx1"/>
                </a:solidFill>
              </a:rPr>
            </a:b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Nano Photonic Imager</a:t>
            </a:r>
            <a:r>
              <a:rPr lang="en-CA" sz="3200" kern="0" dirty="0" smtClean="0">
                <a:solidFill>
                  <a:schemeClr val="tx1"/>
                </a:solidFill>
              </a:rPr>
              <a:t/>
            </a:r>
            <a:br>
              <a:rPr lang="en-CA" sz="3200" kern="0" dirty="0" smtClean="0">
                <a:solidFill>
                  <a:schemeClr val="tx1"/>
                </a:solidFill>
              </a:rPr>
            </a:br>
            <a:endParaRPr lang="en-CA" sz="2800" b="0" i="1" kern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041"/>
            <a:ext cx="2828925" cy="10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3200" kern="0" dirty="0" smtClean="0">
                <a:solidFill>
                  <a:srgbClr val="4D4D4D"/>
                </a:solidFill>
              </a:rPr>
              <a:t>Nano</a:t>
            </a:r>
            <a:r>
              <a:rPr lang="en-CA" sz="3200" kern="0" dirty="0">
                <a:solidFill>
                  <a:srgbClr val="4D4D4D"/>
                </a:solidFill>
              </a:rPr>
              <a:t>p</a:t>
            </a:r>
            <a:r>
              <a:rPr lang="en-CA" sz="3200" kern="0" dirty="0" smtClean="0">
                <a:solidFill>
                  <a:srgbClr val="4D4D4D"/>
                </a:solidFill>
              </a:rPr>
              <a:t>hotonic Imager Schematic*</a:t>
            </a:r>
            <a:endParaRPr lang="en-CA" sz="3200" kern="0" dirty="0">
              <a:solidFill>
                <a:srgbClr val="4D4D4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828675"/>
            <a:ext cx="5145632" cy="316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1507" y="3689151"/>
            <a:ext cx="1664328" cy="2416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>
            <a:off x="5511641" y="915084"/>
            <a:ext cx="1044197" cy="4921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9126" y="3822406"/>
            <a:ext cx="2410269" cy="134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7783" y="1523233"/>
            <a:ext cx="155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/>
              <a:t>Laser chirped by </a:t>
            </a:r>
          </a:p>
          <a:p>
            <a:pPr algn="ctr"/>
            <a:r>
              <a:rPr lang="en-CA" sz="1400" b="1" dirty="0" smtClean="0"/>
              <a:t>the voltage source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153619" y="4235312"/>
            <a:ext cx="354787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 smtClean="0"/>
              <a:t>Simulation Parameters</a:t>
            </a:r>
          </a:p>
          <a:p>
            <a:r>
              <a:rPr lang="pt-BR" sz="1200" dirty="0" smtClean="0"/>
              <a:t>c = 299792458       Speed of Light (m/s)</a:t>
            </a:r>
          </a:p>
          <a:p>
            <a:r>
              <a:rPr lang="pt-BR" sz="1200" dirty="0" smtClean="0"/>
              <a:t>PER=500e-6           Chirp Period (s)</a:t>
            </a:r>
          </a:p>
          <a:p>
            <a:r>
              <a:rPr lang="pt-BR" sz="1200" dirty="0" smtClean="0"/>
              <a:t>tf = 1.02*PER         Total Simulation time(s)</a:t>
            </a:r>
          </a:p>
          <a:p>
            <a:r>
              <a:rPr lang="pt-BR" sz="1200" dirty="0" smtClean="0"/>
              <a:t>tstep = tf/20000    Time step (s)</a:t>
            </a:r>
          </a:p>
          <a:p>
            <a:r>
              <a:rPr lang="pt-BR" sz="1200" dirty="0" smtClean="0"/>
              <a:t>fmax = 40e9           Maximum Frequency (Hz)</a:t>
            </a:r>
          </a:p>
          <a:p>
            <a:r>
              <a:rPr lang="pt-BR" sz="1200" dirty="0" smtClean="0"/>
              <a:t>alpha = fmax/PER  Chirp Rate (Hz/s)</a:t>
            </a:r>
          </a:p>
          <a:p>
            <a:r>
              <a:rPr lang="pt-BR" sz="1200" dirty="0" smtClean="0"/>
              <a:t>lam0 = 1550           Initial Wavelength (nm)</a:t>
            </a:r>
          </a:p>
          <a:p>
            <a:r>
              <a:rPr lang="pt-BR" sz="1200" dirty="0" smtClean="0"/>
              <a:t>lam1 = c/(c/(lam0)+fmax*1e-9) Final Wavelength (nm)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16171" y="6142994"/>
            <a:ext cx="8225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*</a:t>
            </a:r>
            <a:r>
              <a:rPr lang="en-US" sz="1000" b="1" dirty="0" err="1" smtClean="0"/>
              <a:t>Firooz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Aflatouni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Behrooz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Abiri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Angad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Rekhi</a:t>
            </a:r>
            <a:r>
              <a:rPr lang="en-US" sz="1000" b="1" dirty="0" smtClean="0"/>
              <a:t>, and Ali </a:t>
            </a:r>
            <a:r>
              <a:rPr lang="en-US" sz="1000" b="1" dirty="0" err="1" smtClean="0"/>
              <a:t>Hajimiri</a:t>
            </a:r>
            <a:r>
              <a:rPr lang="en-US" sz="1000" b="1" dirty="0" smtClean="0"/>
              <a:t>, "</a:t>
            </a:r>
            <a:r>
              <a:rPr lang="en-US" sz="1000" b="1" dirty="0" err="1" smtClean="0"/>
              <a:t>Nanophotonic</a:t>
            </a:r>
            <a:r>
              <a:rPr lang="en-US" sz="1000" b="1" dirty="0" smtClean="0"/>
              <a:t> coherent imager," Opt. Express 23, 5117-5125 (2015)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01722" y="3584448"/>
            <a:ext cx="943660" cy="27797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08272" y="2641600"/>
            <a:ext cx="1097178" cy="4538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20107" y="3822406"/>
            <a:ext cx="853236" cy="1368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07536" y="5337906"/>
            <a:ext cx="2433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CA" sz="1200" b="1" dirty="0" smtClean="0"/>
              <a:t>The output of the photodiode is processed using a python script to estimate the time delay difference between two inputs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149821" y="4510589"/>
            <a:ext cx="475019" cy="81867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00560" y="3651463"/>
            <a:ext cx="1281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1 to 32 Splitter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62641" y="661762"/>
            <a:ext cx="1267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4x4 = 16 Pixels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37259" y="903610"/>
            <a:ext cx="243309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CA" sz="1100" b="1" dirty="0" smtClean="0"/>
              <a:t>          </a:t>
            </a:r>
            <a:r>
              <a:rPr lang="en-CA" sz="1100" b="1" dirty="0" smtClean="0">
                <a:solidFill>
                  <a:srgbClr val="C00000"/>
                </a:solidFill>
              </a:rPr>
              <a:t>Basic Operation</a:t>
            </a:r>
          </a:p>
          <a:p>
            <a:pPr>
              <a:buFont typeface="Arial" pitchFamily="34" charset="0"/>
              <a:buChar char="•"/>
            </a:pPr>
            <a:r>
              <a:rPr lang="en-CA" sz="1100" b="1" dirty="0" smtClean="0"/>
              <a:t> This example demonstrates the operation of a nanophotonic coherent imager (4 x 4 pixels)</a:t>
            </a:r>
          </a:p>
          <a:p>
            <a:pPr>
              <a:buFont typeface="Arial" pitchFamily="34" charset="0"/>
              <a:buChar char="•"/>
            </a:pPr>
            <a:r>
              <a:rPr lang="en-CA" sz="1100" b="1" dirty="0" smtClean="0"/>
              <a:t> The chirped signal coming from the laser is split into reference (16) image (16) signals.</a:t>
            </a:r>
          </a:p>
          <a:p>
            <a:pPr>
              <a:buFont typeface="Arial" pitchFamily="34" charset="0"/>
              <a:buChar char="•"/>
            </a:pPr>
            <a:r>
              <a:rPr lang="en-CA" sz="1100" b="1" dirty="0" smtClean="0"/>
              <a:t> Each image signal travels through a different path and gets recombined at the pixel with a reference signal. </a:t>
            </a:r>
          </a:p>
          <a:p>
            <a:pPr>
              <a:buFont typeface="Arial" pitchFamily="34" charset="0"/>
              <a:buChar char="•"/>
            </a:pPr>
            <a:r>
              <a:rPr lang="en-CA" sz="1100" b="1" dirty="0" smtClean="0"/>
              <a:t> Due to the path difference, combined signals produce a different beating frequency at the output of the photodiode.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 With this technique high resolution depth profiles can </a:t>
            </a:r>
            <a:r>
              <a:rPr lang="en-US" sz="1100" b="1" dirty="0"/>
              <a:t>b</a:t>
            </a:r>
            <a:r>
              <a:rPr lang="en-US" sz="1100" b="1" dirty="0" smtClean="0"/>
              <a:t>e measured</a:t>
            </a:r>
            <a:endParaRPr lang="en-US" sz="11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56932" y="4058433"/>
            <a:ext cx="197608" cy="49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55909" y="4315161"/>
            <a:ext cx="186357" cy="240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73343" y="4506916"/>
            <a:ext cx="10903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1" dirty="0" smtClean="0"/>
              <a:t>Different Path Delays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1071" y="-20244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Principle of Operation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57" y="840757"/>
            <a:ext cx="3844454" cy="55661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CA" sz="1400" dirty="0" smtClean="0"/>
          </a:p>
          <a:p>
            <a:r>
              <a:rPr lang="en-CA" sz="1400" dirty="0" smtClean="0"/>
              <a:t>Laser output is linearly chirped by the voltage source and then split into twice the number of pixels</a:t>
            </a:r>
          </a:p>
          <a:p>
            <a:r>
              <a:rPr lang="en-CA" sz="1400" dirty="0" smtClean="0"/>
              <a:t>Chirped signal goes through 2 different paths with different delays, reference path and object path. These signals are combined before they reach a photodiode</a:t>
            </a:r>
          </a:p>
          <a:p>
            <a:r>
              <a:rPr lang="en-CA" sz="1400" dirty="0" smtClean="0"/>
              <a:t>Each photodiode output  oscillates at a different frequency (f) proportional to the delay between two paths (tau) and the chirp rate (alpha),</a:t>
            </a:r>
          </a:p>
          <a:p>
            <a:endParaRPr lang="en-CA" sz="600" dirty="0" smtClean="0"/>
          </a:p>
          <a:p>
            <a:pPr>
              <a:buNone/>
            </a:pPr>
            <a:r>
              <a:rPr lang="en-CA" sz="1400" dirty="0" smtClean="0"/>
              <a:t>	f = alpha*tau</a:t>
            </a:r>
          </a:p>
          <a:p>
            <a:pPr>
              <a:buNone/>
            </a:pPr>
            <a:endParaRPr lang="en-CA" sz="600" dirty="0" smtClean="0"/>
          </a:p>
          <a:p>
            <a:r>
              <a:rPr lang="en-CA" sz="1400" dirty="0" smtClean="0"/>
              <a:t>The frequency of the photodiode output can be calculated as the inverse of  the average time between zero crossings multiplied by 0.5</a:t>
            </a:r>
          </a:p>
          <a:p>
            <a:r>
              <a:rPr lang="en-CA" sz="1400" dirty="0" smtClean="0"/>
              <a:t>The delay calculated from each pixel can be used to recreate the depth image of the object</a:t>
            </a:r>
          </a:p>
          <a:p>
            <a:r>
              <a:rPr lang="en-CA" sz="1400" dirty="0" smtClean="0"/>
              <a:t>The minimum resolution depends on various factors such as the maximum frequency, distance from the imager to the object and time step/sampling rate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dirty="0" smtClean="0"/>
              <a:t>	</a:t>
            </a:r>
          </a:p>
          <a:p>
            <a:pPr>
              <a:buNone/>
            </a:pPr>
            <a:r>
              <a:rPr lang="en-CA" sz="1400" dirty="0" smtClean="0"/>
              <a:t>	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endParaRPr lang="en-CA" sz="1400" dirty="0" smtClean="0"/>
          </a:p>
          <a:p>
            <a:endParaRPr lang="en-CA" sz="1400" dirty="0" smtClean="0"/>
          </a:p>
          <a:p>
            <a:endParaRPr lang="en-CA" sz="1400" dirty="0" smtClean="0"/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541" y="1003952"/>
            <a:ext cx="2247856" cy="1633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723" y="3108963"/>
            <a:ext cx="2499338" cy="139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C:\Temp\NanoPhotonicImager\Application Notes\Images\PhotoDiodeOutputWDCOffs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829" y="4770784"/>
            <a:ext cx="3587532" cy="1379758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45624" y="2610534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Linearly Chirped Laser Output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85989" y="4458377"/>
            <a:ext cx="15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Pixel </a:t>
            </a:r>
            <a:r>
              <a:rPr lang="en-CA" dirty="0" err="1" smtClean="0"/>
              <a:t>Subcircuit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81601" y="6021787"/>
            <a:ext cx="200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Photodiode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1071" y="-20244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Simulation Results</a:t>
            </a:r>
            <a:endParaRPr lang="en-US" sz="3200" dirty="0"/>
          </a:p>
        </p:txBody>
      </p:sp>
      <p:grpSp>
        <p:nvGrpSpPr>
          <p:cNvPr id="4" name="Group 6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Temp\NanoPhotonicImager\Application Notes\Images\InputSha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239" y="909916"/>
            <a:ext cx="2957888" cy="2218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Temp\NanoPhotonicImager\Application Notes\Images\MeasuredSha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817" y="870760"/>
            <a:ext cx="2926086" cy="2194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C:\Temp\NanoPhotonicImager\Application Notes\Images\DepthMeasurem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328" y="3587265"/>
            <a:ext cx="3161969" cy="2371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38162" y="3757446"/>
          <a:ext cx="3429000" cy="955315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609600"/>
                <a:gridCol w="609600"/>
              </a:tblGrid>
              <a:tr h="193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Pixel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48618" y="5194805"/>
          <a:ext cx="3429000" cy="9525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Pixel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3.12459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07785" y="3092470"/>
            <a:ext cx="955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Input Image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89752" y="3004249"/>
            <a:ext cx="1255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Measured Image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30628" y="5928578"/>
            <a:ext cx="214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/>
              <a:t>Results relative to pixel 22</a:t>
            </a:r>
          </a:p>
          <a:p>
            <a:pPr algn="ctr"/>
            <a:r>
              <a:rPr lang="en-CA" sz="1400" b="1" dirty="0" smtClean="0"/>
              <a:t>Object is at 0.5 m distance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7026" y="3429830"/>
            <a:ext cx="521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% Error Input </a:t>
            </a:r>
            <a:r>
              <a:rPr lang="en-CA" sz="1200" b="1" dirty="0" err="1" smtClean="0"/>
              <a:t>vs</a:t>
            </a:r>
            <a:r>
              <a:rPr lang="en-CA" sz="1200" b="1" dirty="0" smtClean="0"/>
              <a:t> Measured Delay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58277" y="4920077"/>
            <a:ext cx="521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% Error Input vs. Measured Delay Relative to Pixel 22</a:t>
            </a:r>
            <a:endParaRPr lang="en-US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399</Words>
  <Application>Microsoft Office PowerPoint</Application>
  <PresentationFormat>On-screen Show (4:3)</PresentationFormat>
  <Paragraphs>104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1_Office Theme</vt:lpstr>
      <vt:lpstr>PowerPoint Presentation</vt:lpstr>
      <vt:lpstr>PowerPoint Presentation</vt:lpstr>
      <vt:lpstr>Principle of Operation</vt:lpstr>
      <vt:lpstr>Simulation Results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519</cp:revision>
  <dcterms:created xsi:type="dcterms:W3CDTF">2013-08-15T17:15:56Z</dcterms:created>
  <dcterms:modified xsi:type="dcterms:W3CDTF">2017-06-29T13:15:09Z</dcterms:modified>
</cp:coreProperties>
</file>