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4"/>
  </p:notesMasterIdLst>
  <p:sldIdLst>
    <p:sldId id="259" r:id="rId3"/>
    <p:sldId id="331" r:id="rId4"/>
    <p:sldId id="332" r:id="rId5"/>
    <p:sldId id="333" r:id="rId6"/>
    <p:sldId id="313" r:id="rId7"/>
    <p:sldId id="334" r:id="rId8"/>
    <p:sldId id="335" r:id="rId9"/>
    <p:sldId id="336" r:id="rId10"/>
    <p:sldId id="337" r:id="rId11"/>
    <p:sldId id="338" r:id="rId12"/>
    <p:sldId id="33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33CC33"/>
    <a:srgbClr val="FBFB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47" autoAdjust="0"/>
  </p:normalViewPr>
  <p:slideViewPr>
    <p:cSldViewPr snapToGrid="0">
      <p:cViewPr varScale="1">
        <p:scale>
          <a:sx n="70" d="100"/>
          <a:sy n="70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6E61-29B3-48CE-97F9-7EF1505847F9}" type="datetimeFigureOut">
              <a:rPr lang="en-CA" smtClean="0"/>
              <a:t>2017-07-10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3DE5-E48F-4074-815B-A15D97F36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08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 b="1">
                <a:solidFill>
                  <a:schemeClr val="tx2"/>
                </a:solidFill>
                <a:latin typeface="Arial" charset="0"/>
              </a:defRPr>
            </a:lvl1pPr>
            <a:lvl2pPr marL="731731" indent="-281435" eaLnBrk="0" hangingPunct="0">
              <a:defRPr sz="3500" b="1">
                <a:solidFill>
                  <a:schemeClr val="tx2"/>
                </a:solidFill>
                <a:latin typeface="Arial" charset="0"/>
              </a:defRPr>
            </a:lvl2pPr>
            <a:lvl3pPr marL="1125741" indent="-225148" eaLnBrk="0" hangingPunct="0">
              <a:defRPr sz="3500" b="1">
                <a:solidFill>
                  <a:schemeClr val="tx2"/>
                </a:solidFill>
                <a:latin typeface="Arial" charset="0"/>
              </a:defRPr>
            </a:lvl3pPr>
            <a:lvl4pPr marL="1576037" indent="-225148" eaLnBrk="0" hangingPunct="0">
              <a:defRPr sz="3500" b="1">
                <a:solidFill>
                  <a:schemeClr val="tx2"/>
                </a:solidFill>
                <a:latin typeface="Arial" charset="0"/>
              </a:defRPr>
            </a:lvl4pPr>
            <a:lvl5pPr marL="2026333" indent="-225148" eaLnBrk="0" hangingPunct="0">
              <a:defRPr sz="3500" b="1">
                <a:solidFill>
                  <a:schemeClr val="tx2"/>
                </a:solidFill>
                <a:latin typeface="Arial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15300EE5-C484-44F1-87A9-3599F263C716}" type="slidenum">
              <a:rPr lang="en-US" sz="1200" b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027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015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30174"/>
            <a:ext cx="5356365" cy="40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>
                <a:solidFill>
                  <a:srgbClr val="808080"/>
                </a:solidFill>
              </a:rPr>
              <a:t>K2E 7X1</a:t>
            </a:r>
            <a:endParaRPr lang="en-GB" sz="1200">
              <a:solidFill>
                <a:srgbClr val="80808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>
                <a:solidFill>
                  <a:srgbClr val="FF0000"/>
                </a:solidFill>
              </a:rPr>
              <a:t>www.optiwave.com</a:t>
            </a:r>
            <a:endParaRPr lang="en-GB" sz="1100" b="1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>
                <a:solidFill>
                  <a:srgbClr val="808080"/>
                </a:solidFill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083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6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1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685800"/>
            <a:ext cx="19589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685800"/>
            <a:ext cx="5726112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72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914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62764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73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02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3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0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0175"/>
            <a:ext cx="521335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93725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>
                <a:solidFill>
                  <a:srgbClr val="808080"/>
                </a:solidFill>
              </a:rPr>
              <a:t>K2E 7X1</a:t>
            </a:r>
            <a:endParaRPr lang="en-GB" sz="1200">
              <a:solidFill>
                <a:srgbClr val="80808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3200400" y="5913438"/>
            <a:ext cx="22209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200" dirty="0">
                <a:solidFill>
                  <a:srgbClr val="000000"/>
                </a:solidFill>
              </a:rPr>
              <a:t>Marc Verreault</a:t>
            </a:r>
            <a:endParaRPr lang="en-GB" sz="1100" dirty="0">
              <a:solidFill>
                <a:srgbClr val="808080"/>
              </a:solidFill>
            </a:endParaRP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>
                <a:solidFill>
                  <a:srgbClr val="808080"/>
                </a:solidFill>
              </a:rPr>
              <a:t>Director Optical Systems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i="1" dirty="0">
                <a:solidFill>
                  <a:srgbClr val="808080"/>
                </a:solidFill>
              </a:rPr>
              <a:t>marc.verreault@optiwave.com</a:t>
            </a:r>
            <a:endParaRPr lang="en-GB" sz="2000" i="1" dirty="0">
              <a:solidFill>
                <a:srgbClr val="FFFFCC"/>
              </a:solidFill>
            </a:endParaRPr>
          </a:p>
          <a:p>
            <a:pPr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>
                <a:solidFill>
                  <a:srgbClr val="1D528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>
                <a:solidFill>
                  <a:srgbClr val="FF0000"/>
                </a:solidFill>
              </a:rPr>
              <a:t>www.optiwave.com</a:t>
            </a:r>
            <a:endParaRPr lang="en-GB" sz="1100" b="1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>
              <a:solidFill>
                <a:srgbClr val="000000"/>
              </a:solidFill>
            </a:endParaRPr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3124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>
                <a:solidFill>
                  <a:srgbClr val="808080"/>
                </a:solidFill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268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10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4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58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73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72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30174"/>
            <a:ext cx="5356365" cy="40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>
                <a:solidFill>
                  <a:srgbClr val="808080"/>
                </a:solidFill>
                <a:cs typeface="Arial" charset="0"/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>
                <a:solidFill>
                  <a:srgbClr val="808080"/>
                </a:solidFill>
                <a:cs typeface="Arial" charset="0"/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>
                <a:solidFill>
                  <a:srgbClr val="808080"/>
                </a:solidFill>
                <a:cs typeface="Arial" charset="0"/>
              </a:rPr>
              <a:t>K2E 7X1</a:t>
            </a:r>
            <a:endParaRPr lang="en-GB" sz="12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808080"/>
                </a:solidFill>
                <a:cs typeface="Arial" charset="0"/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www.optiwave.com</a:t>
            </a:r>
            <a:endParaRPr lang="en-GB" sz="1100" b="1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dirty="0">
                <a:solidFill>
                  <a:srgbClr val="808080"/>
                </a:solidFill>
                <a:cs typeface="Arial" charset="0"/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0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55A2338E-951F-49EA-8036-F2D5F30D18EE}" type="slidenum">
              <a:rPr lang="en-GB" sz="1200" smtClean="0">
                <a:solidFill>
                  <a:srgbClr val="B4B4B4"/>
                </a:solidFill>
              </a:rPr>
              <a:pPr algn="ctr" eaLnBrk="1" fontAlgn="base" hangingPunct="1">
                <a:lnSpc>
                  <a:spcPct val="93000"/>
                </a:lnSpc>
                <a:spcBef>
                  <a:spcPts val="8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758112" cy="10699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48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43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88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39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102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2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4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8255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0713" y="685800"/>
            <a:ext cx="78343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BF3E3443-4363-4E33-9DFD-575B278643CF}" type="slidenum">
              <a:rPr lang="en-US" sz="1400" smtClean="0">
                <a:solidFill>
                  <a:srgbClr val="FFFFFF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030" name="Picture 18" descr="Optiwave_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19764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2017-07-10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>
                <a:solidFill>
                  <a:prstClr val="black">
                    <a:tint val="75000"/>
                  </a:prstClr>
                </a:solidFill>
                <a:cs typeface="Arial" charset="0"/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69875" y="3789040"/>
            <a:ext cx="8636000" cy="1868810"/>
          </a:xfrm>
        </p:spPr>
        <p:txBody>
          <a:bodyPr/>
          <a:lstStyle/>
          <a:p>
            <a:r>
              <a:rPr lang="en-CA" sz="3200" dirty="0">
                <a:solidFill>
                  <a:schemeClr val="tx1"/>
                </a:solidFill>
              </a:rPr>
              <a:t>OptiSystem-MATLAB data interchange model and </a:t>
            </a:r>
            <a:r>
              <a:rPr lang="en-CA" sz="3200" dirty="0" smtClean="0">
                <a:solidFill>
                  <a:schemeClr val="tx1"/>
                </a:solidFill>
              </a:rPr>
              <a:t>features</a:t>
            </a:r>
            <a:endParaRPr lang="en-CA" sz="2800" b="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25861"/>
            <a:ext cx="3868639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09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4" y="47955"/>
            <a:ext cx="8853791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>
                <a:solidFill>
                  <a:srgbClr val="4D4D4D"/>
                </a:solidFill>
              </a:rPr>
              <a:t>Linking MATLAB variables to Results (1)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96327" y="905970"/>
            <a:ext cx="8264869" cy="4728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Calculations performed in MATLAB can be displayed as a Component Result (the example project folder can be found under “MATLAB Signal Analysis”)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EF381E1-D352-447C-AC3F-48E0A16A8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56" y="1729293"/>
            <a:ext cx="8144288" cy="223160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D986BB-64B2-439A-851D-3CF116BB5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596" y="4588817"/>
            <a:ext cx="5835424" cy="146867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08504D-954F-4225-9DE0-64B496FDEA28}"/>
              </a:ext>
            </a:extLst>
          </p:cNvPr>
          <p:cNvSpPr txBox="1"/>
          <p:nvPr/>
        </p:nvSpPr>
        <p:spPr>
          <a:xfrm>
            <a:off x="296327" y="1498460"/>
            <a:ext cx="30629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i="1" dirty="0"/>
              <a:t>1) Custom results must first be defined in Component Results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7EF3AB4-F609-4216-BA8A-2D541B622C78}"/>
              </a:ext>
            </a:extLst>
          </p:cNvPr>
          <p:cNvSpPr txBox="1"/>
          <p:nvPr/>
        </p:nvSpPr>
        <p:spPr>
          <a:xfrm>
            <a:off x="296325" y="4176347"/>
            <a:ext cx="415572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i="1" dirty="0"/>
              <a:t>2) Calculations performed in MATLAB are exported as a text file (to same folder where OptiSystem project is located)</a:t>
            </a:r>
          </a:p>
        </p:txBody>
      </p:sp>
    </p:spTree>
    <p:extLst>
      <p:ext uri="{BB962C8B-B14F-4D97-AF65-F5344CB8AC3E}">
        <p14:creationId xmlns:p14="http://schemas.microsoft.com/office/powerpoint/2010/main" val="314398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4" y="47955"/>
            <a:ext cx="8853791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>
                <a:solidFill>
                  <a:srgbClr val="4D4D4D"/>
                </a:solidFill>
              </a:rPr>
              <a:t>Linking MATLAB variables to Results (2)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CDD0C7-E06C-4550-8ECF-586A7B350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58" y="1817827"/>
            <a:ext cx="4590273" cy="377404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CE6C01-26C1-48AD-9033-07D8F6838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511" y="3704849"/>
            <a:ext cx="1514475" cy="1943100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24DC3D33-49E5-49AD-9209-A2A50A49CDA1}"/>
              </a:ext>
            </a:extLst>
          </p:cNvPr>
          <p:cNvCxnSpPr>
            <a:cxnSpLocks/>
          </p:cNvCxnSpPr>
          <p:nvPr/>
        </p:nvCxnSpPr>
        <p:spPr>
          <a:xfrm>
            <a:off x="4913644" y="5034224"/>
            <a:ext cx="142186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6C06829-AAF5-4B19-9E8F-B11F2751ED4D}"/>
              </a:ext>
            </a:extLst>
          </p:cNvPr>
          <p:cNvSpPr/>
          <p:nvPr/>
        </p:nvSpPr>
        <p:spPr>
          <a:xfrm>
            <a:off x="902258" y="4670067"/>
            <a:ext cx="4011386" cy="836430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884572B-F075-441D-AEE1-7552DC30860F}"/>
              </a:ext>
            </a:extLst>
          </p:cNvPr>
          <p:cNvSpPr txBox="1"/>
          <p:nvPr/>
        </p:nvSpPr>
        <p:spPr>
          <a:xfrm>
            <a:off x="241147" y="1401966"/>
            <a:ext cx="415572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i="1" dirty="0"/>
              <a:t>3) The OptiSystem Component script feature is then used to access and display the results</a:t>
            </a:r>
          </a:p>
        </p:txBody>
      </p:sp>
    </p:spTree>
    <p:extLst>
      <p:ext uri="{BB962C8B-B14F-4D97-AF65-F5344CB8AC3E}">
        <p14:creationId xmlns:p14="http://schemas.microsoft.com/office/powerpoint/2010/main" val="238601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4D4D4D"/>
                </a:solidFill>
              </a:rPr>
              <a:t>Optical signal data format (1)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809157"/>
              </p:ext>
            </p:extLst>
          </p:nvPr>
        </p:nvGraphicFramePr>
        <p:xfrm>
          <a:off x="211600" y="837772"/>
          <a:ext cx="8732374" cy="53610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69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12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499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6178">
                <a:tc>
                  <a:txBody>
                    <a:bodyPr/>
                    <a:lstStyle/>
                    <a:p>
                      <a:r>
                        <a:rPr lang="en-US" sz="1200" dirty="0"/>
                        <a:t>Signal</a:t>
                      </a:r>
                      <a:r>
                        <a:rPr lang="en-US" sz="1200" baseline="0" dirty="0"/>
                        <a:t> type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</a:t>
                      </a:r>
                      <a:r>
                        <a:rPr lang="en-US" sz="1200" baseline="0" dirty="0"/>
                        <a:t> elements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277">
                <a:tc rowSpan="3">
                  <a:txBody>
                    <a:bodyPr/>
                    <a:lstStyle/>
                    <a:p>
                      <a:r>
                        <a:rPr lang="en-CA" sz="1000" b="1" baseline="0" dirty="0"/>
                        <a:t>Sampled</a:t>
                      </a:r>
                      <a:endParaRPr lang="en-CA" sz="1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/>
                        <a:t>InputPort1.Sampled.Signal</a:t>
                      </a:r>
                      <a:endParaRPr lang="en-CA" sz="1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/>
                        <a:t>Represents the complex envelope of the optical signal (real/imag) – </a:t>
                      </a:r>
                      <a:r>
                        <a:rPr lang="en-US" sz="1000" i="1" baseline="0" dirty="0"/>
                        <a:t>1xn complex double</a:t>
                      </a:r>
                    </a:p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/>
                        <a:t>If there are two polarization states, two rows will be created (</a:t>
                      </a:r>
                      <a:r>
                        <a:rPr lang="en-US" sz="1000" i="1" baseline="0" dirty="0"/>
                        <a:t>2xn complex double</a:t>
                      </a:r>
                      <a:r>
                        <a:rPr lang="en-US" sz="1000" baseline="0" dirty="0"/>
                        <a:t>)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en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/>
                        <a:t>InputPort1.Sampled.Time</a:t>
                      </a:r>
                    </a:p>
                    <a:p>
                      <a:r>
                        <a:rPr lang="en-US" sz="1000" b="1" i="1" baseline="0" dirty="0"/>
                        <a:t>Inputport1.Sampled.Frequency</a:t>
                      </a:r>
                      <a:endParaRPr lang="en-CA" sz="1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/>
                        <a:t>The time/frequency sampling points for the sampled optical signal (s or Hz) </a:t>
                      </a:r>
                    </a:p>
                    <a:p>
                      <a:pPr marL="17145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If the parameter </a:t>
                      </a:r>
                      <a:r>
                        <a:rPr lang="en-US" sz="1000" b="1" baseline="0" dirty="0"/>
                        <a:t>Sampled signal domain</a:t>
                      </a:r>
                      <a:r>
                        <a:rPr lang="en-US" sz="1000" baseline="0" dirty="0"/>
                        <a:t> = “Time”, use </a:t>
                      </a:r>
                      <a:r>
                        <a:rPr lang="en-US" sz="1000" b="1" i="1" baseline="0" dirty="0"/>
                        <a:t>InputPort1.Sampled.Time</a:t>
                      </a:r>
                    </a:p>
                    <a:p>
                      <a:pPr marL="17145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/>
                        <a:t>If the parameter </a:t>
                      </a:r>
                      <a:r>
                        <a:rPr lang="en-US" sz="1000" b="1" baseline="0" dirty="0"/>
                        <a:t>Sampled signal domain</a:t>
                      </a:r>
                      <a:r>
                        <a:rPr lang="en-US" sz="1000" baseline="0" dirty="0"/>
                        <a:t> = “Frequency”, use </a:t>
                      </a:r>
                      <a:r>
                        <a:rPr lang="en-US" sz="1000" b="1" i="1" baseline="0" dirty="0"/>
                        <a:t>InputPort1.Sampled.Frequency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745">
                <a:tc vMerge="1">
                  <a:txBody>
                    <a:bodyPr/>
                    <a:lstStyle/>
                    <a:p>
                      <a:endParaRPr lang="en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/>
                        <a:t>InputPort1.Sampled.CentralFrequency</a:t>
                      </a:r>
                      <a:endParaRPr lang="en-CA" sz="1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/>
                        <a:t>The center frequency (Hz) of the optical signal</a:t>
                      </a:r>
                      <a:endParaRPr lang="en-CA" sz="1000" baseline="0" dirty="0"/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b="1" dirty="0"/>
                        <a:t>Sampled (Channels)</a:t>
                      </a:r>
                      <a:endParaRPr lang="en-CA" sz="1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baseline="0" dirty="0"/>
                        <a:t>InputPort1.Channels</a:t>
                      </a:r>
                      <a:endParaRPr lang="en-CA" sz="1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000" b="0" i="0" baseline="0" dirty="0"/>
                        <a:t>List of wavelength channels entering specified port</a:t>
                      </a:r>
                    </a:p>
                    <a:p>
                      <a:pPr marL="17145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To access data for a sampled signal (Channel A), use </a:t>
                      </a:r>
                      <a:r>
                        <a:rPr lang="en-US" sz="1000" b="1" i="1" baseline="0" dirty="0"/>
                        <a:t>InputPort1.Sampled(A).Signal</a:t>
                      </a:r>
                      <a:r>
                        <a:rPr lang="en-US" sz="1000" b="0" i="0" baseline="0" dirty="0"/>
                        <a:t>, etc.</a:t>
                      </a:r>
                      <a:endParaRPr lang="en-US" sz="1000" b="1" i="1" baseline="0" dirty="0"/>
                    </a:p>
                    <a:p>
                      <a:pPr marL="17145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/>
                        <a:t>To access data for a parameterized signal (Channel A), use </a:t>
                      </a:r>
                      <a:r>
                        <a:rPr lang="en-US" sz="1000" b="1" i="1" baseline="0" dirty="0"/>
                        <a:t>InputPort1.Parameterized.Power(A)</a:t>
                      </a:r>
                      <a:r>
                        <a:rPr lang="en-US" sz="1000" b="0" i="0" baseline="0" dirty="0"/>
                        <a:t>, etc.</a:t>
                      </a:r>
                      <a:endParaRPr lang="en-US" sz="1000" b="1" i="1" baseline="0" dirty="0"/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225">
                <a:tc rowSpan="4">
                  <a:txBody>
                    <a:bodyPr/>
                    <a:lstStyle/>
                    <a:p>
                      <a:r>
                        <a:rPr lang="en-US" sz="1000" b="1" dirty="0"/>
                        <a:t>Sampled (Spatial)</a:t>
                      </a:r>
                      <a:endParaRPr lang="en-CA" sz="1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dirty="0"/>
                        <a:t>InputPort1.Sampled.Spatial.ModeX.Amplitude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/>
                        <a:t>Real or complex amplitude of spatial mode(s) – </a:t>
                      </a:r>
                      <a:r>
                        <a:rPr lang="en-US" sz="1000" i="1" baseline="0" dirty="0"/>
                        <a:t>nxn array</a:t>
                      </a:r>
                    </a:p>
                    <a:p>
                      <a:pPr marL="800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/>
                        <a:t>Note 1: To access Y polarization data, use </a:t>
                      </a:r>
                      <a:r>
                        <a:rPr lang="en-US" sz="1000" b="1" i="1" baseline="0" dirty="0"/>
                        <a:t>ModeY</a:t>
                      </a:r>
                      <a:r>
                        <a:rPr lang="en-US" sz="1000" baseline="0" dirty="0"/>
                        <a:t> in lieu of </a:t>
                      </a:r>
                      <a:r>
                        <a:rPr lang="en-US" sz="1000" b="1" i="1" baseline="0" dirty="0"/>
                        <a:t>ModeX</a:t>
                      </a:r>
                    </a:p>
                    <a:p>
                      <a:pPr marL="800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baseline="0" dirty="0"/>
                        <a:t>Note 2: If more then one mode is present, separate sampled signals will be created for each mode and can be accessed as follows (for Mode A): </a:t>
                      </a:r>
                      <a:r>
                        <a:rPr lang="en-US" sz="1000" b="1" i="1" dirty="0"/>
                        <a:t>InputPort1.Sampled(A).Spatial.ModeX.Amplitude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en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/>
                        <a:t>InputPort1.Sampled.Spatial.ModeX.Properties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/>
                        <a:t>String value (describes mode type and index)</a:t>
                      </a:r>
                      <a:endParaRPr lang="en-CA" sz="1000" baseline="0" dirty="0"/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en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/>
                        <a:t>InputPort1.Sampled.Spatial.ModeX.DeltaSpaceX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/>
                        <a:t>InputPort1.Sampled.Spatial.ModeX.DeltaFrequencyX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CA" sz="1000" baseline="0" dirty="0"/>
                        <a:t>X-polarization: Discretization in space (m)  or discretization in frequency (1/m)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en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/>
                        <a:t>InputPort1.Sampled.Spatial.ModeX.DeltaSpaceY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/>
                        <a:t>InputPort1.Sampled.Spatial.ModeX.DeltaFrequencyY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000" baseline="0" dirty="0"/>
                        <a:t>Y-polarization: Discretization in space (m)  or discretization in frequency (1/m)</a:t>
                      </a:r>
                    </a:p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endParaRPr lang="en-CA" sz="1000" baseline="0" dirty="0"/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9075">
                <a:tc rowSpan="4">
                  <a:txBody>
                    <a:bodyPr/>
                    <a:lstStyle/>
                    <a:p>
                      <a:r>
                        <a:rPr lang="en-US" sz="1000" b="1" dirty="0"/>
                        <a:t>Parameterized</a:t>
                      </a:r>
                      <a:endParaRPr lang="en-CA" sz="1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/>
                        <a:t>InputPort1.Parameterized.Power</a:t>
                      </a:r>
                      <a:endParaRPr lang="en-CA" sz="1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CA" sz="1000" baseline="0" dirty="0"/>
                        <a:t>Average power of parameterized optical signal (W)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193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baseline="0" dirty="0"/>
                        <a:t>InputPort1.Parameterized.Frequency</a:t>
                      </a:r>
                      <a:endParaRPr lang="en-CA" sz="1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CA" sz="1000" baseline="0" dirty="0"/>
                        <a:t>Central frequency of parameterized optical signal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669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baseline="0" dirty="0"/>
                        <a:t>InputPort1.Parameterized.SplittingRatio</a:t>
                      </a:r>
                      <a:endParaRPr lang="en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CA" sz="1000" baseline="0" dirty="0"/>
                        <a:t>Polarization splitting ratio of parameterized optical signal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505">
                <a:tc vMerge="1">
                  <a:txBody>
                    <a:bodyPr/>
                    <a:lstStyle/>
                    <a:p>
                      <a:endParaRPr lang="en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baseline="0" dirty="0"/>
                        <a:t>InputPort1.Parameterized.Phase</a:t>
                      </a:r>
                      <a:endParaRPr lang="en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CA" sz="1000" baseline="0" dirty="0"/>
                        <a:t>Phase of parameterized optical signal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50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4D4D4D"/>
                </a:solidFill>
              </a:rPr>
              <a:t>Optical signal data format (2)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65671"/>
              </p:ext>
            </p:extLst>
          </p:nvPr>
        </p:nvGraphicFramePr>
        <p:xfrm>
          <a:off x="211600" y="961597"/>
          <a:ext cx="8732374" cy="17301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9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81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6178">
                <a:tc>
                  <a:txBody>
                    <a:bodyPr/>
                    <a:lstStyle/>
                    <a:p>
                      <a:r>
                        <a:rPr lang="en-US" sz="1200" dirty="0"/>
                        <a:t>Signal</a:t>
                      </a:r>
                      <a:r>
                        <a:rPr lang="en-US" sz="1200" baseline="0" dirty="0"/>
                        <a:t> type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</a:t>
                      </a:r>
                      <a:r>
                        <a:rPr lang="en-US" sz="1200" baseline="0" dirty="0"/>
                        <a:t> elements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270">
                <a:tc rowSpan="4">
                  <a:txBody>
                    <a:bodyPr/>
                    <a:lstStyle/>
                    <a:p>
                      <a:r>
                        <a:rPr lang="en-US" sz="1000" b="1" dirty="0"/>
                        <a:t>Noise</a:t>
                      </a:r>
                      <a:endParaRPr lang="en-CA" sz="1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b="1" i="1" dirty="0"/>
                        <a:t>InputPort1.Noise.Power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CA" sz="1000" baseline="0" dirty="0"/>
                        <a:t>Average power of each noise bin (W)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1" dirty="0"/>
                        <a:t>InputPort1.Noise.LowerFrequency;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000" b="0" i="0" dirty="0"/>
                        <a:t>Lower frequency range of each noise bin (Hz)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1" dirty="0"/>
                        <a:t>InputPort1.Noise.UpperFrequency;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000" b="0" i="0" dirty="0"/>
                        <a:t>Upper frequency range of each noise bin (Hz)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1" dirty="0"/>
                        <a:t>InputPort1.Noise.Phase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000" b="0" i="0" dirty="0"/>
                        <a:t>Phase of each noise bin (Hz)</a:t>
                      </a:r>
                      <a:endParaRPr lang="en-CA" sz="1000" baseline="0" dirty="0"/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r>
                        <a:rPr lang="en-US" sz="1000" b="1" dirty="0"/>
                        <a:t>Individual</a:t>
                      </a:r>
                      <a:r>
                        <a:rPr lang="en-US" sz="1000" b="1" baseline="0" dirty="0"/>
                        <a:t> sample</a:t>
                      </a:r>
                      <a:endParaRPr lang="en-CA" sz="1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/>
                        <a:t>InputPort1.Individual</a:t>
                      </a:r>
                      <a:r>
                        <a:rPr lang="en-US" sz="1000" b="1" i="1" baseline="0" dirty="0"/>
                        <a:t>Sample</a:t>
                      </a:r>
                      <a:endParaRPr lang="en-CA" sz="1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/>
                        <a:t>Represents the complex amplitude of the optical signal for a single sampling point</a:t>
                      </a:r>
                      <a:endParaRPr lang="en-CA" sz="1000" baseline="0" dirty="0"/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05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4D4D4D"/>
                </a:solidFill>
              </a:rPr>
              <a:t>Electrical &amp; Binary/M-ary data formats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868535"/>
              </p:ext>
            </p:extLst>
          </p:nvPr>
        </p:nvGraphicFramePr>
        <p:xfrm>
          <a:off x="211600" y="961597"/>
          <a:ext cx="8732374" cy="28884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9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81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6178">
                <a:tc>
                  <a:txBody>
                    <a:bodyPr/>
                    <a:lstStyle/>
                    <a:p>
                      <a:r>
                        <a:rPr lang="en-US" sz="1200" dirty="0"/>
                        <a:t>Signal</a:t>
                      </a:r>
                      <a:r>
                        <a:rPr lang="en-US" sz="1200" baseline="0" dirty="0"/>
                        <a:t> type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</a:t>
                      </a:r>
                      <a:r>
                        <a:rPr lang="en-US" sz="1200" baseline="0" dirty="0"/>
                        <a:t> elements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270">
                <a:tc rowSpan="2">
                  <a:txBody>
                    <a:bodyPr/>
                    <a:lstStyle/>
                    <a:p>
                      <a:r>
                        <a:rPr lang="en-US" sz="1000" b="1" dirty="0"/>
                        <a:t>Sampled</a:t>
                      </a:r>
                      <a:endParaRPr lang="en-CA" sz="1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/>
                        <a:t>InputPort1.Sampled.Signal</a:t>
                      </a:r>
                      <a:endParaRPr lang="en-CA" sz="1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/>
                        <a:t>Represents the electrical signal sampled waveform (real/imag) – </a:t>
                      </a:r>
                      <a:r>
                        <a:rPr lang="en-US" sz="1000" i="1" baseline="0" dirty="0"/>
                        <a:t>1xn complex double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/>
                        <a:t>InputPort1.Sampled.Time</a:t>
                      </a:r>
                    </a:p>
                    <a:p>
                      <a:r>
                        <a:rPr lang="en-US" sz="1000" b="1" i="1" baseline="0" dirty="0"/>
                        <a:t>Inputport1.Sampled.Frequency</a:t>
                      </a:r>
                      <a:endParaRPr lang="en-CA" sz="1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/>
                        <a:t>The time/frequency sampling points for the sampled electrical signal (s or Hz) </a:t>
                      </a:r>
                    </a:p>
                    <a:p>
                      <a:pPr marL="17145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If the parameter </a:t>
                      </a:r>
                      <a:r>
                        <a:rPr lang="en-US" sz="1000" b="1" baseline="0" dirty="0"/>
                        <a:t>Sampled signal domain </a:t>
                      </a:r>
                      <a:r>
                        <a:rPr lang="en-US" sz="1000" baseline="0" dirty="0"/>
                        <a:t>= “Time”, use </a:t>
                      </a:r>
                      <a:r>
                        <a:rPr lang="en-US" sz="1000" b="1" i="1" baseline="0" dirty="0"/>
                        <a:t>InputPort1.Sampled.Time</a:t>
                      </a:r>
                    </a:p>
                    <a:p>
                      <a:pPr marL="17145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/>
                        <a:t>If the parameter </a:t>
                      </a:r>
                      <a:r>
                        <a:rPr lang="en-US" sz="1000" b="1" baseline="0" dirty="0"/>
                        <a:t>Sampled signal domain </a:t>
                      </a:r>
                      <a:r>
                        <a:rPr lang="en-US" sz="1000" baseline="0" dirty="0"/>
                        <a:t>= “Frequency”, use </a:t>
                      </a:r>
                      <a:r>
                        <a:rPr lang="en-US" sz="1000" b="1" i="1" baseline="0" dirty="0"/>
                        <a:t>InputPort1.Sampled.Frequency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615">
                <a:tc rowSpan="2">
                  <a:txBody>
                    <a:bodyPr/>
                    <a:lstStyle/>
                    <a:p>
                      <a:r>
                        <a:rPr lang="en-US" sz="1000" b="1" dirty="0"/>
                        <a:t>Noise</a:t>
                      </a:r>
                      <a:endParaRPr lang="en-CA" sz="1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/>
                        <a:t>InputPort1.Noise.Signal</a:t>
                      </a:r>
                      <a:endParaRPr lang="en-CA" sz="1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/>
                        <a:t>Represents the electrical noise sampled waveform (real/imag) – </a:t>
                      </a:r>
                      <a:r>
                        <a:rPr lang="en-US" sz="1000" i="1" baseline="0" dirty="0"/>
                        <a:t>1xn complex double</a:t>
                      </a:r>
                    </a:p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/>
                        <a:t>Note: If the noise is combined with the sampled signal (before the MATLAB Component)  these arrays will be empty (zero values)</a:t>
                      </a:r>
                      <a:endParaRPr lang="en-CA" sz="1000" baseline="0" dirty="0"/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615">
                <a:tc vMerge="1">
                  <a:txBody>
                    <a:bodyPr/>
                    <a:lstStyle/>
                    <a:p>
                      <a:endParaRPr lang="en-CA" sz="1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/>
                        <a:t>InputPort1.Noise.Time</a:t>
                      </a:r>
                    </a:p>
                    <a:p>
                      <a:r>
                        <a:rPr lang="en-US" sz="1000" b="1" i="1" baseline="0" dirty="0"/>
                        <a:t>Inputport1.Noise.Frequency</a:t>
                      </a:r>
                      <a:endParaRPr lang="en-CA" sz="1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/>
                        <a:t>The time/frequency sampling points for the sampled electrical noise (s or Hz) </a:t>
                      </a:r>
                    </a:p>
                    <a:p>
                      <a:pPr marL="17145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If the parameter </a:t>
                      </a:r>
                      <a:r>
                        <a:rPr lang="en-US" sz="1000" b="1" baseline="0" dirty="0"/>
                        <a:t>Sampled signal domain</a:t>
                      </a:r>
                      <a:r>
                        <a:rPr lang="en-US" sz="1000" baseline="0" dirty="0"/>
                        <a:t> = “Time”, use </a:t>
                      </a:r>
                      <a:r>
                        <a:rPr lang="en-US" sz="1000" b="1" i="1" baseline="0" dirty="0"/>
                        <a:t>InputPort1.Noise.Time</a:t>
                      </a:r>
                    </a:p>
                    <a:p>
                      <a:pPr marL="17145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/>
                        <a:t>If the parameter </a:t>
                      </a:r>
                      <a:r>
                        <a:rPr lang="en-US" sz="1000" b="1" baseline="0" dirty="0"/>
                        <a:t>Sampled signal domain </a:t>
                      </a:r>
                      <a:r>
                        <a:rPr lang="en-US" sz="1000" baseline="0" dirty="0"/>
                        <a:t>= “Frequency”, use </a:t>
                      </a:r>
                      <a:r>
                        <a:rPr lang="en-US" sz="1000" b="1" i="1" baseline="0" dirty="0"/>
                        <a:t>InputPort1.Noise.Frequency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r>
                        <a:rPr lang="en-US" sz="1000" b="1" dirty="0"/>
                        <a:t>Individual</a:t>
                      </a:r>
                      <a:r>
                        <a:rPr lang="en-US" sz="1000" b="1" baseline="0" dirty="0"/>
                        <a:t> sample</a:t>
                      </a:r>
                      <a:endParaRPr lang="en-CA" sz="1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/>
                        <a:t>InputPort1.Individual</a:t>
                      </a:r>
                      <a:r>
                        <a:rPr lang="en-US" sz="1000" b="1" i="1" baseline="0" dirty="0"/>
                        <a:t>Sample</a:t>
                      </a:r>
                      <a:endParaRPr lang="en-CA" sz="1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/>
                        <a:t>Represents the amplitude of the electrical and noise signal for a single sampling point</a:t>
                      </a:r>
                      <a:endParaRPr lang="en-CA" sz="1000" baseline="0" dirty="0"/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17207"/>
              </p:ext>
            </p:extLst>
          </p:nvPr>
        </p:nvGraphicFramePr>
        <p:xfrm>
          <a:off x="205813" y="4142947"/>
          <a:ext cx="8732374" cy="12767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9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81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6178">
                <a:tc>
                  <a:txBody>
                    <a:bodyPr/>
                    <a:lstStyle/>
                    <a:p>
                      <a:r>
                        <a:rPr lang="en-US" sz="1200" dirty="0"/>
                        <a:t>Signal</a:t>
                      </a:r>
                      <a:r>
                        <a:rPr lang="en-US" sz="1200" baseline="0" dirty="0"/>
                        <a:t> type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</a:t>
                      </a:r>
                      <a:r>
                        <a:rPr lang="en-US" sz="1200" baseline="0" dirty="0"/>
                        <a:t> elements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270">
                <a:tc rowSpan="2">
                  <a:txBody>
                    <a:bodyPr/>
                    <a:lstStyle/>
                    <a:p>
                      <a:r>
                        <a:rPr lang="en-US" sz="1000" b="1" dirty="0"/>
                        <a:t>Binary</a:t>
                      </a:r>
                      <a:endParaRPr lang="en-CA" sz="1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/>
                        <a:t>InputPort1.Sequence</a:t>
                      </a:r>
                      <a:endParaRPr lang="en-CA" sz="1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/>
                        <a:t>Represents the sequence of binary bits (0’s and 1’s)</a:t>
                      </a:r>
                      <a:endParaRPr lang="en-US" sz="1000" i="1" baseline="0" dirty="0"/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/>
                        <a:t>InputPort1.BitRate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/>
                        <a:t>Bit rate of binary sequence (1/s)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030">
                <a:tc rowSpan="2">
                  <a:txBody>
                    <a:bodyPr/>
                    <a:lstStyle/>
                    <a:p>
                      <a:r>
                        <a:rPr lang="en-US" sz="1000" b="1" dirty="0"/>
                        <a:t>M-ary</a:t>
                      </a:r>
                      <a:endParaRPr lang="en-CA" sz="1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/>
                        <a:t>InputPort1.Sequence</a:t>
                      </a:r>
                      <a:endParaRPr lang="en-CA" sz="1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/>
                        <a:t>Represents the sequence of M-ary symbols – </a:t>
                      </a:r>
                      <a:r>
                        <a:rPr lang="en-US" sz="1000" i="1" baseline="0" dirty="0"/>
                        <a:t>1xn double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en-CA" sz="1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/>
                        <a:t>InputPort1.BitRate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/>
                        <a:t>Sample rate of M-ary sequence (1/s)</a:t>
                      </a: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50521" y="3986497"/>
            <a:ext cx="121554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/>
              <a:t>Binary &amp; M-ary </a:t>
            </a:r>
            <a:endParaRPr lang="en-CA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0521" y="797861"/>
            <a:ext cx="90767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/>
              <a:t>Electrical </a:t>
            </a:r>
            <a:endParaRPr lang="en-CA" sz="1200" i="1" dirty="0"/>
          </a:p>
        </p:txBody>
      </p:sp>
    </p:spTree>
    <p:extLst>
      <p:ext uri="{BB962C8B-B14F-4D97-AF65-F5344CB8AC3E}">
        <p14:creationId xmlns:p14="http://schemas.microsoft.com/office/powerpoint/2010/main" val="213584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4" y="47955"/>
            <a:ext cx="8747656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>
                <a:solidFill>
                  <a:srgbClr val="4D4D4D"/>
                </a:solidFill>
              </a:rPr>
              <a:t>MATLAB m-file example (OpticalData.m)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82" y="1809750"/>
            <a:ext cx="6561025" cy="4124476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Rectangular Callout 21"/>
          <p:cNvSpPr/>
          <p:nvPr/>
        </p:nvSpPr>
        <p:spPr>
          <a:xfrm>
            <a:off x="243945" y="2041906"/>
            <a:ext cx="1728876" cy="339993"/>
          </a:xfrm>
          <a:prstGeom prst="wedgeRectCallout">
            <a:avLst>
              <a:gd name="adj1" fmla="val 54754"/>
              <a:gd name="adj2" fmla="val 114195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on left are local to the MATLAB workspace.  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2234669" y="1127506"/>
            <a:ext cx="2918355" cy="520319"/>
          </a:xfrm>
          <a:prstGeom prst="wedgeRectCallout">
            <a:avLst>
              <a:gd name="adj1" fmla="val -36608"/>
              <a:gd name="adj2" fmla="val 8482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structure of any input port can be equated to any output port as long as they are the same type (optical, electrical, m-ary, binary)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4027751" y="1708376"/>
            <a:ext cx="2337330" cy="339993"/>
          </a:xfrm>
          <a:prstGeom prst="wedgeRectCallout">
            <a:avLst>
              <a:gd name="adj1" fmla="val -84129"/>
              <a:gd name="adj2" fmla="val 206646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Ports are accessed using the nomenclature InputPort1, InputPort2, etc.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8653" y="1609149"/>
            <a:ext cx="111357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/>
              <a:t>OpticalData.m</a:t>
            </a:r>
            <a:endParaRPr lang="en-CA" sz="1200" i="1" dirty="0"/>
          </a:p>
        </p:txBody>
      </p:sp>
    </p:spTree>
    <p:extLst>
      <p:ext uri="{BB962C8B-B14F-4D97-AF65-F5344CB8AC3E}">
        <p14:creationId xmlns:p14="http://schemas.microsoft.com/office/powerpoint/2010/main" val="412458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>
                <a:solidFill>
                  <a:srgbClr val="4D4D4D"/>
                </a:solidFill>
              </a:rPr>
              <a:t>Accessing the MATLAB workspace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9951" y="796025"/>
            <a:ext cx="8591149" cy="1042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The data structure for all input and output ports and all variables declared within the MATLAB m-file can be viewed from the MATLAB workspace</a:t>
            </a:r>
          </a:p>
          <a:p>
            <a:pPr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To access the workspace, first select 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Load MATLAB</a:t>
            </a: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 from the </a:t>
            </a:r>
            <a:r>
              <a:rPr lang="en-US" sz="1200" i="1" kern="0" dirty="0">
                <a:solidFill>
                  <a:srgbClr val="000000"/>
                </a:solidFill>
                <a:latin typeface="Arial"/>
              </a:rPr>
              <a:t>MATLAB Component </a:t>
            </a: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and select OK. This action pre-loads MATLAB (it will stay open unless it is manually closed)</a:t>
            </a:r>
          </a:p>
          <a:p>
            <a:pPr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After running a simulation, open the MATLAB Command Window and type “workspace”. </a:t>
            </a:r>
            <a:endParaRPr lang="en-US" sz="1200" b="0" i="1" kern="0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1" y="1955069"/>
            <a:ext cx="6734175" cy="3507519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76" y="4717553"/>
            <a:ext cx="4562475" cy="1185269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5265458" y="2072909"/>
            <a:ext cx="1456818" cy="235681"/>
          </a:xfrm>
          <a:prstGeom prst="wedgeRectCallout">
            <a:avLst>
              <a:gd name="adj1" fmla="val -59649"/>
              <a:gd name="adj2" fmla="val 28272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Matlab parameter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674266" y="4573257"/>
            <a:ext cx="3126834" cy="327157"/>
          </a:xfrm>
          <a:prstGeom prst="wedgeRectCallout">
            <a:avLst>
              <a:gd name="adj1" fmla="val -83750"/>
              <a:gd name="adj2" fmla="val 253609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completion of the simulation, type workspace + </a:t>
            </a:r>
            <a:r>
              <a:rPr lang="en-US" sz="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access the data structure for all signals and variables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5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>
                <a:solidFill>
                  <a:srgbClr val="4D4D4D"/>
                </a:solidFill>
              </a:rPr>
              <a:t>Example of workspace for </a:t>
            </a:r>
            <a:r>
              <a:rPr lang="en-US" sz="3200" i="1" kern="0" dirty="0">
                <a:solidFill>
                  <a:srgbClr val="4D4D4D"/>
                </a:solidFill>
              </a:rPr>
              <a:t>Optical_Data.osd</a:t>
            </a:r>
            <a:endParaRPr lang="en-US" sz="3200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9951" y="843650"/>
            <a:ext cx="8591149" cy="33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To view further details on a data structure, double left click on any variable to open up the Variables window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3" y="2096717"/>
            <a:ext cx="2902136" cy="3344691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07" y="1597086"/>
            <a:ext cx="4401513" cy="42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ular Callout 20"/>
          <p:cNvSpPr/>
          <p:nvPr/>
        </p:nvSpPr>
        <p:spPr>
          <a:xfrm>
            <a:off x="2123769" y="5565599"/>
            <a:ext cx="1728876" cy="320462"/>
          </a:xfrm>
          <a:prstGeom prst="wedgeRectCallout">
            <a:avLst>
              <a:gd name="adj1" fmla="val -60392"/>
              <a:gd name="adj2" fmla="val -25545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Locally declared MATLAB variables 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888814" y="1848335"/>
            <a:ext cx="1728876" cy="248382"/>
          </a:xfrm>
          <a:prstGeom prst="wedgeRectCallout">
            <a:avLst>
              <a:gd name="adj1" fmla="val -38355"/>
              <a:gd name="adj2" fmla="val 220109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structure for input ports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1841" y="2562225"/>
            <a:ext cx="766884" cy="58795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61841" y="3171586"/>
            <a:ext cx="1465830" cy="2010013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ular Callout 18"/>
          <p:cNvSpPr/>
          <p:nvPr/>
        </p:nvSpPr>
        <p:spPr>
          <a:xfrm>
            <a:off x="286151" y="5555068"/>
            <a:ext cx="1728876" cy="248382"/>
          </a:xfrm>
          <a:prstGeom prst="wedgeRectCallout">
            <a:avLst>
              <a:gd name="adj1" fmla="val -13563"/>
              <a:gd name="adj2" fmla="val -144198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structure for output ports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2770090" y="2000735"/>
            <a:ext cx="1258985" cy="248382"/>
          </a:xfrm>
          <a:prstGeom prst="wedgeRectCallout">
            <a:avLst>
              <a:gd name="adj1" fmla="val -55089"/>
              <a:gd name="adj2" fmla="val 15108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and type of data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45207" y="4400550"/>
            <a:ext cx="2286000" cy="1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ular Callout 22"/>
          <p:cNvSpPr/>
          <p:nvPr/>
        </p:nvSpPr>
        <p:spPr>
          <a:xfrm>
            <a:off x="5205629" y="3946348"/>
            <a:ext cx="2385796" cy="806627"/>
          </a:xfrm>
          <a:prstGeom prst="wedgeRectCallout">
            <a:avLst>
              <a:gd name="adj1" fmla="val -59594"/>
              <a:gd name="adj2" fmla="val -131465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detailed data structure and contents for the variable </a:t>
            </a:r>
            <a:r>
              <a:rPr lang="en-US" sz="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OpticalSignal_Envelope_XY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example shows the sampled complex amplitude of an optical signal envelope with X (first row) and Y (2</a:t>
            </a:r>
            <a:r>
              <a:rPr lang="en-US" sz="9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row) polarization data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4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>
                <a:solidFill>
                  <a:srgbClr val="4D4D4D"/>
                </a:solidFill>
              </a:rPr>
              <a:t>How to configure output ports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96328" y="806034"/>
            <a:ext cx="8591149" cy="11664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The data structure for all input ports is automatically created during the simulation, however output port data structures need to be configured from the MATLAB m-file</a:t>
            </a:r>
          </a:p>
          <a:p>
            <a:pPr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Two methods can be used:</a:t>
            </a:r>
          </a:p>
          <a:p>
            <a:pPr lvl="1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Set an output port to be equal to an input port</a:t>
            </a:r>
          </a:p>
          <a:p>
            <a:pPr lvl="1" eaLnBrk="1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Manually set the attributes of the data structure through declarations within the workspace</a:t>
            </a:r>
            <a:endParaRPr lang="en-US" sz="1200" b="0" i="1" kern="0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83" y="2802651"/>
            <a:ext cx="3774360" cy="1925694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98053" y="2371149"/>
            <a:ext cx="343394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/>
              <a:t>Method 1: Set output port equal to an input port</a:t>
            </a:r>
            <a:endParaRPr lang="en-CA" sz="12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884864" y="2365151"/>
            <a:ext cx="252077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/>
              <a:t>Method 2: Set output port(s) explicitly</a:t>
            </a:r>
            <a:endParaRPr lang="en-CA" sz="1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8" y="2822747"/>
            <a:ext cx="3722099" cy="65343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ular Callout 18"/>
          <p:cNvSpPr/>
          <p:nvPr/>
        </p:nvSpPr>
        <p:spPr>
          <a:xfrm>
            <a:off x="409107" y="3661403"/>
            <a:ext cx="3322893" cy="1186905"/>
          </a:xfrm>
          <a:prstGeom prst="wedgeRectCallout">
            <a:avLst>
              <a:gd name="adj1" fmla="val -10539"/>
              <a:gd name="adj2" fmla="val -7477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using this method the data type for the two linked ports </a:t>
            </a:r>
            <a:r>
              <a:rPr lang="en-US" sz="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the same</a:t>
            </a:r>
          </a:p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Once the data structure is in place its contents can be modified within the MATLAB m-file  (for example by performing math operations on the amplitude data). Also the size of the arrays can be changed but the size of the time/frequency and sampled signal arrays associated with the output port </a:t>
            </a:r>
            <a:r>
              <a:rPr lang="en-US" sz="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match!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4652387" y="5147746"/>
            <a:ext cx="2833636" cy="630057"/>
          </a:xfrm>
          <a:prstGeom prst="wedgeRectCallout">
            <a:avLst>
              <a:gd name="adj1" fmla="val -10380"/>
              <a:gd name="adj2" fmla="val -12739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example, Output Port 1 and Output Port 2 are fully defined from within the MATLAB workspace. Make sure that the defined signal type matches the port setting for the component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4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26858" y="47955"/>
            <a:ext cx="8975627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>
                <a:solidFill>
                  <a:srgbClr val="4D4D4D"/>
                </a:solidFill>
              </a:rPr>
              <a:t>Linking parameters between OptiSystem &amp; MATLAB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96327" y="905970"/>
            <a:ext cx="8591149" cy="51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Custom parameters can be added to the MATLAB component and accessed within the MATLAB workspace during a simulation (the example project folder can be found under “MATLAB Signal Analysis”)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AD5218-BE69-4E5F-B298-3E787CBAF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28" y="1858942"/>
            <a:ext cx="4161551" cy="36128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5EA41D-A26B-4341-AA78-68E7FB325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902" y="2663824"/>
            <a:ext cx="4046426" cy="146846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51464D-1B9A-4CDA-A36B-2BFEF3A3DE4C}"/>
              </a:ext>
            </a:extLst>
          </p:cNvPr>
          <p:cNvSpPr/>
          <p:nvPr/>
        </p:nvSpPr>
        <p:spPr>
          <a:xfrm>
            <a:off x="417674" y="3768128"/>
            <a:ext cx="3229877" cy="364157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ular Callout 18">
            <a:extLst>
              <a:ext uri="{FF2B5EF4-FFF2-40B4-BE49-F238E27FC236}">
                <a16:creationId xmlns:a16="http://schemas.microsoft.com/office/drawing/2014/main" xmlns="" id="{7A692D79-8A63-444E-929B-E6D3659D4F07}"/>
              </a:ext>
            </a:extLst>
          </p:cNvPr>
          <p:cNvSpPr/>
          <p:nvPr/>
        </p:nvSpPr>
        <p:spPr>
          <a:xfrm>
            <a:off x="1491954" y="4418997"/>
            <a:ext cx="1271343" cy="248382"/>
          </a:xfrm>
          <a:prstGeom prst="wedgeRectCallout">
            <a:avLst>
              <a:gd name="adj1" fmla="val -46111"/>
              <a:gd name="adj2" fmla="val -21701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parameters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ular Callout 18">
            <a:extLst>
              <a:ext uri="{FF2B5EF4-FFF2-40B4-BE49-F238E27FC236}">
                <a16:creationId xmlns:a16="http://schemas.microsoft.com/office/drawing/2014/main" xmlns="" id="{E029FBE2-C032-416C-A61A-4072811DF9AE}"/>
              </a:ext>
            </a:extLst>
          </p:cNvPr>
          <p:cNvSpPr/>
          <p:nvPr/>
        </p:nvSpPr>
        <p:spPr>
          <a:xfrm>
            <a:off x="5627688" y="1906705"/>
            <a:ext cx="3010640" cy="524993"/>
          </a:xfrm>
          <a:prstGeom prst="wedgeRectCallout">
            <a:avLst>
              <a:gd name="adj1" fmla="val -50272"/>
              <a:gd name="adj2" fmla="val 222381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 m-file. The left variable is local to the MATLAB workspace whereas the right variable must match the OptiSystem parameter </a:t>
            </a:r>
            <a:endParaRPr lang="en-CA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BEE130-52A3-466C-8D1C-A54914AC950C}"/>
              </a:ext>
            </a:extLst>
          </p:cNvPr>
          <p:cNvSpPr/>
          <p:nvPr/>
        </p:nvSpPr>
        <p:spPr>
          <a:xfrm>
            <a:off x="4705809" y="3340295"/>
            <a:ext cx="1755281" cy="427833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6228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5291</TotalTime>
  <Words>1176</Words>
  <Application>Microsoft Office PowerPoint</Application>
  <PresentationFormat>On-screen Show (4:3)</PresentationFormat>
  <Paragraphs>157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1_Office Theme</vt:lpstr>
      <vt:lpstr>OptiSystem-MATLAB data interchange model and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OptiSystem</dc:title>
  <dc:creator>Marc Verreault</dc:creator>
  <cp:lastModifiedBy>Bryan Tipper</cp:lastModifiedBy>
  <cp:revision>501</cp:revision>
  <dcterms:created xsi:type="dcterms:W3CDTF">2013-08-15T17:15:56Z</dcterms:created>
  <dcterms:modified xsi:type="dcterms:W3CDTF">2017-07-10T12:34:43Z</dcterms:modified>
</cp:coreProperties>
</file>