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</p:sldMasterIdLst>
  <p:notesMasterIdLst>
    <p:notesMasterId r:id="rId10"/>
  </p:notesMasterIdLst>
  <p:sldIdLst>
    <p:sldId id="259" r:id="rId3"/>
    <p:sldId id="331" r:id="rId4"/>
    <p:sldId id="332" r:id="rId5"/>
    <p:sldId id="333" r:id="rId6"/>
    <p:sldId id="334" r:id="rId7"/>
    <p:sldId id="313" r:id="rId8"/>
    <p:sldId id="33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BFBFB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47" autoAdjust="0"/>
  </p:normalViewPr>
  <p:slideViewPr>
    <p:cSldViewPr snapToGrid="0">
      <p:cViewPr varScale="1">
        <p:scale>
          <a:sx n="72" d="100"/>
          <a:sy n="72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166E61-29B3-48CE-97F9-7EF1505847F9}" type="datetimeFigureOut">
              <a:rPr lang="en-CA" smtClean="0"/>
              <a:t>2017-06-20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23DE5-E48F-4074-815B-A15D97F3628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0082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smtClean="0">
              <a:latin typeface="Times New Roman" pitchFamily="18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500" b="1">
                <a:solidFill>
                  <a:schemeClr val="tx2"/>
                </a:solidFill>
                <a:latin typeface="Arial" charset="0"/>
              </a:defRPr>
            </a:lvl1pPr>
            <a:lvl2pPr marL="731731" indent="-281435" eaLnBrk="0" hangingPunct="0">
              <a:defRPr sz="3500" b="1">
                <a:solidFill>
                  <a:schemeClr val="tx2"/>
                </a:solidFill>
                <a:latin typeface="Arial" charset="0"/>
              </a:defRPr>
            </a:lvl2pPr>
            <a:lvl3pPr marL="1125741" indent="-225148" eaLnBrk="0" hangingPunct="0">
              <a:defRPr sz="3500" b="1">
                <a:solidFill>
                  <a:schemeClr val="tx2"/>
                </a:solidFill>
                <a:latin typeface="Arial" charset="0"/>
              </a:defRPr>
            </a:lvl3pPr>
            <a:lvl4pPr marL="1576037" indent="-225148" eaLnBrk="0" hangingPunct="0">
              <a:defRPr sz="3500" b="1">
                <a:solidFill>
                  <a:schemeClr val="tx2"/>
                </a:solidFill>
                <a:latin typeface="Arial" charset="0"/>
              </a:defRPr>
            </a:lvl4pPr>
            <a:lvl5pPr marL="2026333" indent="-225148" eaLnBrk="0" hangingPunct="0">
              <a:defRPr sz="3500" b="1">
                <a:solidFill>
                  <a:schemeClr val="tx2"/>
                </a:solidFill>
                <a:latin typeface="Arial" charset="0"/>
              </a:defRPr>
            </a:lvl5pPr>
            <a:lvl6pPr marL="2476630" indent="-225148" eaLnBrk="0" fontAlgn="base" hangingPunct="0"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2"/>
                </a:solidFill>
                <a:latin typeface="Arial" charset="0"/>
              </a:defRPr>
            </a:lvl6pPr>
            <a:lvl7pPr marL="2926926" indent="-225148" eaLnBrk="0" fontAlgn="base" hangingPunct="0"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2"/>
                </a:solidFill>
                <a:latin typeface="Arial" charset="0"/>
              </a:defRPr>
            </a:lvl7pPr>
            <a:lvl8pPr marL="3377222" indent="-225148" eaLnBrk="0" fontAlgn="base" hangingPunct="0"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2"/>
                </a:solidFill>
                <a:latin typeface="Arial" charset="0"/>
              </a:defRPr>
            </a:lvl8pPr>
            <a:lvl9pPr marL="3827518" indent="-225148" eaLnBrk="0" fontAlgn="base" hangingPunct="0"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2"/>
                </a:solidFill>
                <a:latin typeface="Arial" charset="0"/>
              </a:defRPr>
            </a:lvl9pPr>
          </a:lstStyle>
          <a:p>
            <a:fld id="{15300EE5-C484-44F1-87A9-3599F263C716}" type="slidenum">
              <a:rPr lang="en-US" sz="1200" b="0">
                <a:solidFill>
                  <a:srgbClr val="000000"/>
                </a:solidFill>
                <a:latin typeface="Times New Roman" pitchFamily="18" charset="0"/>
              </a:rPr>
              <a:pPr/>
              <a:t>1</a:t>
            </a:fld>
            <a:endParaRPr lang="en-US" sz="1200" b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053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23DE5-E48F-4074-815B-A15D97F36286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0512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23DE5-E48F-4074-815B-A15D97F36286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05126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23DE5-E48F-4074-815B-A15D97F36286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0512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23DE5-E48F-4074-815B-A15D97F36286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05126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23DE5-E48F-4074-815B-A15D97F36286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05126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23DE5-E48F-4074-815B-A15D97F36286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0512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c:\users\jackson\Pictures\Picture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7" y="130174"/>
            <a:ext cx="5356365" cy="4018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5"/>
          <p:cNvSpPr txBox="1">
            <a:spLocks noChangeArrowheads="1"/>
          </p:cNvSpPr>
          <p:nvPr userDrawn="1"/>
        </p:nvSpPr>
        <p:spPr bwMode="auto">
          <a:xfrm>
            <a:off x="5592763" y="5943600"/>
            <a:ext cx="1524000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0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5000" rIns="90000" bIns="45000">
            <a:spAutoFit/>
          </a:bodyPr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1D528D"/>
              </a:buClr>
              <a:buSzPct val="100000"/>
              <a:buFont typeface="Times New Roman" pitchFamily="18" charset="0"/>
              <a:buNone/>
              <a:defRPr/>
            </a:pPr>
            <a:r>
              <a:rPr lang="en-GB" sz="1100" smtClean="0">
                <a:solidFill>
                  <a:srgbClr val="808080"/>
                </a:solidFill>
              </a:rPr>
              <a:t>7 Capella Court</a:t>
            </a:r>
          </a:p>
          <a:p>
            <a:pPr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1D528D"/>
              </a:buClr>
              <a:buSzPct val="100000"/>
              <a:buFont typeface="Times New Roman" pitchFamily="18" charset="0"/>
              <a:buNone/>
              <a:defRPr/>
            </a:pPr>
            <a:r>
              <a:rPr lang="en-GB" sz="1100" smtClean="0">
                <a:solidFill>
                  <a:srgbClr val="808080"/>
                </a:solidFill>
              </a:rPr>
              <a:t>Nepean, ON, Canada</a:t>
            </a:r>
          </a:p>
          <a:p>
            <a:pPr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1D528D"/>
              </a:buClr>
              <a:buSzPct val="100000"/>
              <a:buFont typeface="Times New Roman" pitchFamily="18" charset="0"/>
              <a:buNone/>
              <a:defRPr/>
            </a:pPr>
            <a:r>
              <a:rPr lang="en-GB" sz="1100" smtClean="0">
                <a:solidFill>
                  <a:srgbClr val="808080"/>
                </a:solidFill>
              </a:rPr>
              <a:t>K2E 7X1</a:t>
            </a:r>
            <a:endParaRPr lang="en-GB" sz="1200" smtClean="0">
              <a:solidFill>
                <a:srgbClr val="808080"/>
              </a:solidFill>
            </a:endParaRPr>
          </a:p>
        </p:txBody>
      </p:sp>
      <p:sp>
        <p:nvSpPr>
          <p:cNvPr id="7" name="Rectangle 12"/>
          <p:cNvSpPr>
            <a:spLocks noChangeArrowheads="1"/>
          </p:cNvSpPr>
          <p:nvPr userDrawn="1"/>
        </p:nvSpPr>
        <p:spPr bwMode="auto">
          <a:xfrm>
            <a:off x="7273925" y="5954713"/>
            <a:ext cx="1379538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1D528D"/>
              </a:buClr>
              <a:buSzPct val="100000"/>
              <a:buFont typeface="Times New Roman" pitchFamily="18" charset="0"/>
              <a:buNone/>
            </a:pPr>
            <a:r>
              <a:rPr lang="en-GB" sz="1100" b="1" smtClean="0">
                <a:solidFill>
                  <a:srgbClr val="808080"/>
                </a:solidFill>
              </a:rPr>
              <a:t>+1 (613) 224-4700</a:t>
            </a:r>
          </a:p>
          <a:p>
            <a:pPr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1D528D"/>
              </a:buClr>
              <a:buSzPct val="100000"/>
              <a:buFont typeface="Times New Roman" pitchFamily="18" charset="0"/>
              <a:buNone/>
            </a:pPr>
            <a:r>
              <a:rPr lang="en-GB" sz="1100" b="1" smtClean="0">
                <a:solidFill>
                  <a:srgbClr val="FF0000"/>
                </a:solidFill>
              </a:rPr>
              <a:t>www.optiwave.com</a:t>
            </a:r>
            <a:endParaRPr lang="en-GB" sz="1100" b="1" smtClean="0">
              <a:solidFill>
                <a:srgbClr val="808080"/>
              </a:solidFill>
            </a:endParaRPr>
          </a:p>
        </p:txBody>
      </p:sp>
      <p:sp>
        <p:nvSpPr>
          <p:cNvPr id="8" name="Line 14"/>
          <p:cNvSpPr>
            <a:spLocks noChangeShapeType="1"/>
          </p:cNvSpPr>
          <p:nvPr userDrawn="1"/>
        </p:nvSpPr>
        <p:spPr bwMode="auto">
          <a:xfrm>
            <a:off x="5410200" y="5943600"/>
            <a:ext cx="0" cy="533400"/>
          </a:xfrm>
          <a:prstGeom prst="line">
            <a:avLst/>
          </a:prstGeom>
          <a:noFill/>
          <a:ln w="6350">
            <a:solidFill>
              <a:srgbClr val="B4B4B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CA" sz="3600" b="1" smtClean="0">
              <a:solidFill>
                <a:srgbClr val="000000"/>
              </a:solidFill>
            </a:endParaRPr>
          </a:p>
        </p:txBody>
      </p:sp>
      <p:sp>
        <p:nvSpPr>
          <p:cNvPr id="9" name="Line 16"/>
          <p:cNvSpPr>
            <a:spLocks noChangeShapeType="1"/>
          </p:cNvSpPr>
          <p:nvPr userDrawn="1"/>
        </p:nvSpPr>
        <p:spPr bwMode="auto">
          <a:xfrm>
            <a:off x="7162800" y="5943600"/>
            <a:ext cx="0" cy="533400"/>
          </a:xfrm>
          <a:prstGeom prst="line">
            <a:avLst/>
          </a:prstGeom>
          <a:noFill/>
          <a:ln w="6350">
            <a:solidFill>
              <a:srgbClr val="B4B4B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CA" sz="3600" b="1" smtClean="0">
              <a:solidFill>
                <a:srgbClr val="000000"/>
              </a:solidFill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 userDrawn="1"/>
        </p:nvSpPr>
        <p:spPr bwMode="auto">
          <a:xfrm rot="16200000">
            <a:off x="8001000" y="5119688"/>
            <a:ext cx="20732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800" b="0" smtClean="0">
                <a:solidFill>
                  <a:srgbClr val="808080"/>
                </a:solidFill>
              </a:rPr>
              <a:t>© 2009 Optiwave Systems, Inc.</a:t>
            </a:r>
          </a:p>
        </p:txBody>
      </p:sp>
      <p:pic>
        <p:nvPicPr>
          <p:cNvPr id="12" name="Picture 18" descr="Optiwave_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625" y="130175"/>
            <a:ext cx="26003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41664" y="3650366"/>
            <a:ext cx="5436508" cy="1447800"/>
          </a:xfrm>
        </p:spPr>
        <p:txBody>
          <a:bodyPr/>
          <a:lstStyle>
            <a:lvl1pPr>
              <a:defRPr sz="3600">
                <a:solidFill>
                  <a:srgbClr val="0070C0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70836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766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216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9225" y="685800"/>
            <a:ext cx="1958975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0713" y="685800"/>
            <a:ext cx="5726112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0725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0713" y="685800"/>
            <a:ext cx="7834312" cy="10699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91441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0713" y="685800"/>
            <a:ext cx="7834312" cy="10699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CA" noProof="0" smtClean="0"/>
          </a:p>
        </p:txBody>
      </p:sp>
    </p:spTree>
    <p:extLst>
      <p:ext uri="{BB962C8B-B14F-4D97-AF65-F5344CB8AC3E}">
        <p14:creationId xmlns:p14="http://schemas.microsoft.com/office/powerpoint/2010/main" val="36276409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0713" y="685800"/>
            <a:ext cx="7834312" cy="10699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757367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0713" y="685800"/>
            <a:ext cx="7834312" cy="10699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550263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7FA2-9F0F-49AE-872E-87FCD82185C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2017-06-20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6D7B-7522-436D-937E-C3DFAAEACD77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563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7FA2-9F0F-49AE-872E-87FCD82185C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2017-06-20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6D7B-7522-436D-937E-C3DFAAEACD77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705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7FA2-9F0F-49AE-872E-87FCD82185C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2017-06-20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6D7B-7522-436D-937E-C3DFAAEACD77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2355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c:\users\jackson\Pictures\Picture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8" y="130175"/>
            <a:ext cx="5213350" cy="391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9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88" y="5937250"/>
            <a:ext cx="2895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5"/>
          <p:cNvSpPr txBox="1">
            <a:spLocks noChangeArrowheads="1"/>
          </p:cNvSpPr>
          <p:nvPr userDrawn="1"/>
        </p:nvSpPr>
        <p:spPr bwMode="auto">
          <a:xfrm>
            <a:off x="5592763" y="5943600"/>
            <a:ext cx="1524000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0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5000" rIns="90000" bIns="45000">
            <a:spAutoFit/>
          </a:bodyPr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1D528D"/>
              </a:buClr>
              <a:buSzPct val="100000"/>
              <a:buFont typeface="Times New Roman" pitchFamily="18" charset="0"/>
              <a:buNone/>
              <a:defRPr/>
            </a:pPr>
            <a:r>
              <a:rPr lang="en-GB" sz="1100" smtClean="0">
                <a:solidFill>
                  <a:srgbClr val="808080"/>
                </a:solidFill>
              </a:rPr>
              <a:t>7 Capella Court</a:t>
            </a:r>
          </a:p>
          <a:p>
            <a:pPr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1D528D"/>
              </a:buClr>
              <a:buSzPct val="100000"/>
              <a:buFont typeface="Times New Roman" pitchFamily="18" charset="0"/>
              <a:buNone/>
              <a:defRPr/>
            </a:pPr>
            <a:r>
              <a:rPr lang="en-GB" sz="1100" smtClean="0">
                <a:solidFill>
                  <a:srgbClr val="808080"/>
                </a:solidFill>
              </a:rPr>
              <a:t>Nepean, ON, Canada</a:t>
            </a:r>
          </a:p>
          <a:p>
            <a:pPr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1D528D"/>
              </a:buClr>
              <a:buSzPct val="100000"/>
              <a:buFont typeface="Times New Roman" pitchFamily="18" charset="0"/>
              <a:buNone/>
              <a:defRPr/>
            </a:pPr>
            <a:r>
              <a:rPr lang="en-GB" sz="1100" smtClean="0">
                <a:solidFill>
                  <a:srgbClr val="808080"/>
                </a:solidFill>
              </a:rPr>
              <a:t>K2E 7X1</a:t>
            </a:r>
            <a:endParaRPr lang="en-GB" sz="1200" smtClean="0">
              <a:solidFill>
                <a:srgbClr val="808080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 userDrawn="1"/>
        </p:nvSpPr>
        <p:spPr bwMode="auto">
          <a:xfrm>
            <a:off x="3200400" y="5913438"/>
            <a:ext cx="2220913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0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5000" rIns="90000" bIns="45000">
            <a:spAutoFit/>
          </a:bodyPr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1D528D"/>
              </a:buClr>
              <a:buSzPct val="100000"/>
              <a:buFont typeface="Times New Roman" pitchFamily="18" charset="0"/>
              <a:buNone/>
              <a:defRPr/>
            </a:pPr>
            <a:r>
              <a:rPr lang="en-GB" sz="1200" dirty="0" smtClean="0">
                <a:solidFill>
                  <a:srgbClr val="000000"/>
                </a:solidFill>
              </a:rPr>
              <a:t>Marc Verreault</a:t>
            </a:r>
            <a:endParaRPr lang="en-GB" sz="1100" dirty="0" smtClean="0">
              <a:solidFill>
                <a:srgbClr val="808080"/>
              </a:solidFill>
            </a:endParaRPr>
          </a:p>
          <a:p>
            <a:pPr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1D528D"/>
              </a:buClr>
              <a:buSzPct val="100000"/>
              <a:buFont typeface="Times New Roman" pitchFamily="18" charset="0"/>
              <a:buNone/>
              <a:defRPr/>
            </a:pPr>
            <a:r>
              <a:rPr lang="en-GB" sz="1100" dirty="0" smtClean="0">
                <a:solidFill>
                  <a:srgbClr val="808080"/>
                </a:solidFill>
              </a:rPr>
              <a:t>Director Optical Systems</a:t>
            </a:r>
          </a:p>
          <a:p>
            <a:pPr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1D528D"/>
              </a:buClr>
              <a:buSzPct val="100000"/>
              <a:buFont typeface="Times New Roman" pitchFamily="18" charset="0"/>
              <a:buNone/>
              <a:defRPr/>
            </a:pPr>
            <a:r>
              <a:rPr lang="en-GB" sz="1100" i="1" dirty="0" smtClean="0">
                <a:solidFill>
                  <a:srgbClr val="808080"/>
                </a:solidFill>
              </a:rPr>
              <a:t>marc.verreault@optiwave.com</a:t>
            </a:r>
            <a:endParaRPr lang="en-GB" sz="2000" i="1" dirty="0" smtClean="0">
              <a:solidFill>
                <a:srgbClr val="FFFFCC"/>
              </a:solidFill>
            </a:endParaRPr>
          </a:p>
          <a:p>
            <a:pPr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1D528D"/>
              </a:buClr>
              <a:buSzPct val="100000"/>
              <a:buFont typeface="Times New Roman" pitchFamily="18" charset="0"/>
              <a:buNone/>
              <a:defRPr/>
            </a:pPr>
            <a:r>
              <a:rPr lang="en-GB" sz="2000" dirty="0" smtClean="0">
                <a:solidFill>
                  <a:srgbClr val="1D528D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7" name="Rectangle 12"/>
          <p:cNvSpPr>
            <a:spLocks noChangeArrowheads="1"/>
          </p:cNvSpPr>
          <p:nvPr userDrawn="1"/>
        </p:nvSpPr>
        <p:spPr bwMode="auto">
          <a:xfrm>
            <a:off x="7273925" y="5954713"/>
            <a:ext cx="1379538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1D528D"/>
              </a:buClr>
              <a:buSzPct val="100000"/>
              <a:buFont typeface="Times New Roman" pitchFamily="18" charset="0"/>
              <a:buNone/>
            </a:pPr>
            <a:r>
              <a:rPr lang="en-GB" sz="1100" b="1" smtClean="0">
                <a:solidFill>
                  <a:srgbClr val="808080"/>
                </a:solidFill>
              </a:rPr>
              <a:t>+1 (613) 224-4700</a:t>
            </a:r>
          </a:p>
          <a:p>
            <a:pPr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1D528D"/>
              </a:buClr>
              <a:buSzPct val="100000"/>
              <a:buFont typeface="Times New Roman" pitchFamily="18" charset="0"/>
              <a:buNone/>
            </a:pPr>
            <a:r>
              <a:rPr lang="en-GB" sz="1100" b="1" smtClean="0">
                <a:solidFill>
                  <a:srgbClr val="FF0000"/>
                </a:solidFill>
              </a:rPr>
              <a:t>www.optiwave.com</a:t>
            </a:r>
            <a:endParaRPr lang="en-GB" sz="1100" b="1" smtClean="0">
              <a:solidFill>
                <a:srgbClr val="808080"/>
              </a:solidFill>
            </a:endParaRPr>
          </a:p>
        </p:txBody>
      </p:sp>
      <p:sp>
        <p:nvSpPr>
          <p:cNvPr id="8" name="Line 14"/>
          <p:cNvSpPr>
            <a:spLocks noChangeShapeType="1"/>
          </p:cNvSpPr>
          <p:nvPr userDrawn="1"/>
        </p:nvSpPr>
        <p:spPr bwMode="auto">
          <a:xfrm>
            <a:off x="5410200" y="5943600"/>
            <a:ext cx="0" cy="533400"/>
          </a:xfrm>
          <a:prstGeom prst="line">
            <a:avLst/>
          </a:prstGeom>
          <a:noFill/>
          <a:ln w="6350">
            <a:solidFill>
              <a:srgbClr val="B4B4B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CA" sz="3600" b="1" smtClean="0">
              <a:solidFill>
                <a:srgbClr val="000000"/>
              </a:solidFill>
            </a:endParaRPr>
          </a:p>
        </p:txBody>
      </p:sp>
      <p:sp>
        <p:nvSpPr>
          <p:cNvPr id="9" name="Line 16"/>
          <p:cNvSpPr>
            <a:spLocks noChangeShapeType="1"/>
          </p:cNvSpPr>
          <p:nvPr userDrawn="1"/>
        </p:nvSpPr>
        <p:spPr bwMode="auto">
          <a:xfrm>
            <a:off x="7162800" y="5943600"/>
            <a:ext cx="0" cy="533400"/>
          </a:xfrm>
          <a:prstGeom prst="line">
            <a:avLst/>
          </a:prstGeom>
          <a:noFill/>
          <a:ln w="6350">
            <a:solidFill>
              <a:srgbClr val="B4B4B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CA" sz="3600" b="1" smtClean="0">
              <a:solidFill>
                <a:srgbClr val="000000"/>
              </a:solidFill>
            </a:endParaRPr>
          </a:p>
        </p:txBody>
      </p:sp>
      <p:sp>
        <p:nvSpPr>
          <p:cNvPr id="10" name="Line 21"/>
          <p:cNvSpPr>
            <a:spLocks noChangeShapeType="1"/>
          </p:cNvSpPr>
          <p:nvPr userDrawn="1"/>
        </p:nvSpPr>
        <p:spPr bwMode="auto">
          <a:xfrm>
            <a:off x="3124200" y="5943600"/>
            <a:ext cx="0" cy="533400"/>
          </a:xfrm>
          <a:prstGeom prst="line">
            <a:avLst/>
          </a:prstGeom>
          <a:noFill/>
          <a:ln w="6350">
            <a:solidFill>
              <a:srgbClr val="B4B4B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CA" sz="3600" b="1" smtClean="0">
              <a:solidFill>
                <a:srgbClr val="000000"/>
              </a:solidFill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 userDrawn="1"/>
        </p:nvSpPr>
        <p:spPr bwMode="auto">
          <a:xfrm rot="16200000">
            <a:off x="8001000" y="5119688"/>
            <a:ext cx="20732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800" b="0" smtClean="0">
                <a:solidFill>
                  <a:srgbClr val="808080"/>
                </a:solidFill>
              </a:rPr>
              <a:t>© 2009 Optiwave Systems, Inc.</a:t>
            </a:r>
          </a:p>
        </p:txBody>
      </p:sp>
      <p:pic>
        <p:nvPicPr>
          <p:cNvPr id="12" name="Picture 18" descr="Optiwave_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625" y="130175"/>
            <a:ext cx="26003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41664" y="3650366"/>
            <a:ext cx="5436508" cy="1447800"/>
          </a:xfrm>
        </p:spPr>
        <p:txBody>
          <a:bodyPr/>
          <a:lstStyle>
            <a:lvl1pPr>
              <a:defRPr sz="3600">
                <a:solidFill>
                  <a:srgbClr val="0070C0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52687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7FA2-9F0F-49AE-872E-87FCD82185C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2017-06-20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6D7B-7522-436D-937E-C3DFAAEACD77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2109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7FA2-9F0F-49AE-872E-87FCD82185C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2017-06-20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6D7B-7522-436D-937E-C3DFAAEACD77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404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7FA2-9F0F-49AE-872E-87FCD82185C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2017-06-20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6D7B-7522-436D-937E-C3DFAAEACD77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658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7FA2-9F0F-49AE-872E-87FCD82185C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2017-06-20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6D7B-7522-436D-937E-C3DFAAEACD77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881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7FA2-9F0F-49AE-872E-87FCD82185C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2017-06-20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6D7B-7522-436D-937E-C3DFAAEACD77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2739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7FA2-9F0F-49AE-872E-87FCD82185C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2017-06-20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6D7B-7522-436D-937E-C3DFAAEACD77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4728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c:\users\jackson\Pictures\Picture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7" y="130174"/>
            <a:ext cx="5356365" cy="4018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5"/>
          <p:cNvSpPr txBox="1">
            <a:spLocks noChangeArrowheads="1"/>
          </p:cNvSpPr>
          <p:nvPr userDrawn="1"/>
        </p:nvSpPr>
        <p:spPr bwMode="auto">
          <a:xfrm>
            <a:off x="5592763" y="5943600"/>
            <a:ext cx="1524000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0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5000" rIns="90000" bIns="45000">
            <a:spAutoFit/>
          </a:bodyPr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1D528D"/>
              </a:buClr>
              <a:buSzPct val="100000"/>
              <a:buFont typeface="Times New Roman" pitchFamily="18" charset="0"/>
              <a:buNone/>
              <a:defRPr/>
            </a:pPr>
            <a:r>
              <a:rPr lang="en-GB" sz="1100" dirty="0" smtClean="0">
                <a:solidFill>
                  <a:srgbClr val="808080"/>
                </a:solidFill>
                <a:cs typeface="Arial" charset="0"/>
              </a:rPr>
              <a:t>7 Capella Court</a:t>
            </a:r>
          </a:p>
          <a:p>
            <a:pPr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1D528D"/>
              </a:buClr>
              <a:buSzPct val="100000"/>
              <a:buFont typeface="Times New Roman" pitchFamily="18" charset="0"/>
              <a:buNone/>
              <a:defRPr/>
            </a:pPr>
            <a:r>
              <a:rPr lang="en-GB" sz="1100" dirty="0" smtClean="0">
                <a:solidFill>
                  <a:srgbClr val="808080"/>
                </a:solidFill>
                <a:cs typeface="Arial" charset="0"/>
              </a:rPr>
              <a:t>Nepean, ON, Canada</a:t>
            </a:r>
          </a:p>
          <a:p>
            <a:pPr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1D528D"/>
              </a:buClr>
              <a:buSzPct val="100000"/>
              <a:buFont typeface="Times New Roman" pitchFamily="18" charset="0"/>
              <a:buNone/>
              <a:defRPr/>
            </a:pPr>
            <a:r>
              <a:rPr lang="en-GB" sz="1100" dirty="0" smtClean="0">
                <a:solidFill>
                  <a:srgbClr val="808080"/>
                </a:solidFill>
                <a:cs typeface="Arial" charset="0"/>
              </a:rPr>
              <a:t>K2E 7X1</a:t>
            </a:r>
            <a:endParaRPr lang="en-GB" sz="1200" dirty="0" smtClean="0">
              <a:solidFill>
                <a:srgbClr val="808080"/>
              </a:solidFill>
              <a:cs typeface="Arial" charset="0"/>
            </a:endParaRPr>
          </a:p>
        </p:txBody>
      </p:sp>
      <p:sp>
        <p:nvSpPr>
          <p:cNvPr id="7" name="Rectangle 12"/>
          <p:cNvSpPr>
            <a:spLocks noChangeArrowheads="1"/>
          </p:cNvSpPr>
          <p:nvPr userDrawn="1"/>
        </p:nvSpPr>
        <p:spPr bwMode="auto">
          <a:xfrm>
            <a:off x="7273925" y="5954713"/>
            <a:ext cx="1379538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1D528D"/>
              </a:buClr>
              <a:buSzPct val="100000"/>
              <a:buFont typeface="Times New Roman" pitchFamily="18" charset="0"/>
              <a:buNone/>
            </a:pPr>
            <a:r>
              <a:rPr lang="en-GB" sz="1100" b="1" dirty="0">
                <a:solidFill>
                  <a:srgbClr val="808080"/>
                </a:solidFill>
                <a:cs typeface="Arial" charset="0"/>
              </a:rPr>
              <a:t>+1 (613) 224-4700</a:t>
            </a:r>
          </a:p>
          <a:p>
            <a:pPr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1D528D"/>
              </a:buClr>
              <a:buSzPct val="100000"/>
              <a:buFont typeface="Times New Roman" pitchFamily="18" charset="0"/>
              <a:buNone/>
            </a:pPr>
            <a:r>
              <a:rPr lang="en-GB" sz="1100" b="1" dirty="0">
                <a:solidFill>
                  <a:srgbClr val="FF0000"/>
                </a:solidFill>
                <a:cs typeface="Arial" charset="0"/>
              </a:rPr>
              <a:t>www.optiwave.com</a:t>
            </a:r>
            <a:endParaRPr lang="en-GB" sz="1100" b="1" dirty="0">
              <a:solidFill>
                <a:srgbClr val="808080"/>
              </a:solidFill>
              <a:cs typeface="Arial" charset="0"/>
            </a:endParaRPr>
          </a:p>
        </p:txBody>
      </p:sp>
      <p:sp>
        <p:nvSpPr>
          <p:cNvPr id="8" name="Line 14"/>
          <p:cNvSpPr>
            <a:spLocks noChangeShapeType="1"/>
          </p:cNvSpPr>
          <p:nvPr userDrawn="1"/>
        </p:nvSpPr>
        <p:spPr bwMode="auto">
          <a:xfrm>
            <a:off x="5410200" y="5943600"/>
            <a:ext cx="0" cy="533400"/>
          </a:xfrm>
          <a:prstGeom prst="line">
            <a:avLst/>
          </a:prstGeom>
          <a:noFill/>
          <a:ln w="6350">
            <a:solidFill>
              <a:srgbClr val="B4B4B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CA" sz="36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Line 16"/>
          <p:cNvSpPr>
            <a:spLocks noChangeShapeType="1"/>
          </p:cNvSpPr>
          <p:nvPr userDrawn="1"/>
        </p:nvSpPr>
        <p:spPr bwMode="auto">
          <a:xfrm>
            <a:off x="7162800" y="5943600"/>
            <a:ext cx="0" cy="533400"/>
          </a:xfrm>
          <a:prstGeom prst="line">
            <a:avLst/>
          </a:prstGeom>
          <a:noFill/>
          <a:ln w="6350">
            <a:solidFill>
              <a:srgbClr val="B4B4B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CA" sz="36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 userDrawn="1"/>
        </p:nvSpPr>
        <p:spPr bwMode="auto">
          <a:xfrm rot="16200000">
            <a:off x="8001000" y="5119688"/>
            <a:ext cx="20732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800" b="0" dirty="0" smtClean="0">
                <a:solidFill>
                  <a:srgbClr val="808080"/>
                </a:solidFill>
                <a:cs typeface="Arial" charset="0"/>
              </a:rPr>
              <a:t>© 2009 Optiwave Systems, Inc.</a:t>
            </a:r>
          </a:p>
        </p:txBody>
      </p:sp>
      <p:pic>
        <p:nvPicPr>
          <p:cNvPr id="12" name="Picture 18" descr="Optiwave_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625" y="130175"/>
            <a:ext cx="26003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41664" y="3650366"/>
            <a:ext cx="5436508" cy="1447800"/>
          </a:xfrm>
        </p:spPr>
        <p:txBody>
          <a:bodyPr/>
          <a:lstStyle>
            <a:lvl1pPr>
              <a:defRPr sz="3600">
                <a:solidFill>
                  <a:srgbClr val="0070C0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1038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 userDrawn="1"/>
        </p:nvSpPr>
        <p:spPr bwMode="auto">
          <a:xfrm>
            <a:off x="8712200" y="6505575"/>
            <a:ext cx="4318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fontAlgn="base" hangingPunct="1">
              <a:lnSpc>
                <a:spcPct val="93000"/>
              </a:lnSpc>
              <a:spcBef>
                <a:spcPts val="8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fld id="{55A2338E-951F-49EA-8036-F2D5F30D18EE}" type="slidenum">
              <a:rPr lang="en-GB" sz="1200" smtClean="0">
                <a:solidFill>
                  <a:srgbClr val="B4B4B4"/>
                </a:solidFill>
              </a:rPr>
              <a:pPr algn="ctr" eaLnBrk="1" fontAlgn="base" hangingPunct="1">
                <a:lnSpc>
                  <a:spcPct val="93000"/>
                </a:lnSpc>
                <a:spcBef>
                  <a:spcPts val="8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t>‹#›</a:t>
            </a:fld>
            <a:endParaRPr lang="en-GB" sz="1400" smtClean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7758112" cy="106997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7772400" cy="4114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60481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74310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57883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93392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1028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2276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3429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/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9825" y="82550"/>
            <a:ext cx="2895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0713" y="685800"/>
            <a:ext cx="7834312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Text Box 9"/>
          <p:cNvSpPr txBox="1">
            <a:spLocks noChangeArrowheads="1"/>
          </p:cNvSpPr>
          <p:nvPr userDrawn="1"/>
        </p:nvSpPr>
        <p:spPr bwMode="auto">
          <a:xfrm>
            <a:off x="8712200" y="6505575"/>
            <a:ext cx="431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fld id="{BF3E3443-4363-4E33-9DFD-575B278643CF}" type="slidenum">
              <a:rPr lang="en-US" sz="1400" smtClean="0">
                <a:solidFill>
                  <a:srgbClr val="FFFFFF"/>
                </a:solidFill>
              </a:rPr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400" smtClean="0">
              <a:solidFill>
                <a:srgbClr val="FFFFFF"/>
              </a:solidFill>
            </a:endParaRPr>
          </a:p>
        </p:txBody>
      </p:sp>
      <p:pic>
        <p:nvPicPr>
          <p:cNvPr id="1030" name="Picture 18" descr="Optiwave_Logo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3" y="76200"/>
            <a:ext cx="1976437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Line 9"/>
          <p:cNvSpPr>
            <a:spLocks noChangeShapeType="1"/>
          </p:cNvSpPr>
          <p:nvPr userDrawn="1"/>
        </p:nvSpPr>
        <p:spPr bwMode="auto">
          <a:xfrm>
            <a:off x="228600" y="685800"/>
            <a:ext cx="8686800" cy="0"/>
          </a:xfrm>
          <a:prstGeom prst="line">
            <a:avLst/>
          </a:prstGeom>
          <a:noFill/>
          <a:ln w="635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CA" sz="3600" b="1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56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A569A"/>
        </a:buClr>
        <a:buFont typeface="Wingdings" pitchFamily="2" charset="2"/>
        <a:buChar char="§"/>
        <a:defRPr sz="2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A569A"/>
        </a:buClr>
        <a:buFont typeface="Wingdings" pitchFamily="2" charset="2"/>
        <a:buChar char="§"/>
        <a:defRPr sz="26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A569A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A569A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A569A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A569A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A569A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A569A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A569A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57FA2-9F0F-49AE-872E-87FCD82185C6}" type="datetimeFigureOut">
              <a:rPr lang="en-CA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2017-06-20</a:t>
            </a:fld>
            <a:endParaRPr lang="en-CA" dirty="0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CA" dirty="0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t>Confidential</a:t>
            </a:r>
            <a:endParaRPr lang="en-CA" dirty="0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D6D7B-7522-436D-937E-C3DFAAEACD77}" type="slidenum">
              <a:rPr lang="en-CA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220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0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269875" y="3789040"/>
            <a:ext cx="8636000" cy="1868810"/>
          </a:xfrm>
        </p:spPr>
        <p:txBody>
          <a:bodyPr/>
          <a:lstStyle/>
          <a:p>
            <a:r>
              <a:rPr lang="en-CA" sz="3200" dirty="0" smtClean="0">
                <a:solidFill>
                  <a:schemeClr val="tx1"/>
                </a:solidFill>
              </a:rPr>
              <a:t>OptiSystem-MATLAB data formats </a:t>
            </a:r>
            <a:br>
              <a:rPr lang="en-CA" sz="3200" dirty="0" smtClean="0">
                <a:solidFill>
                  <a:schemeClr val="tx1"/>
                </a:solidFill>
              </a:rPr>
            </a:br>
            <a:r>
              <a:rPr lang="en-CA" sz="2800" b="0" i="1" dirty="0" smtClean="0">
                <a:solidFill>
                  <a:schemeClr val="tx1"/>
                </a:solidFill>
              </a:rPr>
              <a:t>(</a:t>
            </a:r>
            <a:r>
              <a:rPr lang="en-CA" sz="2800" b="0" i="1" dirty="0" smtClean="0">
                <a:solidFill>
                  <a:schemeClr val="tx1"/>
                </a:solidFill>
              </a:rPr>
              <a:t>Version 1.0)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925861"/>
            <a:ext cx="3868639" cy="576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809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68886" y="6351965"/>
            <a:ext cx="2133600" cy="365125"/>
          </a:xfrm>
        </p:spPr>
        <p:txBody>
          <a:bodyPr/>
          <a:lstStyle/>
          <a:p>
            <a:fld id="{8CBD6D7B-7522-436D-937E-C3DFAAEACD77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6858" y="6351965"/>
            <a:ext cx="8291952" cy="389403"/>
            <a:chOff x="26858" y="6351965"/>
            <a:chExt cx="8017178" cy="389403"/>
          </a:xfrm>
        </p:grpSpPr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96136" y="6407993"/>
              <a:ext cx="2247900" cy="333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58" y="6351965"/>
              <a:ext cx="1519436" cy="389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5" name="Title 2"/>
          <p:cNvSpPr txBox="1">
            <a:spLocks/>
          </p:cNvSpPr>
          <p:nvPr/>
        </p:nvSpPr>
        <p:spPr bwMode="auto">
          <a:xfrm>
            <a:off x="148695" y="47955"/>
            <a:ext cx="7758112" cy="648442"/>
          </a:xfrm>
          <a:prstGeom prst="rect">
            <a:avLst/>
          </a:prstGeom>
          <a:noFill/>
          <a:ln>
            <a:noFill/>
          </a:ln>
          <a:effectLst>
            <a:glow rad="127000">
              <a:schemeClr val="bg1">
                <a:lumMod val="95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kern="0" dirty="0" smtClean="0">
                <a:solidFill>
                  <a:srgbClr val="4D4D4D"/>
                </a:solidFill>
              </a:rPr>
              <a:t>Optical signal data format (1)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02530"/>
            <a:ext cx="9144000" cy="0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809157"/>
              </p:ext>
            </p:extLst>
          </p:nvPr>
        </p:nvGraphicFramePr>
        <p:xfrm>
          <a:off x="211600" y="837772"/>
          <a:ext cx="8732374" cy="536109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69500"/>
                <a:gridCol w="3012884"/>
                <a:gridCol w="4749990"/>
              </a:tblGrid>
              <a:tr h="28617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Signal</a:t>
                      </a:r>
                      <a:r>
                        <a:rPr lang="en-US" sz="1200" baseline="0" dirty="0" smtClean="0"/>
                        <a:t> type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Data</a:t>
                      </a:r>
                      <a:r>
                        <a:rPr lang="en-US" sz="1200" baseline="0" dirty="0" smtClean="0"/>
                        <a:t> elements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200" dirty="0" smtClean="0"/>
                        <a:t>Comments</a:t>
                      </a:r>
                    </a:p>
                  </a:txBody>
                  <a:tcPr/>
                </a:tc>
              </a:tr>
              <a:tr h="324277">
                <a:tc rowSpan="3">
                  <a:txBody>
                    <a:bodyPr/>
                    <a:lstStyle/>
                    <a:p>
                      <a:r>
                        <a:rPr lang="en-CA" sz="1000" b="1" baseline="0" dirty="0" smtClean="0"/>
                        <a:t>Sampled</a:t>
                      </a:r>
                      <a:endParaRPr lang="en-CA" sz="1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i="1" baseline="0" dirty="0" smtClean="0"/>
                        <a:t>InputPort1.Sampled.Signal</a:t>
                      </a:r>
                      <a:endParaRPr lang="en-CA" sz="100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0010" indent="0">
                        <a:buFont typeface="Arial" panose="020B0604020202020204" pitchFamily="34" charset="0"/>
                        <a:buNone/>
                      </a:pPr>
                      <a:r>
                        <a:rPr lang="en-US" sz="1000" baseline="0" dirty="0" smtClean="0"/>
                        <a:t>Represents the complex envelope of the optical signal (real/imag) – </a:t>
                      </a:r>
                      <a:r>
                        <a:rPr lang="en-US" sz="1000" i="1" baseline="0" dirty="0" smtClean="0"/>
                        <a:t>1xn complex double</a:t>
                      </a:r>
                    </a:p>
                    <a:p>
                      <a:pPr marL="80010" indent="0">
                        <a:buFont typeface="Arial" panose="020B0604020202020204" pitchFamily="34" charset="0"/>
                        <a:buNone/>
                      </a:pPr>
                      <a:r>
                        <a:rPr lang="en-US" sz="1000" baseline="0" dirty="0" smtClean="0"/>
                        <a:t>If there are two polarization states, two rows will be created (</a:t>
                      </a:r>
                      <a:r>
                        <a:rPr lang="en-US" sz="1000" i="1" baseline="0" dirty="0" smtClean="0"/>
                        <a:t>2xn complex double</a:t>
                      </a:r>
                      <a:r>
                        <a:rPr lang="en-US" sz="1000" baseline="0" dirty="0" smtClean="0"/>
                        <a:t>)</a:t>
                      </a:r>
                    </a:p>
                  </a:txBody>
                  <a:tcPr marL="45720" marR="4572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9575">
                <a:tc vMerge="1"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i="1" baseline="0" dirty="0" smtClean="0"/>
                        <a:t>InputPort1.Sampled.Time</a:t>
                      </a:r>
                    </a:p>
                    <a:p>
                      <a:r>
                        <a:rPr lang="en-US" sz="1000" b="1" i="1" baseline="0" dirty="0" smtClean="0"/>
                        <a:t>Inputport1.Sampled.Frequency</a:t>
                      </a:r>
                      <a:endParaRPr lang="en-CA" sz="100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0010" indent="0">
                        <a:buFont typeface="Arial" panose="020B0604020202020204" pitchFamily="34" charset="0"/>
                        <a:buNone/>
                      </a:pPr>
                      <a:r>
                        <a:rPr lang="en-US" sz="1000" baseline="0" dirty="0" smtClean="0"/>
                        <a:t>The time/frequency sampling points for the sampled optical signal (s or Hz) </a:t>
                      </a:r>
                    </a:p>
                    <a:p>
                      <a:pPr marL="171450" indent="-91440">
                        <a:buFont typeface="Arial" panose="020B0604020202020204" pitchFamily="34" charset="0"/>
                        <a:buChar char="•"/>
                      </a:pPr>
                      <a:r>
                        <a:rPr lang="en-US" sz="1000" baseline="0" dirty="0" smtClean="0"/>
                        <a:t>If the parameter </a:t>
                      </a:r>
                      <a:r>
                        <a:rPr lang="en-US" sz="1000" b="1" baseline="0" dirty="0" smtClean="0"/>
                        <a:t>Sampled signal domain</a:t>
                      </a:r>
                      <a:r>
                        <a:rPr lang="en-US" sz="1000" baseline="0" dirty="0" smtClean="0"/>
                        <a:t> = “Time”, use </a:t>
                      </a:r>
                      <a:r>
                        <a:rPr lang="en-US" sz="1000" b="1" i="1" baseline="0" dirty="0" smtClean="0"/>
                        <a:t>InputPort1.Sampled.Time</a:t>
                      </a:r>
                    </a:p>
                    <a:p>
                      <a:pPr marL="171450" marR="0" indent="-9144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aseline="0" dirty="0" smtClean="0"/>
                        <a:t>If the parameter </a:t>
                      </a:r>
                      <a:r>
                        <a:rPr lang="en-US" sz="1000" b="1" baseline="0" dirty="0" smtClean="0"/>
                        <a:t>Sampled signal domain</a:t>
                      </a:r>
                      <a:r>
                        <a:rPr lang="en-US" sz="1000" baseline="0" dirty="0" smtClean="0"/>
                        <a:t> = “Frequency”, use </a:t>
                      </a:r>
                      <a:r>
                        <a:rPr lang="en-US" sz="1000" b="1" i="1" baseline="0" dirty="0" smtClean="0"/>
                        <a:t>InputPort1.Sampled.Frequency</a:t>
                      </a:r>
                    </a:p>
                  </a:txBody>
                  <a:tcPr marL="45720" marR="4572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5745">
                <a:tc vMerge="1"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i="1" baseline="0" dirty="0" smtClean="0"/>
                        <a:t>InputPort1.Sampled.CentralFrequency</a:t>
                      </a:r>
                      <a:endParaRPr lang="en-CA" sz="100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0010" indent="0">
                        <a:buFont typeface="Arial" panose="020B0604020202020204" pitchFamily="34" charset="0"/>
                        <a:buNone/>
                      </a:pPr>
                      <a:r>
                        <a:rPr lang="en-US" sz="1000" baseline="0" dirty="0" smtClean="0"/>
                        <a:t>The center frequency (Hz) of the optical signal</a:t>
                      </a:r>
                      <a:endParaRPr lang="en-CA" sz="1000" baseline="0" dirty="0" smtClean="0"/>
                    </a:p>
                  </a:txBody>
                  <a:tcPr marL="45720" marR="4572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Sampled (Channels)</a:t>
                      </a:r>
                      <a:endParaRPr lang="en-CA" sz="1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1" baseline="0" dirty="0" smtClean="0"/>
                        <a:t>InputPort1.Channels</a:t>
                      </a:r>
                      <a:endParaRPr lang="en-CA" sz="1000" b="1" i="1" dirty="0" smtClean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001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CA" sz="1000" b="0" i="0" baseline="0" dirty="0" smtClean="0"/>
                        <a:t>List of wavelength channels entering specified port</a:t>
                      </a:r>
                    </a:p>
                    <a:p>
                      <a:pPr marL="171450" indent="-91440">
                        <a:buFont typeface="Arial" panose="020B0604020202020204" pitchFamily="34" charset="0"/>
                        <a:buChar char="•"/>
                      </a:pPr>
                      <a:r>
                        <a:rPr lang="en-US" sz="1000" baseline="0" dirty="0" smtClean="0"/>
                        <a:t>To access data for a sampled signal (Channel A), use </a:t>
                      </a:r>
                      <a:r>
                        <a:rPr lang="en-US" sz="1000" b="1" i="1" baseline="0" dirty="0" smtClean="0"/>
                        <a:t>InputPort1.Sampled(A).Signal</a:t>
                      </a:r>
                      <a:r>
                        <a:rPr lang="en-US" sz="1000" b="0" i="0" baseline="0" dirty="0" smtClean="0"/>
                        <a:t>, etc.</a:t>
                      </a:r>
                      <a:endParaRPr lang="en-US" sz="1000" b="1" i="1" baseline="0" dirty="0" smtClean="0"/>
                    </a:p>
                    <a:p>
                      <a:pPr marL="171450" marR="0" indent="-9144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aseline="0" dirty="0" smtClean="0"/>
                        <a:t>To access data for a parameterized signal (Channel A), use </a:t>
                      </a:r>
                      <a:r>
                        <a:rPr lang="en-US" sz="1000" b="1" i="1" baseline="0" dirty="0" smtClean="0"/>
                        <a:t>InputPort1.Parameterized.Power(A)</a:t>
                      </a:r>
                      <a:r>
                        <a:rPr lang="en-US" sz="1000" b="0" i="0" baseline="0" dirty="0" smtClean="0"/>
                        <a:t>, etc.</a:t>
                      </a:r>
                      <a:endParaRPr lang="en-US" sz="1000" b="1" i="1" baseline="0" dirty="0" smtClean="0"/>
                    </a:p>
                  </a:txBody>
                  <a:tcPr marL="45720" marR="4572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6225">
                <a:tc rowSpan="4">
                  <a:txBody>
                    <a:bodyPr/>
                    <a:lstStyle/>
                    <a:p>
                      <a:r>
                        <a:rPr lang="en-US" sz="1000" b="1" dirty="0" smtClean="0"/>
                        <a:t>Sampled (Spatial)</a:t>
                      </a:r>
                      <a:endParaRPr lang="en-CA" sz="1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i="1" dirty="0" smtClean="0"/>
                        <a:t>InputPort1.Sampled.Spatial.ModeX.Amplitude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001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baseline="0" dirty="0" smtClean="0"/>
                        <a:t>Real or complex amplitude of spatial mode(s) – </a:t>
                      </a:r>
                      <a:r>
                        <a:rPr lang="en-US" sz="1000" i="1" baseline="0" dirty="0" smtClean="0"/>
                        <a:t>nxn array</a:t>
                      </a:r>
                    </a:p>
                    <a:p>
                      <a:pPr marL="8001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baseline="0" dirty="0" smtClean="0"/>
                        <a:t>Note 1: To access Y polarization data, use </a:t>
                      </a:r>
                      <a:r>
                        <a:rPr lang="en-US" sz="1000" b="1" i="1" baseline="0" dirty="0" smtClean="0"/>
                        <a:t>ModeY</a:t>
                      </a:r>
                      <a:r>
                        <a:rPr lang="en-US" sz="1000" baseline="0" dirty="0" smtClean="0"/>
                        <a:t> in lieu of </a:t>
                      </a:r>
                      <a:r>
                        <a:rPr lang="en-US" sz="1000" b="1" i="1" baseline="0" dirty="0" smtClean="0"/>
                        <a:t>ModeX</a:t>
                      </a:r>
                    </a:p>
                    <a:p>
                      <a:pPr marL="8001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b="0" i="0" baseline="0" dirty="0" smtClean="0"/>
                        <a:t>Note 2: If more then one mode is present, separate sampled signals will be created for each mode and can be accessed as follows (for Mode A): </a:t>
                      </a:r>
                      <a:r>
                        <a:rPr lang="en-US" sz="1000" b="1" i="1" dirty="0" smtClean="0"/>
                        <a:t>InputPort1.Sampled(A).Spatial.ModeX.Amplitude</a:t>
                      </a:r>
                    </a:p>
                  </a:txBody>
                  <a:tcPr marL="45720" marR="4572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7175">
                <a:tc vMerge="1"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1" dirty="0" smtClean="0"/>
                        <a:t>InputPort1.Sampled.Spatial.ModeX.Properties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0010" indent="0">
                        <a:buFont typeface="Arial" panose="020B0604020202020204" pitchFamily="34" charset="0"/>
                        <a:buNone/>
                      </a:pPr>
                      <a:r>
                        <a:rPr lang="en-US" sz="1000" baseline="0" dirty="0" smtClean="0"/>
                        <a:t>String value (describes mode type and index)</a:t>
                      </a:r>
                      <a:endParaRPr lang="en-CA" sz="1000" baseline="0" dirty="0" smtClean="0"/>
                    </a:p>
                  </a:txBody>
                  <a:tcPr marL="45720" marR="4572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7175">
                <a:tc vMerge="1"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1" dirty="0" smtClean="0"/>
                        <a:t>InputPort1.Sampled.Spatial.ModeX.DeltaSpaceX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1" dirty="0" smtClean="0"/>
                        <a:t>InputPort1.Sampled.Spatial.ModeX.DeltaFrequencyX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0010" indent="0">
                        <a:buFont typeface="Arial" panose="020B0604020202020204" pitchFamily="34" charset="0"/>
                        <a:buNone/>
                      </a:pPr>
                      <a:r>
                        <a:rPr lang="en-CA" sz="1000" baseline="0" dirty="0" smtClean="0"/>
                        <a:t>X-polarization: Discretization in space (m)  or discretization in frequency (1/m)</a:t>
                      </a:r>
                    </a:p>
                  </a:txBody>
                  <a:tcPr marL="45720" marR="4572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7175">
                <a:tc vMerge="1"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1" dirty="0" smtClean="0"/>
                        <a:t>InputPort1.Sampled.Spatial.ModeX.DeltaSpaceY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1" dirty="0" smtClean="0"/>
                        <a:t>InputPort1.Sampled.Spatial.ModeX.DeltaFrequencyY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001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CA" sz="1000" baseline="0" dirty="0" smtClean="0"/>
                        <a:t>Y-polarization: Discretization in space (m)  or discretization in frequency (1/m)</a:t>
                      </a:r>
                    </a:p>
                    <a:p>
                      <a:pPr marL="80010" indent="0">
                        <a:buFont typeface="Arial" panose="020B0604020202020204" pitchFamily="34" charset="0"/>
                        <a:buNone/>
                      </a:pPr>
                      <a:endParaRPr lang="en-CA" sz="1000" baseline="0" dirty="0" smtClean="0"/>
                    </a:p>
                  </a:txBody>
                  <a:tcPr marL="45720" marR="4572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9075">
                <a:tc rowSpan="4">
                  <a:txBody>
                    <a:bodyPr/>
                    <a:lstStyle/>
                    <a:p>
                      <a:r>
                        <a:rPr lang="en-US" sz="1000" b="1" dirty="0" smtClean="0"/>
                        <a:t>Parameterized</a:t>
                      </a:r>
                      <a:endParaRPr lang="en-CA" sz="1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i="1" baseline="0" dirty="0" smtClean="0"/>
                        <a:t>InputPort1.Parameterized.Power</a:t>
                      </a:r>
                      <a:endParaRPr lang="en-CA" sz="100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0010" indent="0">
                        <a:buFont typeface="Arial" panose="020B0604020202020204" pitchFamily="34" charset="0"/>
                        <a:buNone/>
                      </a:pPr>
                      <a:r>
                        <a:rPr lang="en-CA" sz="1000" baseline="0" dirty="0" smtClean="0"/>
                        <a:t>Average power of parameterized optical signal (W)</a:t>
                      </a:r>
                    </a:p>
                  </a:txBody>
                  <a:tcPr marL="45720" marR="4572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1935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1" baseline="0" dirty="0" smtClean="0"/>
                        <a:t>InputPort1.Parameterized.Frequency</a:t>
                      </a:r>
                      <a:endParaRPr lang="en-CA" sz="1000" b="1" i="1" dirty="0" smtClean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0010" indent="0">
                        <a:buFont typeface="Arial" panose="020B0604020202020204" pitchFamily="34" charset="0"/>
                        <a:buNone/>
                      </a:pPr>
                      <a:r>
                        <a:rPr lang="en-CA" sz="1000" baseline="0" dirty="0" smtClean="0"/>
                        <a:t>Central frequency of parameterized optical signal</a:t>
                      </a:r>
                    </a:p>
                  </a:txBody>
                  <a:tcPr marL="45720" marR="4572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26695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1" baseline="0" dirty="0" smtClean="0"/>
                        <a:t>InputPort1.Parameterized.SplittingRatio</a:t>
                      </a:r>
                      <a:endParaRPr lang="en-CA" sz="1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0010" indent="0">
                        <a:buFont typeface="Arial" panose="020B0604020202020204" pitchFamily="34" charset="0"/>
                        <a:buNone/>
                      </a:pPr>
                      <a:r>
                        <a:rPr lang="en-CA" sz="1000" baseline="0" dirty="0" smtClean="0"/>
                        <a:t>Polarization splitting ratio of parameterized optical signal</a:t>
                      </a:r>
                    </a:p>
                  </a:txBody>
                  <a:tcPr marL="45720" marR="4572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0505">
                <a:tc vMerge="1"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1" baseline="0" dirty="0" smtClean="0"/>
                        <a:t>InputPort1.Parameterized.Phase</a:t>
                      </a:r>
                      <a:endParaRPr lang="en-CA" sz="1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0010" indent="0">
                        <a:buFont typeface="Arial" panose="020B0604020202020204" pitchFamily="34" charset="0"/>
                        <a:buNone/>
                      </a:pPr>
                      <a:r>
                        <a:rPr lang="en-CA" sz="1000" baseline="0" dirty="0" smtClean="0"/>
                        <a:t>Phase of parameterized optical signal</a:t>
                      </a:r>
                    </a:p>
                  </a:txBody>
                  <a:tcPr marL="45720" marR="4572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950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68886" y="6351965"/>
            <a:ext cx="2133600" cy="365125"/>
          </a:xfrm>
        </p:spPr>
        <p:txBody>
          <a:bodyPr/>
          <a:lstStyle/>
          <a:p>
            <a:fld id="{8CBD6D7B-7522-436D-937E-C3DFAAEACD77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6858" y="6351965"/>
            <a:ext cx="8291952" cy="389403"/>
            <a:chOff x="26858" y="6351965"/>
            <a:chExt cx="8017178" cy="389403"/>
          </a:xfrm>
        </p:grpSpPr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96136" y="6407993"/>
              <a:ext cx="2247900" cy="333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58" y="6351965"/>
              <a:ext cx="1519436" cy="389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5" name="Title 2"/>
          <p:cNvSpPr txBox="1">
            <a:spLocks/>
          </p:cNvSpPr>
          <p:nvPr/>
        </p:nvSpPr>
        <p:spPr bwMode="auto">
          <a:xfrm>
            <a:off x="148695" y="47955"/>
            <a:ext cx="7758112" cy="648442"/>
          </a:xfrm>
          <a:prstGeom prst="rect">
            <a:avLst/>
          </a:prstGeom>
          <a:noFill/>
          <a:ln>
            <a:noFill/>
          </a:ln>
          <a:effectLst>
            <a:glow rad="127000">
              <a:schemeClr val="bg1">
                <a:lumMod val="95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kern="0" dirty="0" smtClean="0">
                <a:solidFill>
                  <a:srgbClr val="4D4D4D"/>
                </a:solidFill>
              </a:rPr>
              <a:t>Optical signal data format (2)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02530"/>
            <a:ext cx="9144000" cy="0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265671"/>
              </p:ext>
            </p:extLst>
          </p:nvPr>
        </p:nvGraphicFramePr>
        <p:xfrm>
          <a:off x="211600" y="961597"/>
          <a:ext cx="8732374" cy="173016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59975"/>
                <a:gridCol w="2990850"/>
                <a:gridCol w="4781549"/>
              </a:tblGrid>
              <a:tr h="28617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Signal</a:t>
                      </a:r>
                      <a:r>
                        <a:rPr lang="en-US" sz="1200" baseline="0" dirty="0" smtClean="0"/>
                        <a:t> type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Data</a:t>
                      </a:r>
                      <a:r>
                        <a:rPr lang="en-US" sz="1200" baseline="0" dirty="0" smtClean="0"/>
                        <a:t> elements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200" dirty="0" smtClean="0"/>
                        <a:t>Comments</a:t>
                      </a:r>
                    </a:p>
                  </a:txBody>
                  <a:tcPr/>
                </a:tc>
              </a:tr>
              <a:tr h="255270">
                <a:tc rowSpan="4">
                  <a:txBody>
                    <a:bodyPr/>
                    <a:lstStyle/>
                    <a:p>
                      <a:r>
                        <a:rPr lang="en-US" sz="1000" b="1" dirty="0" smtClean="0"/>
                        <a:t>Noise</a:t>
                      </a:r>
                      <a:endParaRPr lang="en-CA" sz="1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b="1" i="1" dirty="0" smtClean="0"/>
                        <a:t>InputPort1.Noise.Power</a:t>
                      </a:r>
                      <a:endParaRPr lang="en-CA" sz="100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0010" indent="0">
                        <a:buFont typeface="Arial" panose="020B0604020202020204" pitchFamily="34" charset="0"/>
                        <a:buNone/>
                      </a:pPr>
                      <a:r>
                        <a:rPr lang="en-CA" sz="1000" baseline="0" dirty="0" smtClean="0"/>
                        <a:t>Average power of each noise bin (W)</a:t>
                      </a:r>
                    </a:p>
                  </a:txBody>
                  <a:tcPr marL="45720" marR="4572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6700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b="1" i="1" dirty="0" smtClean="0"/>
                        <a:t>InputPort1.Noise.LowerFrequency;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001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CA" sz="1000" b="0" i="0" dirty="0" smtClean="0"/>
                        <a:t>Lower frequency range of each noise bin (Hz)</a:t>
                      </a:r>
                    </a:p>
                  </a:txBody>
                  <a:tcPr marL="45720" marR="4572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1460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b="1" i="1" dirty="0" smtClean="0"/>
                        <a:t>InputPort1.Noise.UpperFrequency;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001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CA" sz="1000" b="0" i="0" dirty="0" smtClean="0"/>
                        <a:t>Upper frequency range of each noise bin (Hz)</a:t>
                      </a:r>
                    </a:p>
                  </a:txBody>
                  <a:tcPr marL="45720" marR="4572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4320">
                <a:tc vMerge="1"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b="1" i="1" dirty="0" smtClean="0"/>
                        <a:t>InputPort1.Noise.Phase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001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CA" sz="1000" b="0" i="0" dirty="0" smtClean="0"/>
                        <a:t>Phase of each noise bin (Hz)</a:t>
                      </a:r>
                      <a:endParaRPr lang="en-CA" sz="1000" baseline="0" dirty="0" smtClean="0"/>
                    </a:p>
                  </a:txBody>
                  <a:tcPr marL="45720" marR="4572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8615"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Individual</a:t>
                      </a:r>
                      <a:r>
                        <a:rPr lang="en-US" sz="1000" b="1" baseline="0" dirty="0" smtClean="0"/>
                        <a:t> sample</a:t>
                      </a:r>
                      <a:endParaRPr lang="en-CA" sz="1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1" dirty="0" smtClean="0"/>
                        <a:t>InputPort1.Individual</a:t>
                      </a:r>
                      <a:r>
                        <a:rPr lang="en-US" sz="1000" b="1" i="1" baseline="0" dirty="0" smtClean="0"/>
                        <a:t>Sample</a:t>
                      </a:r>
                      <a:endParaRPr lang="en-CA" sz="1000" b="1" i="1" dirty="0" smtClean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001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baseline="0" dirty="0" smtClean="0"/>
                        <a:t>Represents the complex amplitude of the optical signal for a single sampling point</a:t>
                      </a:r>
                      <a:endParaRPr lang="en-CA" sz="1000" baseline="0" dirty="0" smtClean="0"/>
                    </a:p>
                  </a:txBody>
                  <a:tcPr marL="45720" marR="4572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705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68886" y="6351965"/>
            <a:ext cx="2133600" cy="365125"/>
          </a:xfrm>
        </p:spPr>
        <p:txBody>
          <a:bodyPr/>
          <a:lstStyle/>
          <a:p>
            <a:fld id="{8CBD6D7B-7522-436D-937E-C3DFAAEACD77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6858" y="6351965"/>
            <a:ext cx="8291952" cy="389403"/>
            <a:chOff x="26858" y="6351965"/>
            <a:chExt cx="8017178" cy="389403"/>
          </a:xfrm>
        </p:grpSpPr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96136" y="6407993"/>
              <a:ext cx="2247900" cy="333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58" y="6351965"/>
              <a:ext cx="1519436" cy="389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5" name="Title 2"/>
          <p:cNvSpPr txBox="1">
            <a:spLocks/>
          </p:cNvSpPr>
          <p:nvPr/>
        </p:nvSpPr>
        <p:spPr bwMode="auto">
          <a:xfrm>
            <a:off x="148695" y="47955"/>
            <a:ext cx="7758112" cy="648442"/>
          </a:xfrm>
          <a:prstGeom prst="rect">
            <a:avLst/>
          </a:prstGeom>
          <a:noFill/>
          <a:ln>
            <a:noFill/>
          </a:ln>
          <a:effectLst>
            <a:glow rad="127000">
              <a:schemeClr val="bg1">
                <a:lumMod val="95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kern="0" dirty="0" smtClean="0">
                <a:solidFill>
                  <a:srgbClr val="4D4D4D"/>
                </a:solidFill>
              </a:rPr>
              <a:t>Electrical &amp; Binary/M-ary data formats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02530"/>
            <a:ext cx="9144000" cy="0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868535"/>
              </p:ext>
            </p:extLst>
          </p:nvPr>
        </p:nvGraphicFramePr>
        <p:xfrm>
          <a:off x="211600" y="961597"/>
          <a:ext cx="8732374" cy="288840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59975"/>
                <a:gridCol w="2990850"/>
                <a:gridCol w="4781549"/>
              </a:tblGrid>
              <a:tr h="28617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Signal</a:t>
                      </a:r>
                      <a:r>
                        <a:rPr lang="en-US" sz="1200" baseline="0" dirty="0" smtClean="0"/>
                        <a:t> type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Data</a:t>
                      </a:r>
                      <a:r>
                        <a:rPr lang="en-US" sz="1200" baseline="0" dirty="0" smtClean="0"/>
                        <a:t> elements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200" dirty="0" smtClean="0"/>
                        <a:t>Comments</a:t>
                      </a:r>
                    </a:p>
                  </a:txBody>
                  <a:tcPr/>
                </a:tc>
              </a:tr>
              <a:tr h="255270">
                <a:tc rowSpan="2">
                  <a:txBody>
                    <a:bodyPr/>
                    <a:lstStyle/>
                    <a:p>
                      <a:r>
                        <a:rPr lang="en-US" sz="1000" b="1" dirty="0" smtClean="0"/>
                        <a:t>Sampled</a:t>
                      </a:r>
                      <a:endParaRPr lang="en-CA" sz="1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i="1" baseline="0" dirty="0" smtClean="0"/>
                        <a:t>InputPort1.Sampled.Signal</a:t>
                      </a:r>
                      <a:endParaRPr lang="en-CA" sz="100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0010" indent="0">
                        <a:buFont typeface="Arial" panose="020B0604020202020204" pitchFamily="34" charset="0"/>
                        <a:buNone/>
                      </a:pPr>
                      <a:r>
                        <a:rPr lang="en-US" sz="1000" baseline="0" dirty="0" smtClean="0"/>
                        <a:t>Represents the electrical signal sampled waveform (real/imag) – </a:t>
                      </a:r>
                      <a:r>
                        <a:rPr lang="en-US" sz="1000" i="1" baseline="0" dirty="0" smtClean="0"/>
                        <a:t>1xn complex double</a:t>
                      </a:r>
                    </a:p>
                  </a:txBody>
                  <a:tcPr marL="45720" marR="4572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6700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i="1" baseline="0" dirty="0" smtClean="0"/>
                        <a:t>InputPort1.Sampled.Time</a:t>
                      </a:r>
                    </a:p>
                    <a:p>
                      <a:r>
                        <a:rPr lang="en-US" sz="1000" b="1" i="1" baseline="0" dirty="0" smtClean="0"/>
                        <a:t>Inputport1.Sampled.Frequency</a:t>
                      </a:r>
                      <a:endParaRPr lang="en-CA" sz="100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0010" indent="0">
                        <a:buFont typeface="Arial" panose="020B0604020202020204" pitchFamily="34" charset="0"/>
                        <a:buNone/>
                      </a:pPr>
                      <a:r>
                        <a:rPr lang="en-US" sz="1000" baseline="0" dirty="0" smtClean="0"/>
                        <a:t>The time/frequency sampling points for the sampled electrical signal (s or Hz) </a:t>
                      </a:r>
                    </a:p>
                    <a:p>
                      <a:pPr marL="171450" indent="-91440">
                        <a:buFont typeface="Arial" panose="020B0604020202020204" pitchFamily="34" charset="0"/>
                        <a:buChar char="•"/>
                      </a:pPr>
                      <a:r>
                        <a:rPr lang="en-US" sz="1000" baseline="0" dirty="0" smtClean="0"/>
                        <a:t>If the parameter </a:t>
                      </a:r>
                      <a:r>
                        <a:rPr lang="en-US" sz="1000" b="1" baseline="0" dirty="0" smtClean="0"/>
                        <a:t>Sampled signal domain </a:t>
                      </a:r>
                      <a:r>
                        <a:rPr lang="en-US" sz="1000" baseline="0" dirty="0" smtClean="0"/>
                        <a:t>= “Time”, use </a:t>
                      </a:r>
                      <a:r>
                        <a:rPr lang="en-US" sz="1000" b="1" i="1" baseline="0" dirty="0" smtClean="0"/>
                        <a:t>InputPort1.Sampled.Time</a:t>
                      </a:r>
                    </a:p>
                    <a:p>
                      <a:pPr marL="171450" marR="0" indent="-9144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aseline="0" dirty="0" smtClean="0"/>
                        <a:t>If the parameter </a:t>
                      </a:r>
                      <a:r>
                        <a:rPr lang="en-US" sz="1000" b="1" baseline="0" dirty="0" smtClean="0"/>
                        <a:t>Sampled signal domain </a:t>
                      </a:r>
                      <a:r>
                        <a:rPr lang="en-US" sz="1000" baseline="0" dirty="0" smtClean="0"/>
                        <a:t>= “Frequency”, use </a:t>
                      </a:r>
                      <a:r>
                        <a:rPr lang="en-US" sz="1000" b="1" i="1" baseline="0" dirty="0" smtClean="0"/>
                        <a:t>InputPort1.Sampled.Frequency</a:t>
                      </a:r>
                    </a:p>
                  </a:txBody>
                  <a:tcPr marL="45720" marR="4572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8615">
                <a:tc rowSpan="2">
                  <a:txBody>
                    <a:bodyPr/>
                    <a:lstStyle/>
                    <a:p>
                      <a:r>
                        <a:rPr lang="en-US" sz="1000" b="1" dirty="0" smtClean="0"/>
                        <a:t>Noise</a:t>
                      </a:r>
                      <a:endParaRPr lang="en-CA" sz="1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1" dirty="0" smtClean="0"/>
                        <a:t>InputPort1.Noise.Signal</a:t>
                      </a:r>
                      <a:endParaRPr lang="en-CA" sz="1000" b="1" i="1" dirty="0" smtClean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001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baseline="0" dirty="0" smtClean="0"/>
                        <a:t>Represents the electrical noise sampled waveform (real/imag) – </a:t>
                      </a:r>
                      <a:r>
                        <a:rPr lang="en-US" sz="1000" i="1" baseline="0" dirty="0" smtClean="0"/>
                        <a:t>1xn complex double</a:t>
                      </a:r>
                    </a:p>
                    <a:p>
                      <a:pPr marL="80010" indent="0">
                        <a:buFont typeface="Arial" panose="020B0604020202020204" pitchFamily="34" charset="0"/>
                        <a:buNone/>
                      </a:pPr>
                      <a:r>
                        <a:rPr lang="en-US" sz="1000" baseline="0" dirty="0" smtClean="0"/>
                        <a:t>Note: If the noise is combined with the sampled signal (before the MATLAB Component)  these arrays will be empty (zero values)</a:t>
                      </a:r>
                      <a:endParaRPr lang="en-CA" sz="1000" baseline="0" dirty="0" smtClean="0"/>
                    </a:p>
                  </a:txBody>
                  <a:tcPr marL="45720" marR="4572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8615">
                <a:tc vMerge="1">
                  <a:txBody>
                    <a:bodyPr/>
                    <a:lstStyle/>
                    <a:p>
                      <a:endParaRPr lang="en-CA" sz="1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i="1" baseline="0" dirty="0" smtClean="0"/>
                        <a:t>InputPort1.Noise.Time</a:t>
                      </a:r>
                    </a:p>
                    <a:p>
                      <a:r>
                        <a:rPr lang="en-US" sz="1000" b="1" i="1" baseline="0" dirty="0" smtClean="0"/>
                        <a:t>Inputport1.Noise.Frequency</a:t>
                      </a:r>
                      <a:endParaRPr lang="en-CA" sz="100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0010" indent="0">
                        <a:buFont typeface="Arial" panose="020B0604020202020204" pitchFamily="34" charset="0"/>
                        <a:buNone/>
                      </a:pPr>
                      <a:r>
                        <a:rPr lang="en-US" sz="1000" baseline="0" dirty="0" smtClean="0"/>
                        <a:t>The time/frequency sampling points for the sampled electrical noise (s or Hz) </a:t>
                      </a:r>
                    </a:p>
                    <a:p>
                      <a:pPr marL="171450" indent="-91440">
                        <a:buFont typeface="Arial" panose="020B0604020202020204" pitchFamily="34" charset="0"/>
                        <a:buChar char="•"/>
                      </a:pPr>
                      <a:r>
                        <a:rPr lang="en-US" sz="1000" baseline="0" dirty="0" smtClean="0"/>
                        <a:t>If the parameter </a:t>
                      </a:r>
                      <a:r>
                        <a:rPr lang="en-US" sz="1000" b="1" baseline="0" dirty="0" smtClean="0"/>
                        <a:t>Sampled signal domain</a:t>
                      </a:r>
                      <a:r>
                        <a:rPr lang="en-US" sz="1000" baseline="0" dirty="0" smtClean="0"/>
                        <a:t> = “Time”, use </a:t>
                      </a:r>
                      <a:r>
                        <a:rPr lang="en-US" sz="1000" b="1" i="1" baseline="0" dirty="0" smtClean="0"/>
                        <a:t>InputPort1.Noise.Time</a:t>
                      </a:r>
                    </a:p>
                    <a:p>
                      <a:pPr marL="171450" marR="0" indent="-9144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aseline="0" dirty="0" smtClean="0"/>
                        <a:t>If the parameter </a:t>
                      </a:r>
                      <a:r>
                        <a:rPr lang="en-US" sz="1000" b="1" baseline="0" dirty="0" smtClean="0"/>
                        <a:t>Sampled signal domain </a:t>
                      </a:r>
                      <a:r>
                        <a:rPr lang="en-US" sz="1000" baseline="0" dirty="0" smtClean="0"/>
                        <a:t>= “Frequency”, use </a:t>
                      </a:r>
                      <a:r>
                        <a:rPr lang="en-US" sz="1000" b="1" i="1" baseline="0" dirty="0" smtClean="0"/>
                        <a:t>InputPort1.Noise.Frequency</a:t>
                      </a:r>
                    </a:p>
                  </a:txBody>
                  <a:tcPr marL="45720" marR="4572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8615"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Individual</a:t>
                      </a:r>
                      <a:r>
                        <a:rPr lang="en-US" sz="1000" b="1" baseline="0" dirty="0" smtClean="0"/>
                        <a:t> sample</a:t>
                      </a:r>
                      <a:endParaRPr lang="en-CA" sz="1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1" dirty="0" smtClean="0"/>
                        <a:t>InputPort1.Individual</a:t>
                      </a:r>
                      <a:r>
                        <a:rPr lang="en-US" sz="1000" b="1" i="1" baseline="0" dirty="0" smtClean="0"/>
                        <a:t>Sample</a:t>
                      </a:r>
                      <a:endParaRPr lang="en-CA" sz="1000" b="1" i="1" dirty="0" smtClean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0010" indent="0">
                        <a:buFont typeface="Arial" panose="020B0604020202020204" pitchFamily="34" charset="0"/>
                        <a:buNone/>
                      </a:pPr>
                      <a:r>
                        <a:rPr lang="en-US" sz="1000" baseline="0" dirty="0" smtClean="0"/>
                        <a:t>Represents the amplitude of the electrical and noise signal for a single sampling point</a:t>
                      </a:r>
                      <a:endParaRPr lang="en-CA" sz="1000" baseline="0" dirty="0" smtClean="0"/>
                    </a:p>
                  </a:txBody>
                  <a:tcPr marL="45720" marR="4572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917207"/>
              </p:ext>
            </p:extLst>
          </p:nvPr>
        </p:nvGraphicFramePr>
        <p:xfrm>
          <a:off x="205813" y="4142947"/>
          <a:ext cx="8732374" cy="127677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59975"/>
                <a:gridCol w="2990850"/>
                <a:gridCol w="4781549"/>
              </a:tblGrid>
              <a:tr h="28617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Signal</a:t>
                      </a:r>
                      <a:r>
                        <a:rPr lang="en-US" sz="1200" baseline="0" dirty="0" smtClean="0"/>
                        <a:t> type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Data</a:t>
                      </a:r>
                      <a:r>
                        <a:rPr lang="en-US" sz="1200" baseline="0" dirty="0" smtClean="0"/>
                        <a:t> elements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200" dirty="0" smtClean="0"/>
                        <a:t>Comments</a:t>
                      </a:r>
                    </a:p>
                  </a:txBody>
                  <a:tcPr/>
                </a:tc>
              </a:tr>
              <a:tr h="255270">
                <a:tc rowSpan="2">
                  <a:txBody>
                    <a:bodyPr/>
                    <a:lstStyle/>
                    <a:p>
                      <a:r>
                        <a:rPr lang="en-US" sz="1000" b="1" dirty="0" smtClean="0"/>
                        <a:t>Binary</a:t>
                      </a:r>
                      <a:endParaRPr lang="en-CA" sz="1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i="1" baseline="0" dirty="0" smtClean="0"/>
                        <a:t>InputPort1.Sequence</a:t>
                      </a:r>
                      <a:endParaRPr lang="en-CA" sz="100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0010" indent="0">
                        <a:buFont typeface="Arial" panose="020B0604020202020204" pitchFamily="34" charset="0"/>
                        <a:buNone/>
                      </a:pPr>
                      <a:r>
                        <a:rPr lang="en-US" sz="1000" baseline="0" dirty="0" smtClean="0"/>
                        <a:t>Represents the sequence of binary bits (0’s and 1’s)</a:t>
                      </a:r>
                      <a:endParaRPr lang="en-US" sz="1000" i="1" baseline="0" dirty="0" smtClean="0"/>
                    </a:p>
                  </a:txBody>
                  <a:tcPr marL="45720" marR="4572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0030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i="1" baseline="0" dirty="0" smtClean="0"/>
                        <a:t>InputPort1.BitRate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0010" indent="0">
                        <a:buFont typeface="Arial" panose="020B0604020202020204" pitchFamily="34" charset="0"/>
                        <a:buNone/>
                      </a:pPr>
                      <a:r>
                        <a:rPr lang="en-US" sz="1000" baseline="0" dirty="0" smtClean="0"/>
                        <a:t>Bit rate of binary sequence (1/s)</a:t>
                      </a:r>
                    </a:p>
                  </a:txBody>
                  <a:tcPr marL="45720" marR="4572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0030">
                <a:tc rowSpan="2">
                  <a:txBody>
                    <a:bodyPr/>
                    <a:lstStyle/>
                    <a:p>
                      <a:r>
                        <a:rPr lang="en-US" sz="1000" b="1" dirty="0" smtClean="0"/>
                        <a:t>M-ary</a:t>
                      </a:r>
                      <a:endParaRPr lang="en-CA" sz="1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1" dirty="0" smtClean="0"/>
                        <a:t>InputPort1.Sequence</a:t>
                      </a:r>
                      <a:endParaRPr lang="en-CA" sz="1000" b="1" i="1" dirty="0" smtClean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0010" indent="0">
                        <a:buFont typeface="Arial" panose="020B0604020202020204" pitchFamily="34" charset="0"/>
                        <a:buNone/>
                      </a:pPr>
                      <a:r>
                        <a:rPr lang="en-US" sz="1000" baseline="0" dirty="0" smtClean="0"/>
                        <a:t>Represents the sequence of M-ary symbols – </a:t>
                      </a:r>
                      <a:r>
                        <a:rPr lang="en-US" sz="1000" i="1" baseline="0" dirty="0" smtClean="0"/>
                        <a:t>1xn double</a:t>
                      </a:r>
                    </a:p>
                  </a:txBody>
                  <a:tcPr marL="45720" marR="4572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endParaRPr lang="en-CA" sz="1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i="1" baseline="0" dirty="0" smtClean="0"/>
                        <a:t>InputPort1.BitRate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0010" indent="0">
                        <a:buFont typeface="Arial" panose="020B0604020202020204" pitchFamily="34" charset="0"/>
                        <a:buNone/>
                      </a:pPr>
                      <a:r>
                        <a:rPr lang="en-US" sz="1000" baseline="0" dirty="0" smtClean="0"/>
                        <a:t>Sample rate of M-ary sequence (1/s)</a:t>
                      </a:r>
                    </a:p>
                  </a:txBody>
                  <a:tcPr marL="45720" marR="4572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550521" y="3986497"/>
            <a:ext cx="1215541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Binary &amp; M-ary </a:t>
            </a:r>
            <a:endParaRPr lang="en-CA" sz="12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7550521" y="797861"/>
            <a:ext cx="907679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Electrical </a:t>
            </a:r>
            <a:endParaRPr lang="en-CA" sz="1200" i="1" dirty="0"/>
          </a:p>
        </p:txBody>
      </p:sp>
    </p:spTree>
    <p:extLst>
      <p:ext uri="{BB962C8B-B14F-4D97-AF65-F5344CB8AC3E}">
        <p14:creationId xmlns:p14="http://schemas.microsoft.com/office/powerpoint/2010/main" val="213584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68886" y="6351965"/>
            <a:ext cx="2133600" cy="365125"/>
          </a:xfrm>
        </p:spPr>
        <p:txBody>
          <a:bodyPr/>
          <a:lstStyle/>
          <a:p>
            <a:fld id="{8CBD6D7B-7522-436D-937E-C3DFAAEACD77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6858" y="6351965"/>
            <a:ext cx="8291952" cy="389403"/>
            <a:chOff x="26858" y="6351965"/>
            <a:chExt cx="8017178" cy="389403"/>
          </a:xfrm>
        </p:grpSpPr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96136" y="6407993"/>
              <a:ext cx="2247900" cy="333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58" y="6351965"/>
              <a:ext cx="1519436" cy="389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5" name="Title 2"/>
          <p:cNvSpPr txBox="1">
            <a:spLocks/>
          </p:cNvSpPr>
          <p:nvPr/>
        </p:nvSpPr>
        <p:spPr bwMode="auto">
          <a:xfrm>
            <a:off x="148695" y="47955"/>
            <a:ext cx="7758112" cy="648442"/>
          </a:xfrm>
          <a:prstGeom prst="rect">
            <a:avLst/>
          </a:prstGeom>
          <a:noFill/>
          <a:ln>
            <a:noFill/>
          </a:ln>
          <a:effectLst>
            <a:glow rad="127000">
              <a:schemeClr val="bg1">
                <a:lumMod val="95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3200" kern="0" dirty="0" smtClean="0">
                <a:solidFill>
                  <a:srgbClr val="4D4D4D"/>
                </a:solidFill>
              </a:rPr>
              <a:t>Accessing the MATLAB workspace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02530"/>
            <a:ext cx="9144000" cy="0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09951" y="796025"/>
            <a:ext cx="8591149" cy="1042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A569A"/>
              </a:buClr>
              <a:buFont typeface="Wingdings" pitchFamily="2" charset="2"/>
              <a:buChar char="§"/>
              <a:defRPr sz="2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A569A"/>
              </a:buClr>
              <a:buFont typeface="Wingdings" pitchFamily="2" charset="2"/>
              <a:buChar char="§"/>
              <a:defRPr sz="26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A569A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A569A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A569A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A569A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A569A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A569A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A569A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sz="1200" b="0" kern="0" dirty="0" smtClean="0">
                <a:solidFill>
                  <a:srgbClr val="000000"/>
                </a:solidFill>
                <a:latin typeface="Arial"/>
              </a:rPr>
              <a:t>The data structure for all input and output ports and all variables declared within the MATLAB m-file can be viewed from the MATLAB workspace</a:t>
            </a:r>
          </a:p>
          <a:p>
            <a:pPr eaLnBrk="1" hangingPunct="1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sz="1200" b="0" kern="0" dirty="0" smtClean="0">
                <a:solidFill>
                  <a:srgbClr val="000000"/>
                </a:solidFill>
                <a:latin typeface="Arial"/>
              </a:rPr>
              <a:t>To access the workspace, first select </a:t>
            </a:r>
            <a:r>
              <a:rPr lang="en-US" sz="1200" kern="0" dirty="0" smtClean="0">
                <a:solidFill>
                  <a:srgbClr val="000000"/>
                </a:solidFill>
                <a:latin typeface="Arial"/>
              </a:rPr>
              <a:t>Load MATLAB</a:t>
            </a:r>
            <a:r>
              <a:rPr lang="en-US" sz="1200" b="0" kern="0" dirty="0" smtClean="0">
                <a:solidFill>
                  <a:srgbClr val="000000"/>
                </a:solidFill>
                <a:latin typeface="Arial"/>
              </a:rPr>
              <a:t> from the </a:t>
            </a:r>
            <a:r>
              <a:rPr lang="en-US" sz="1200" i="1" kern="0" dirty="0" smtClean="0">
                <a:solidFill>
                  <a:srgbClr val="000000"/>
                </a:solidFill>
                <a:latin typeface="Arial"/>
              </a:rPr>
              <a:t>MATLAB Component </a:t>
            </a:r>
            <a:r>
              <a:rPr lang="en-US" sz="1200" b="0" kern="0" dirty="0" smtClean="0">
                <a:solidFill>
                  <a:srgbClr val="000000"/>
                </a:solidFill>
                <a:latin typeface="Arial"/>
              </a:rPr>
              <a:t>and select OK. This action pre-loads MATLAB (it will stay open unless it is manually closed)</a:t>
            </a:r>
          </a:p>
          <a:p>
            <a:pPr eaLnBrk="1" hangingPunct="1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sz="1200" b="0" kern="0" dirty="0" smtClean="0">
                <a:solidFill>
                  <a:srgbClr val="000000"/>
                </a:solidFill>
                <a:latin typeface="Arial"/>
              </a:rPr>
              <a:t>After running a simulation, open the MATLAB Command Window and type “workspace”. </a:t>
            </a:r>
            <a:endParaRPr lang="en-US" sz="1200" b="0" i="1" kern="0" dirty="0" smtClean="0">
              <a:solidFill>
                <a:srgbClr val="C00000"/>
              </a:solidFill>
              <a:latin typeface="Arial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951" y="1955069"/>
            <a:ext cx="6734175" cy="3507519"/>
          </a:xfrm>
          <a:prstGeom prst="rect">
            <a:avLst/>
          </a:prstGeom>
          <a:noFill/>
          <a:ln w="63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6776" y="4717553"/>
            <a:ext cx="4562475" cy="1185269"/>
          </a:xfrm>
          <a:prstGeom prst="rect">
            <a:avLst/>
          </a:prstGeom>
          <a:noFill/>
          <a:ln w="63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6" name="Rectangular Callout 15"/>
          <p:cNvSpPr/>
          <p:nvPr/>
        </p:nvSpPr>
        <p:spPr>
          <a:xfrm>
            <a:off x="5265458" y="2072909"/>
            <a:ext cx="1456818" cy="235681"/>
          </a:xfrm>
          <a:prstGeom prst="wedgeRectCallout">
            <a:avLst>
              <a:gd name="adj1" fmla="val -59649"/>
              <a:gd name="adj2" fmla="val 282723"/>
            </a:avLst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lang="en-US" sz="9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Load Matlab parameter</a:t>
            </a:r>
            <a:endParaRPr lang="en-CA" sz="9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ular Callout 16"/>
          <p:cNvSpPr/>
          <p:nvPr/>
        </p:nvSpPr>
        <p:spPr>
          <a:xfrm>
            <a:off x="5674266" y="4573257"/>
            <a:ext cx="3126834" cy="327157"/>
          </a:xfrm>
          <a:prstGeom prst="wedgeRectCallout">
            <a:avLst>
              <a:gd name="adj1" fmla="val -83750"/>
              <a:gd name="adj2" fmla="val 253609"/>
            </a:avLst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lang="en-US" sz="9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 completion of the simulation, type workspace + </a:t>
            </a:r>
            <a:r>
              <a:rPr lang="en-US" sz="9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</a:t>
            </a:r>
            <a:r>
              <a:rPr lang="en-US" sz="9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access the data structure for all signals and variables</a:t>
            </a:r>
            <a:endParaRPr lang="en-CA" sz="9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45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68886" y="6351965"/>
            <a:ext cx="2133600" cy="365125"/>
          </a:xfrm>
        </p:spPr>
        <p:txBody>
          <a:bodyPr/>
          <a:lstStyle/>
          <a:p>
            <a:fld id="{8CBD6D7B-7522-436D-937E-C3DFAAEACD77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6858" y="6351965"/>
            <a:ext cx="8291952" cy="389403"/>
            <a:chOff x="26858" y="6351965"/>
            <a:chExt cx="8017178" cy="389403"/>
          </a:xfrm>
        </p:grpSpPr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96136" y="6407993"/>
              <a:ext cx="2247900" cy="333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58" y="6351965"/>
              <a:ext cx="1519436" cy="389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5" name="Title 2"/>
          <p:cNvSpPr txBox="1">
            <a:spLocks/>
          </p:cNvSpPr>
          <p:nvPr/>
        </p:nvSpPr>
        <p:spPr bwMode="auto">
          <a:xfrm>
            <a:off x="148694" y="47955"/>
            <a:ext cx="8747656" cy="648442"/>
          </a:xfrm>
          <a:prstGeom prst="rect">
            <a:avLst/>
          </a:prstGeom>
          <a:noFill/>
          <a:ln>
            <a:noFill/>
          </a:ln>
          <a:effectLst>
            <a:glow rad="127000">
              <a:schemeClr val="bg1">
                <a:lumMod val="95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3200" kern="0" dirty="0" smtClean="0">
                <a:solidFill>
                  <a:srgbClr val="4D4D4D"/>
                </a:solidFill>
              </a:rPr>
              <a:t>MATLAB m-file associated with  </a:t>
            </a:r>
            <a:r>
              <a:rPr lang="en-US" sz="3200" i="1" kern="0" dirty="0" smtClean="0">
                <a:solidFill>
                  <a:srgbClr val="4D4D4D"/>
                </a:solidFill>
              </a:rPr>
              <a:t>Optical_Data.osd</a:t>
            </a:r>
            <a:endParaRPr lang="en-US" sz="3200" kern="0" dirty="0" smtClean="0">
              <a:solidFill>
                <a:srgbClr val="4D4D4D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02530"/>
            <a:ext cx="9144000" cy="0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5782" y="1809750"/>
            <a:ext cx="6561025" cy="4124476"/>
          </a:xfrm>
          <a:prstGeom prst="rect">
            <a:avLst/>
          </a:prstGeom>
          <a:noFill/>
          <a:ln w="63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2" name="Rectangular Callout 21"/>
          <p:cNvSpPr/>
          <p:nvPr/>
        </p:nvSpPr>
        <p:spPr>
          <a:xfrm>
            <a:off x="243945" y="2041906"/>
            <a:ext cx="1728876" cy="339993"/>
          </a:xfrm>
          <a:prstGeom prst="wedgeRectCallout">
            <a:avLst>
              <a:gd name="adj1" fmla="val 54754"/>
              <a:gd name="adj2" fmla="val 114195"/>
            </a:avLst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lang="en-US" sz="9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Variables on left are local to the MATLAB workspace.  </a:t>
            </a:r>
            <a:endParaRPr lang="en-CA" sz="9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ular Callout 22"/>
          <p:cNvSpPr/>
          <p:nvPr/>
        </p:nvSpPr>
        <p:spPr>
          <a:xfrm>
            <a:off x="2234669" y="1127506"/>
            <a:ext cx="2918355" cy="520319"/>
          </a:xfrm>
          <a:prstGeom prst="wedgeRectCallout">
            <a:avLst>
              <a:gd name="adj1" fmla="val -36608"/>
              <a:gd name="adj2" fmla="val 84823"/>
            </a:avLst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lang="en-US" sz="9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data structure of any input port can be equated to any output port as long as they are the same type (optical, electrical, m-ary, binary)</a:t>
            </a:r>
            <a:endParaRPr lang="en-CA" sz="9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ular Callout 23"/>
          <p:cNvSpPr/>
          <p:nvPr/>
        </p:nvSpPr>
        <p:spPr>
          <a:xfrm>
            <a:off x="4027751" y="1708376"/>
            <a:ext cx="2337330" cy="339993"/>
          </a:xfrm>
          <a:prstGeom prst="wedgeRectCallout">
            <a:avLst>
              <a:gd name="adj1" fmla="val -84129"/>
              <a:gd name="adj2" fmla="val 206646"/>
            </a:avLst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lang="en-US" sz="9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Ports are accessed using the nomenclature InputPort1, InputPort2, etc.</a:t>
            </a:r>
            <a:endParaRPr lang="en-CA" sz="9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018653" y="1609149"/>
            <a:ext cx="1113570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OpticalData.m</a:t>
            </a:r>
            <a:endParaRPr lang="en-CA" sz="1200" i="1" dirty="0"/>
          </a:p>
        </p:txBody>
      </p:sp>
    </p:spTree>
    <p:extLst>
      <p:ext uri="{BB962C8B-B14F-4D97-AF65-F5344CB8AC3E}">
        <p14:creationId xmlns:p14="http://schemas.microsoft.com/office/powerpoint/2010/main" val="412458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68886" y="6351965"/>
            <a:ext cx="2133600" cy="365125"/>
          </a:xfrm>
        </p:spPr>
        <p:txBody>
          <a:bodyPr/>
          <a:lstStyle/>
          <a:p>
            <a:fld id="{8CBD6D7B-7522-436D-937E-C3DFAAEACD77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6858" y="6351965"/>
            <a:ext cx="8291952" cy="389403"/>
            <a:chOff x="26858" y="6351965"/>
            <a:chExt cx="8017178" cy="389403"/>
          </a:xfrm>
        </p:grpSpPr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96136" y="6407993"/>
              <a:ext cx="2247900" cy="333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58" y="6351965"/>
              <a:ext cx="1519436" cy="389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5" name="Title 2"/>
          <p:cNvSpPr txBox="1">
            <a:spLocks/>
          </p:cNvSpPr>
          <p:nvPr/>
        </p:nvSpPr>
        <p:spPr bwMode="auto">
          <a:xfrm>
            <a:off x="148695" y="47955"/>
            <a:ext cx="7758112" cy="648442"/>
          </a:xfrm>
          <a:prstGeom prst="rect">
            <a:avLst/>
          </a:prstGeom>
          <a:noFill/>
          <a:ln>
            <a:noFill/>
          </a:ln>
          <a:effectLst>
            <a:glow rad="127000">
              <a:schemeClr val="bg1">
                <a:lumMod val="95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3200" kern="0" dirty="0" smtClean="0">
                <a:solidFill>
                  <a:srgbClr val="4D4D4D"/>
                </a:solidFill>
              </a:rPr>
              <a:t>Example of workspace for </a:t>
            </a:r>
            <a:r>
              <a:rPr lang="en-US" sz="3200" i="1" kern="0" dirty="0" smtClean="0">
                <a:solidFill>
                  <a:srgbClr val="4D4D4D"/>
                </a:solidFill>
              </a:rPr>
              <a:t>Optical_Data.osd</a:t>
            </a:r>
            <a:endParaRPr lang="en-US" sz="3200" kern="0" dirty="0" smtClean="0">
              <a:solidFill>
                <a:srgbClr val="4D4D4D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02530"/>
            <a:ext cx="9144000" cy="0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09951" y="843650"/>
            <a:ext cx="8591149" cy="33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A569A"/>
              </a:buClr>
              <a:buFont typeface="Wingdings" pitchFamily="2" charset="2"/>
              <a:buChar char="§"/>
              <a:defRPr sz="2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A569A"/>
              </a:buClr>
              <a:buFont typeface="Wingdings" pitchFamily="2" charset="2"/>
              <a:buChar char="§"/>
              <a:defRPr sz="26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A569A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A569A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A569A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A569A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A569A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A569A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A569A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spcBef>
                <a:spcPts val="200"/>
              </a:spcBef>
              <a:buNone/>
              <a:defRPr/>
            </a:pPr>
            <a:r>
              <a:rPr lang="en-US" sz="1200" b="0" kern="0" dirty="0" smtClean="0">
                <a:solidFill>
                  <a:srgbClr val="000000"/>
                </a:solidFill>
                <a:latin typeface="Arial"/>
              </a:rPr>
              <a:t>To view further details on a data structure, double left click on any variable to open up the Variables window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03" y="2096717"/>
            <a:ext cx="2902136" cy="3344691"/>
          </a:xfrm>
          <a:prstGeom prst="rect">
            <a:avLst/>
          </a:prstGeom>
          <a:noFill/>
          <a:ln w="63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1207" y="1597086"/>
            <a:ext cx="4401513" cy="42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ular Callout 20"/>
          <p:cNvSpPr/>
          <p:nvPr/>
        </p:nvSpPr>
        <p:spPr>
          <a:xfrm>
            <a:off x="2123769" y="5565599"/>
            <a:ext cx="1728876" cy="320462"/>
          </a:xfrm>
          <a:prstGeom prst="wedgeRectCallout">
            <a:avLst>
              <a:gd name="adj1" fmla="val -60392"/>
              <a:gd name="adj2" fmla="val -255454"/>
            </a:avLst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lang="en-US" sz="9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Locally declared MATLAB variables </a:t>
            </a:r>
            <a:endParaRPr lang="en-CA" sz="9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ular Callout 15"/>
          <p:cNvSpPr/>
          <p:nvPr/>
        </p:nvSpPr>
        <p:spPr>
          <a:xfrm>
            <a:off x="888814" y="1848335"/>
            <a:ext cx="1728876" cy="248382"/>
          </a:xfrm>
          <a:prstGeom prst="wedgeRectCallout">
            <a:avLst>
              <a:gd name="adj1" fmla="val -38355"/>
              <a:gd name="adj2" fmla="val 220109"/>
            </a:avLst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lang="en-US" sz="9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structure for input ports</a:t>
            </a:r>
            <a:endParaRPr lang="en-CA" sz="9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61841" y="2562225"/>
            <a:ext cx="766884" cy="587950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Rectangle 16"/>
          <p:cNvSpPr/>
          <p:nvPr/>
        </p:nvSpPr>
        <p:spPr>
          <a:xfrm>
            <a:off x="461841" y="3171586"/>
            <a:ext cx="1465830" cy="2010013"/>
          </a:xfrm>
          <a:prstGeom prst="rect">
            <a:avLst/>
          </a:prstGeom>
          <a:noFill/>
          <a:ln w="158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Rectangular Callout 18"/>
          <p:cNvSpPr/>
          <p:nvPr/>
        </p:nvSpPr>
        <p:spPr>
          <a:xfrm>
            <a:off x="286151" y="5555068"/>
            <a:ext cx="1728876" cy="248382"/>
          </a:xfrm>
          <a:prstGeom prst="wedgeRectCallout">
            <a:avLst>
              <a:gd name="adj1" fmla="val -13563"/>
              <a:gd name="adj2" fmla="val -144198"/>
            </a:avLst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lang="en-US" sz="9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structure for output ports</a:t>
            </a:r>
            <a:endParaRPr lang="en-CA" sz="9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ular Callout 21"/>
          <p:cNvSpPr/>
          <p:nvPr/>
        </p:nvSpPr>
        <p:spPr>
          <a:xfrm>
            <a:off x="2770090" y="2000735"/>
            <a:ext cx="1258985" cy="248382"/>
          </a:xfrm>
          <a:prstGeom prst="wedgeRectCallout">
            <a:avLst>
              <a:gd name="adj1" fmla="val -55089"/>
              <a:gd name="adj2" fmla="val 151083"/>
            </a:avLst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lang="en-US" sz="9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Size and type of data</a:t>
            </a:r>
            <a:endParaRPr lang="en-CA" sz="9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1845207" y="4400550"/>
            <a:ext cx="2286000" cy="1"/>
          </a:xfrm>
          <a:prstGeom prst="straightConnector1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ular Callout 22"/>
          <p:cNvSpPr/>
          <p:nvPr/>
        </p:nvSpPr>
        <p:spPr>
          <a:xfrm>
            <a:off x="5205629" y="3946348"/>
            <a:ext cx="2385796" cy="806627"/>
          </a:xfrm>
          <a:prstGeom prst="wedgeRectCallout">
            <a:avLst>
              <a:gd name="adj1" fmla="val -59594"/>
              <a:gd name="adj2" fmla="val -131465"/>
            </a:avLst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lang="en-US" sz="9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detailed data structure and contents for the variable </a:t>
            </a:r>
            <a:r>
              <a:rPr lang="en-US" sz="9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OpticalSignal_Envelope_XY</a:t>
            </a:r>
            <a:r>
              <a:rPr lang="en-US" sz="9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This example shows the sampled complex amplitude of an optical signal envelope with X (first row) and Y (2</a:t>
            </a:r>
            <a:r>
              <a:rPr lang="en-US" sz="900" i="1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9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row) polarization data</a:t>
            </a:r>
            <a:endParaRPr lang="en-CA" sz="9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04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3A569A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36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noFill/>
        <a:ln w="9525" cap="flat" cmpd="sng" algn="ctr">
          <a:solidFill>
            <a:srgbClr val="3A569A"/>
          </a:solidFill>
          <a:prstDash val="solid"/>
          <a:round/>
          <a:headEnd type="none" w="med" len="med"/>
          <a:tailEnd type="arrow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5151</TotalTime>
  <Words>825</Words>
  <Application>Microsoft Office PowerPoint</Application>
  <PresentationFormat>On-screen Show (4:3)</PresentationFormat>
  <Paragraphs>129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Default Design</vt:lpstr>
      <vt:lpstr>1_Office Theme</vt:lpstr>
      <vt:lpstr>OptiSystem-MATLAB data formats  (Version 1.0)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OptiSystem</dc:title>
  <dc:creator>Marc Verreault</dc:creator>
  <cp:lastModifiedBy>Eric Tubby</cp:lastModifiedBy>
  <cp:revision>484</cp:revision>
  <dcterms:created xsi:type="dcterms:W3CDTF">2013-08-15T17:15:56Z</dcterms:created>
  <dcterms:modified xsi:type="dcterms:W3CDTF">2017-06-20T12:41:47Z</dcterms:modified>
</cp:coreProperties>
</file>