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9"/>
  </p:notesMasterIdLst>
  <p:sldIdLst>
    <p:sldId id="259" r:id="rId3"/>
    <p:sldId id="303" r:id="rId4"/>
    <p:sldId id="331" r:id="rId5"/>
    <p:sldId id="332" r:id="rId6"/>
    <p:sldId id="333" r:id="rId7"/>
    <p:sldId id="33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BFB"/>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47" autoAdjust="0"/>
  </p:normalViewPr>
  <p:slideViewPr>
    <p:cSldViewPr snapToGrid="0">
      <p:cViewPr>
        <p:scale>
          <a:sx n="100" d="100"/>
          <a:sy n="100" d="100"/>
        </p:scale>
        <p:origin x="-1932" y="-2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166E61-29B3-48CE-97F9-7EF1505847F9}" type="datetimeFigureOut">
              <a:rPr lang="en-CA" smtClean="0"/>
              <a:t>2017-06-29</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B23DE5-E48F-4074-815B-A15D97F36286}" type="slidenum">
              <a:rPr lang="en-CA" smtClean="0"/>
              <a:t>‹#›</a:t>
            </a:fld>
            <a:endParaRPr lang="en-CA"/>
          </a:p>
        </p:txBody>
      </p:sp>
    </p:spTree>
    <p:extLst>
      <p:ext uri="{BB962C8B-B14F-4D97-AF65-F5344CB8AC3E}">
        <p14:creationId xmlns:p14="http://schemas.microsoft.com/office/powerpoint/2010/main" val="1460082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atin typeface="Times New Roman" pitchFamily="18" charset="0"/>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500" b="1">
                <a:solidFill>
                  <a:schemeClr val="tx2"/>
                </a:solidFill>
                <a:latin typeface="Arial" charset="0"/>
              </a:defRPr>
            </a:lvl1pPr>
            <a:lvl2pPr marL="731731" indent="-281435" eaLnBrk="0" hangingPunct="0">
              <a:defRPr sz="3500" b="1">
                <a:solidFill>
                  <a:schemeClr val="tx2"/>
                </a:solidFill>
                <a:latin typeface="Arial" charset="0"/>
              </a:defRPr>
            </a:lvl2pPr>
            <a:lvl3pPr marL="1125741" indent="-225148" eaLnBrk="0" hangingPunct="0">
              <a:defRPr sz="3500" b="1">
                <a:solidFill>
                  <a:schemeClr val="tx2"/>
                </a:solidFill>
                <a:latin typeface="Arial" charset="0"/>
              </a:defRPr>
            </a:lvl3pPr>
            <a:lvl4pPr marL="1576037" indent="-225148" eaLnBrk="0" hangingPunct="0">
              <a:defRPr sz="3500" b="1">
                <a:solidFill>
                  <a:schemeClr val="tx2"/>
                </a:solidFill>
                <a:latin typeface="Arial" charset="0"/>
              </a:defRPr>
            </a:lvl4pPr>
            <a:lvl5pPr marL="2026333" indent="-225148" eaLnBrk="0" hangingPunct="0">
              <a:defRPr sz="3500" b="1">
                <a:solidFill>
                  <a:schemeClr val="tx2"/>
                </a:solidFill>
                <a:latin typeface="Arial" charset="0"/>
              </a:defRPr>
            </a:lvl5pPr>
            <a:lvl6pPr marL="2476630" indent="-225148" eaLnBrk="0" fontAlgn="base" hangingPunct="0">
              <a:spcBef>
                <a:spcPct val="0"/>
              </a:spcBef>
              <a:spcAft>
                <a:spcPct val="0"/>
              </a:spcAft>
              <a:defRPr sz="3500" b="1">
                <a:solidFill>
                  <a:schemeClr val="tx2"/>
                </a:solidFill>
                <a:latin typeface="Arial" charset="0"/>
              </a:defRPr>
            </a:lvl6pPr>
            <a:lvl7pPr marL="2926926" indent="-225148" eaLnBrk="0" fontAlgn="base" hangingPunct="0">
              <a:spcBef>
                <a:spcPct val="0"/>
              </a:spcBef>
              <a:spcAft>
                <a:spcPct val="0"/>
              </a:spcAft>
              <a:defRPr sz="3500" b="1">
                <a:solidFill>
                  <a:schemeClr val="tx2"/>
                </a:solidFill>
                <a:latin typeface="Arial" charset="0"/>
              </a:defRPr>
            </a:lvl7pPr>
            <a:lvl8pPr marL="3377222" indent="-225148" eaLnBrk="0" fontAlgn="base" hangingPunct="0">
              <a:spcBef>
                <a:spcPct val="0"/>
              </a:spcBef>
              <a:spcAft>
                <a:spcPct val="0"/>
              </a:spcAft>
              <a:defRPr sz="3500" b="1">
                <a:solidFill>
                  <a:schemeClr val="tx2"/>
                </a:solidFill>
                <a:latin typeface="Arial" charset="0"/>
              </a:defRPr>
            </a:lvl8pPr>
            <a:lvl9pPr marL="3827518" indent="-225148" eaLnBrk="0" fontAlgn="base" hangingPunct="0">
              <a:spcBef>
                <a:spcPct val="0"/>
              </a:spcBef>
              <a:spcAft>
                <a:spcPct val="0"/>
              </a:spcAft>
              <a:defRPr sz="3500" b="1">
                <a:solidFill>
                  <a:schemeClr val="tx2"/>
                </a:solidFill>
                <a:latin typeface="Arial" charset="0"/>
              </a:defRPr>
            </a:lvl9pPr>
          </a:lstStyle>
          <a:p>
            <a:fld id="{15300EE5-C484-44F1-87A9-3599F263C716}" type="slidenum">
              <a:rPr lang="en-US" sz="1200" b="0">
                <a:solidFill>
                  <a:srgbClr val="000000"/>
                </a:solidFill>
                <a:latin typeface="Times New Roman" pitchFamily="18" charset="0"/>
              </a:rPr>
              <a:pPr/>
              <a:t>1</a:t>
            </a:fld>
            <a:endParaRPr lang="en-US" sz="1200" b="0">
              <a:solidFill>
                <a:srgbClr val="000000"/>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1B23DE5-E48F-4074-815B-A15D97F36286}" type="slidenum">
              <a:rPr lang="en-CA" smtClean="0"/>
              <a:t>2</a:t>
            </a:fld>
            <a:endParaRPr lang="en-CA"/>
          </a:p>
        </p:txBody>
      </p:sp>
    </p:spTree>
    <p:extLst>
      <p:ext uri="{BB962C8B-B14F-4D97-AF65-F5344CB8AC3E}">
        <p14:creationId xmlns:p14="http://schemas.microsoft.com/office/powerpoint/2010/main" val="4020512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1B23DE5-E48F-4074-815B-A15D97F36286}" type="slidenum">
              <a:rPr lang="en-CA" smtClean="0"/>
              <a:t>3</a:t>
            </a:fld>
            <a:endParaRPr lang="en-CA"/>
          </a:p>
        </p:txBody>
      </p:sp>
    </p:spTree>
    <p:extLst>
      <p:ext uri="{BB962C8B-B14F-4D97-AF65-F5344CB8AC3E}">
        <p14:creationId xmlns:p14="http://schemas.microsoft.com/office/powerpoint/2010/main" val="3371551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1B23DE5-E48F-4074-815B-A15D97F36286}" type="slidenum">
              <a:rPr lang="en-CA" smtClean="0"/>
              <a:t>4</a:t>
            </a:fld>
            <a:endParaRPr lang="en-CA"/>
          </a:p>
        </p:txBody>
      </p:sp>
    </p:spTree>
    <p:extLst>
      <p:ext uri="{BB962C8B-B14F-4D97-AF65-F5344CB8AC3E}">
        <p14:creationId xmlns:p14="http://schemas.microsoft.com/office/powerpoint/2010/main" val="170069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1B23DE5-E48F-4074-815B-A15D97F36286}" type="slidenum">
              <a:rPr lang="en-CA" smtClean="0"/>
              <a:t>5</a:t>
            </a:fld>
            <a:endParaRPr lang="en-CA"/>
          </a:p>
        </p:txBody>
      </p:sp>
    </p:spTree>
    <p:extLst>
      <p:ext uri="{BB962C8B-B14F-4D97-AF65-F5344CB8AC3E}">
        <p14:creationId xmlns:p14="http://schemas.microsoft.com/office/powerpoint/2010/main" val="3932997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1B23DE5-E48F-4074-815B-A15D97F36286}" type="slidenum">
              <a:rPr lang="en-CA" smtClean="0"/>
              <a:t>6</a:t>
            </a:fld>
            <a:endParaRPr lang="en-CA"/>
          </a:p>
        </p:txBody>
      </p:sp>
    </p:spTree>
    <p:extLst>
      <p:ext uri="{BB962C8B-B14F-4D97-AF65-F5344CB8AC3E}">
        <p14:creationId xmlns:p14="http://schemas.microsoft.com/office/powerpoint/2010/main" val="42523247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pic>
        <p:nvPicPr>
          <p:cNvPr id="3" name="Picture 8" descr="c:\users\jackson\Pictures\Picture1.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9087" y="130174"/>
            <a:ext cx="5356365" cy="4018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userDrawn="1"/>
        </p:nvSpPr>
        <p:spPr bwMode="auto">
          <a:xfrm>
            <a:off x="5592763" y="5943600"/>
            <a:ext cx="152400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a:solidFill>
                  <a:srgbClr val="000000"/>
                </a:solidFill>
                <a:round/>
                <a:headEnd/>
                <a:tailEnd/>
              </a14:hiddenLine>
            </a:ext>
          </a:extLst>
        </p:spPr>
        <p:txBody>
          <a:bodyPr wrap="none" lIns="90000" tIns="45000" rIns="90000" bIns="450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9pPr>
          </a:lstStyle>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a:solidFill>
                  <a:srgbClr val="808080"/>
                </a:solidFill>
              </a:rPr>
              <a:t>7 Capella Court</a:t>
            </a: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a:solidFill>
                  <a:srgbClr val="808080"/>
                </a:solidFill>
              </a:rPr>
              <a:t>Nepean, ON, Canada</a:t>
            </a: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a:solidFill>
                  <a:srgbClr val="808080"/>
                </a:solidFill>
              </a:rPr>
              <a:t>K2E 7X1</a:t>
            </a:r>
            <a:endParaRPr lang="en-GB" sz="1200">
              <a:solidFill>
                <a:srgbClr val="808080"/>
              </a:solidFill>
            </a:endParaRPr>
          </a:p>
        </p:txBody>
      </p:sp>
      <p:sp>
        <p:nvSpPr>
          <p:cNvPr id="7" name="Rectangle 12"/>
          <p:cNvSpPr>
            <a:spLocks noChangeArrowheads="1"/>
          </p:cNvSpPr>
          <p:nvPr userDrawn="1"/>
        </p:nvSpPr>
        <p:spPr bwMode="auto">
          <a:xfrm>
            <a:off x="7273925" y="5954713"/>
            <a:ext cx="137953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lnSpc>
                <a:spcPct val="93000"/>
              </a:lnSpc>
              <a:spcBef>
                <a:spcPct val="0"/>
              </a:spcBef>
              <a:spcAft>
                <a:spcPct val="0"/>
              </a:spcAft>
              <a:buClr>
                <a:srgbClr val="1D528D"/>
              </a:buClr>
              <a:buSzPct val="100000"/>
              <a:buFont typeface="Times New Roman" pitchFamily="18" charset="0"/>
              <a:buNone/>
            </a:pPr>
            <a:r>
              <a:rPr lang="en-GB" sz="1100" b="1">
                <a:solidFill>
                  <a:srgbClr val="808080"/>
                </a:solidFill>
              </a:rPr>
              <a:t>+1 (613) 224-4700</a:t>
            </a:r>
          </a:p>
          <a:p>
            <a:pPr fontAlgn="base">
              <a:lnSpc>
                <a:spcPct val="95000"/>
              </a:lnSpc>
              <a:spcBef>
                <a:spcPct val="0"/>
              </a:spcBef>
              <a:spcAft>
                <a:spcPct val="0"/>
              </a:spcAft>
              <a:buClr>
                <a:srgbClr val="1D528D"/>
              </a:buClr>
              <a:buSzPct val="100000"/>
              <a:buFont typeface="Times New Roman" pitchFamily="18" charset="0"/>
              <a:buNone/>
            </a:pPr>
            <a:r>
              <a:rPr lang="en-GB" sz="1100" b="1">
                <a:solidFill>
                  <a:srgbClr val="FF0000"/>
                </a:solidFill>
              </a:rPr>
              <a:t>www.optiwave.com</a:t>
            </a:r>
            <a:endParaRPr lang="en-GB" sz="1100" b="1">
              <a:solidFill>
                <a:srgbClr val="808080"/>
              </a:solidFill>
            </a:endParaRPr>
          </a:p>
        </p:txBody>
      </p:sp>
      <p:sp>
        <p:nvSpPr>
          <p:cNvPr id="8" name="Line 14"/>
          <p:cNvSpPr>
            <a:spLocks noChangeShapeType="1"/>
          </p:cNvSpPr>
          <p:nvPr userDrawn="1"/>
        </p:nvSpPr>
        <p:spPr bwMode="auto">
          <a:xfrm>
            <a:off x="5410200" y="5943600"/>
            <a:ext cx="0" cy="533400"/>
          </a:xfrm>
          <a:prstGeom prst="line">
            <a:avLst/>
          </a:prstGeom>
          <a:noFill/>
          <a:ln w="6350">
            <a:solidFill>
              <a:srgbClr val="B4B4B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a:solidFill>
                <a:srgbClr val="000000"/>
              </a:solidFill>
            </a:endParaRPr>
          </a:p>
        </p:txBody>
      </p:sp>
      <p:sp>
        <p:nvSpPr>
          <p:cNvPr id="9" name="Line 16"/>
          <p:cNvSpPr>
            <a:spLocks noChangeShapeType="1"/>
          </p:cNvSpPr>
          <p:nvPr userDrawn="1"/>
        </p:nvSpPr>
        <p:spPr bwMode="auto">
          <a:xfrm>
            <a:off x="7162800" y="5943600"/>
            <a:ext cx="0" cy="533400"/>
          </a:xfrm>
          <a:prstGeom prst="line">
            <a:avLst/>
          </a:prstGeom>
          <a:noFill/>
          <a:ln w="6350">
            <a:solidFill>
              <a:srgbClr val="B4B4B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a:solidFill>
                <a:srgbClr val="000000"/>
              </a:solidFill>
            </a:endParaRPr>
          </a:p>
        </p:txBody>
      </p:sp>
      <p:sp>
        <p:nvSpPr>
          <p:cNvPr id="11" name="Text Box 9"/>
          <p:cNvSpPr txBox="1">
            <a:spLocks noChangeArrowheads="1"/>
          </p:cNvSpPr>
          <p:nvPr userDrawn="1"/>
        </p:nvSpPr>
        <p:spPr bwMode="auto">
          <a:xfrm rot="16200000">
            <a:off x="8001000" y="5119688"/>
            <a:ext cx="2073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chemeClr val="tx2"/>
                </a:solidFill>
                <a:latin typeface="Arial" charset="0"/>
              </a:defRPr>
            </a:lvl1pPr>
            <a:lvl2pPr marL="742950" indent="-285750" eaLnBrk="0" hangingPunct="0">
              <a:defRPr sz="3600" b="1">
                <a:solidFill>
                  <a:schemeClr val="tx2"/>
                </a:solidFill>
                <a:latin typeface="Arial" charset="0"/>
              </a:defRPr>
            </a:lvl2pPr>
            <a:lvl3pPr marL="1143000" indent="-228600" eaLnBrk="0" hangingPunct="0">
              <a:defRPr sz="3600" b="1">
                <a:solidFill>
                  <a:schemeClr val="tx2"/>
                </a:solidFill>
                <a:latin typeface="Arial" charset="0"/>
              </a:defRPr>
            </a:lvl3pPr>
            <a:lvl4pPr marL="1600200" indent="-228600" eaLnBrk="0" hangingPunct="0">
              <a:defRPr sz="3600" b="1">
                <a:solidFill>
                  <a:schemeClr val="tx2"/>
                </a:solidFill>
                <a:latin typeface="Arial" charset="0"/>
              </a:defRPr>
            </a:lvl4pPr>
            <a:lvl5pPr marL="2057400" indent="-228600" eaLnBrk="0" hangingPunct="0">
              <a:defRPr sz="3600" b="1">
                <a:solidFill>
                  <a:schemeClr val="tx2"/>
                </a:solidFill>
                <a:latin typeface="Arial" charset="0"/>
              </a:defRPr>
            </a:lvl5pPr>
            <a:lvl6pPr marL="2514600" indent="-228600" eaLnBrk="0" fontAlgn="base" hangingPunct="0">
              <a:spcBef>
                <a:spcPct val="0"/>
              </a:spcBef>
              <a:spcAft>
                <a:spcPct val="0"/>
              </a:spcAft>
              <a:defRPr sz="3600" b="1">
                <a:solidFill>
                  <a:schemeClr val="tx2"/>
                </a:solidFill>
                <a:latin typeface="Arial" charset="0"/>
              </a:defRPr>
            </a:lvl6pPr>
            <a:lvl7pPr marL="2971800" indent="-228600" eaLnBrk="0" fontAlgn="base" hangingPunct="0">
              <a:spcBef>
                <a:spcPct val="0"/>
              </a:spcBef>
              <a:spcAft>
                <a:spcPct val="0"/>
              </a:spcAft>
              <a:defRPr sz="3600" b="1">
                <a:solidFill>
                  <a:schemeClr val="tx2"/>
                </a:solidFill>
                <a:latin typeface="Arial" charset="0"/>
              </a:defRPr>
            </a:lvl7pPr>
            <a:lvl8pPr marL="3429000" indent="-228600" eaLnBrk="0" fontAlgn="base" hangingPunct="0">
              <a:spcBef>
                <a:spcPct val="0"/>
              </a:spcBef>
              <a:spcAft>
                <a:spcPct val="0"/>
              </a:spcAft>
              <a:defRPr sz="3600" b="1">
                <a:solidFill>
                  <a:schemeClr val="tx2"/>
                </a:solidFill>
                <a:latin typeface="Arial" charset="0"/>
              </a:defRPr>
            </a:lvl8pPr>
            <a:lvl9pPr marL="3886200" indent="-228600" eaLnBrk="0" fontAlgn="base" hangingPunct="0">
              <a:spcBef>
                <a:spcPct val="0"/>
              </a:spcBef>
              <a:spcAft>
                <a:spcPct val="0"/>
              </a:spcAft>
              <a:defRPr sz="3600" b="1">
                <a:solidFill>
                  <a:schemeClr val="tx2"/>
                </a:solidFill>
                <a:latin typeface="Arial" charset="0"/>
              </a:defRPr>
            </a:lvl9pPr>
          </a:lstStyle>
          <a:p>
            <a:pPr fontAlgn="base">
              <a:spcBef>
                <a:spcPct val="50000"/>
              </a:spcBef>
              <a:spcAft>
                <a:spcPct val="0"/>
              </a:spcAft>
              <a:defRPr/>
            </a:pPr>
            <a:r>
              <a:rPr lang="en-US" sz="800" b="0">
                <a:solidFill>
                  <a:srgbClr val="808080"/>
                </a:solidFill>
              </a:rPr>
              <a:t>© 2009 Optiwave Systems, Inc.</a:t>
            </a:r>
          </a:p>
        </p:txBody>
      </p:sp>
      <p:pic>
        <p:nvPicPr>
          <p:cNvPr id="12" name="Picture 18" descr="Optiwave_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70625" y="130175"/>
            <a:ext cx="2600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3"/>
          <p:cNvSpPr>
            <a:spLocks noGrp="1" noChangeArrowheads="1"/>
          </p:cNvSpPr>
          <p:nvPr>
            <p:ph type="ctrTitle"/>
          </p:nvPr>
        </p:nvSpPr>
        <p:spPr>
          <a:xfrm>
            <a:off x="2041664" y="3650366"/>
            <a:ext cx="5436508" cy="1447800"/>
          </a:xfrm>
        </p:spPr>
        <p:txBody>
          <a:bodyPr/>
          <a:lstStyle>
            <a:lvl1pPr>
              <a:defRPr sz="3600">
                <a:solidFill>
                  <a:srgbClr val="0070C0"/>
                </a:solidFill>
              </a:defRPr>
            </a:lvl1pPr>
          </a:lstStyle>
          <a:p>
            <a:endParaRPr lang="en-GB" dirty="0"/>
          </a:p>
        </p:txBody>
      </p:sp>
    </p:spTree>
    <p:extLst>
      <p:ext uri="{BB962C8B-B14F-4D97-AF65-F5344CB8AC3E}">
        <p14:creationId xmlns:p14="http://schemas.microsoft.com/office/powerpoint/2010/main" val="34770836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07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24216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9225" y="685800"/>
            <a:ext cx="1958975" cy="54102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20713" y="685800"/>
            <a:ext cx="5726112"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420725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0713" y="685800"/>
            <a:ext cx="7834312" cy="1069975"/>
          </a:xfrm>
        </p:spPr>
        <p:txBody>
          <a:bodyPr/>
          <a:lstStyle/>
          <a:p>
            <a:r>
              <a:rPr lang="en-US"/>
              <a:t>Click to edit Master title style</a:t>
            </a:r>
            <a:endParaRPr lang="en-CA"/>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869144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20713" y="685800"/>
            <a:ext cx="7834312" cy="1069975"/>
          </a:xfrm>
        </p:spPr>
        <p:txBody>
          <a:bodyPr/>
          <a:lstStyle/>
          <a:p>
            <a:r>
              <a:rPr lang="en-US"/>
              <a:t>Click to edit Master title style</a:t>
            </a:r>
            <a:endParaRPr lang="en-CA"/>
          </a:p>
        </p:txBody>
      </p:sp>
      <p:sp>
        <p:nvSpPr>
          <p:cNvPr id="3" name="Chart Placeholder 2"/>
          <p:cNvSpPr>
            <a:spLocks noGrp="1"/>
          </p:cNvSpPr>
          <p:nvPr>
            <p:ph type="chart" idx="1"/>
          </p:nvPr>
        </p:nvSpPr>
        <p:spPr>
          <a:xfrm>
            <a:off x="685800" y="1981200"/>
            <a:ext cx="7772400" cy="4114800"/>
          </a:xfrm>
        </p:spPr>
        <p:txBody>
          <a:bodyPr/>
          <a:lstStyle/>
          <a:p>
            <a:pPr lvl="0"/>
            <a:endParaRPr lang="en-CA" noProof="0"/>
          </a:p>
        </p:txBody>
      </p:sp>
    </p:spTree>
    <p:extLst>
      <p:ext uri="{BB962C8B-B14F-4D97-AF65-F5344CB8AC3E}">
        <p14:creationId xmlns:p14="http://schemas.microsoft.com/office/powerpoint/2010/main" val="3627640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0713" y="685800"/>
            <a:ext cx="7834312" cy="1069975"/>
          </a:xfrm>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075736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20713" y="685800"/>
            <a:ext cx="7834312" cy="1069975"/>
          </a:xfrm>
        </p:spPr>
        <p:txBody>
          <a:bodyPr/>
          <a:lstStyle/>
          <a:p>
            <a:r>
              <a:rPr lang="en-US"/>
              <a:t>Click to edit Master title style</a:t>
            </a:r>
            <a:endParaRPr lang="en-CA"/>
          </a:p>
        </p:txBody>
      </p:sp>
      <p:sp>
        <p:nvSpPr>
          <p:cNvPr id="3" name="Text Placeholder 2"/>
          <p:cNvSpPr>
            <a:spLocks noGrp="1"/>
          </p:cNvSpPr>
          <p:nvPr>
            <p:ph type="body" sz="half" idx="1"/>
          </p:nvPr>
        </p:nvSpPr>
        <p:spPr>
          <a:xfrm>
            <a:off x="685800" y="19812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85800" y="41148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65502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3558563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2351705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140523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Ref idx="1001">
        <a:schemeClr val="bg1"/>
      </p:bgRef>
    </p:bg>
    <p:spTree>
      <p:nvGrpSpPr>
        <p:cNvPr id="1" name=""/>
        <p:cNvGrpSpPr/>
        <p:nvPr/>
      </p:nvGrpSpPr>
      <p:grpSpPr>
        <a:xfrm>
          <a:off x="0" y="0"/>
          <a:ext cx="0" cy="0"/>
          <a:chOff x="0" y="0"/>
          <a:chExt cx="0" cy="0"/>
        </a:xfrm>
      </p:grpSpPr>
      <p:pic>
        <p:nvPicPr>
          <p:cNvPr id="3" name="Picture 8" descr="c:\users\jackson\Pictures\Picture1.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9088" y="130175"/>
            <a:ext cx="5213350"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5888" y="5937250"/>
            <a:ext cx="2895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Text Box 5"/>
          <p:cNvSpPr txBox="1">
            <a:spLocks noChangeArrowheads="1"/>
          </p:cNvSpPr>
          <p:nvPr userDrawn="1"/>
        </p:nvSpPr>
        <p:spPr bwMode="auto">
          <a:xfrm>
            <a:off x="5592763" y="5943600"/>
            <a:ext cx="152400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a:solidFill>
                  <a:srgbClr val="000000"/>
                </a:solidFill>
                <a:round/>
                <a:headEnd/>
                <a:tailEnd/>
              </a14:hiddenLine>
            </a:ext>
          </a:extLst>
        </p:spPr>
        <p:txBody>
          <a:bodyPr wrap="none" lIns="90000" tIns="45000" rIns="90000" bIns="450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9pPr>
          </a:lstStyle>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a:solidFill>
                  <a:srgbClr val="808080"/>
                </a:solidFill>
              </a:rPr>
              <a:t>7 Capella Court</a:t>
            </a: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a:solidFill>
                  <a:srgbClr val="808080"/>
                </a:solidFill>
              </a:rPr>
              <a:t>Nepean, ON, Canada</a:t>
            </a: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a:solidFill>
                  <a:srgbClr val="808080"/>
                </a:solidFill>
              </a:rPr>
              <a:t>K2E 7X1</a:t>
            </a:r>
            <a:endParaRPr lang="en-GB" sz="1200">
              <a:solidFill>
                <a:srgbClr val="808080"/>
              </a:solidFill>
            </a:endParaRPr>
          </a:p>
        </p:txBody>
      </p:sp>
      <p:sp>
        <p:nvSpPr>
          <p:cNvPr id="6" name="Text Box 6"/>
          <p:cNvSpPr txBox="1">
            <a:spLocks noChangeArrowheads="1"/>
          </p:cNvSpPr>
          <p:nvPr userDrawn="1"/>
        </p:nvSpPr>
        <p:spPr bwMode="auto">
          <a:xfrm>
            <a:off x="3200400" y="5913438"/>
            <a:ext cx="22209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a:solidFill>
                  <a:srgbClr val="000000"/>
                </a:solidFill>
                <a:round/>
                <a:headEnd/>
                <a:tailEnd/>
              </a14:hiddenLine>
            </a:ext>
          </a:extLst>
        </p:spPr>
        <p:txBody>
          <a:bodyPr wrap="none" lIns="90000" tIns="45000" rIns="90000" bIns="450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9pPr>
          </a:lstStyle>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200" dirty="0">
                <a:solidFill>
                  <a:srgbClr val="000000"/>
                </a:solidFill>
              </a:rPr>
              <a:t>Marc Verreault</a:t>
            </a:r>
            <a:endParaRPr lang="en-GB" sz="1100" dirty="0">
              <a:solidFill>
                <a:srgbClr val="808080"/>
              </a:solidFill>
            </a:endParaRP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dirty="0">
                <a:solidFill>
                  <a:srgbClr val="808080"/>
                </a:solidFill>
              </a:rPr>
              <a:t>Director Optical Systems</a:t>
            </a: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i="1" dirty="0">
                <a:solidFill>
                  <a:srgbClr val="808080"/>
                </a:solidFill>
              </a:rPr>
              <a:t>marc.verreault@optiwave.com</a:t>
            </a:r>
            <a:endParaRPr lang="en-GB" sz="2000" i="1" dirty="0">
              <a:solidFill>
                <a:srgbClr val="FFFFCC"/>
              </a:solidFill>
            </a:endParaRPr>
          </a:p>
          <a:p>
            <a:pPr eaLnBrk="1" fontAlgn="base" hangingPunct="1">
              <a:lnSpc>
                <a:spcPct val="95000"/>
              </a:lnSpc>
              <a:spcBef>
                <a:spcPct val="0"/>
              </a:spcBef>
              <a:spcAft>
                <a:spcPct val="0"/>
              </a:spcAft>
              <a:buClr>
                <a:srgbClr val="1D528D"/>
              </a:buClr>
              <a:buSzPct val="100000"/>
              <a:buFont typeface="Times New Roman" pitchFamily="18" charset="0"/>
              <a:buNone/>
              <a:defRPr/>
            </a:pPr>
            <a:r>
              <a:rPr lang="en-GB" sz="2000" dirty="0">
                <a:solidFill>
                  <a:srgbClr val="1D528D"/>
                </a:solidFill>
                <a:latin typeface="Times New Roman" pitchFamily="18" charset="0"/>
              </a:rPr>
              <a:t> </a:t>
            </a:r>
          </a:p>
        </p:txBody>
      </p:sp>
      <p:sp>
        <p:nvSpPr>
          <p:cNvPr id="7" name="Rectangle 12"/>
          <p:cNvSpPr>
            <a:spLocks noChangeArrowheads="1"/>
          </p:cNvSpPr>
          <p:nvPr userDrawn="1"/>
        </p:nvSpPr>
        <p:spPr bwMode="auto">
          <a:xfrm>
            <a:off x="7273925" y="5954713"/>
            <a:ext cx="137953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lnSpc>
                <a:spcPct val="93000"/>
              </a:lnSpc>
              <a:spcBef>
                <a:spcPct val="0"/>
              </a:spcBef>
              <a:spcAft>
                <a:spcPct val="0"/>
              </a:spcAft>
              <a:buClr>
                <a:srgbClr val="1D528D"/>
              </a:buClr>
              <a:buSzPct val="100000"/>
              <a:buFont typeface="Times New Roman" pitchFamily="18" charset="0"/>
              <a:buNone/>
            </a:pPr>
            <a:r>
              <a:rPr lang="en-GB" sz="1100" b="1">
                <a:solidFill>
                  <a:srgbClr val="808080"/>
                </a:solidFill>
              </a:rPr>
              <a:t>+1 (613) 224-4700</a:t>
            </a:r>
          </a:p>
          <a:p>
            <a:pPr fontAlgn="base">
              <a:lnSpc>
                <a:spcPct val="95000"/>
              </a:lnSpc>
              <a:spcBef>
                <a:spcPct val="0"/>
              </a:spcBef>
              <a:spcAft>
                <a:spcPct val="0"/>
              </a:spcAft>
              <a:buClr>
                <a:srgbClr val="1D528D"/>
              </a:buClr>
              <a:buSzPct val="100000"/>
              <a:buFont typeface="Times New Roman" pitchFamily="18" charset="0"/>
              <a:buNone/>
            </a:pPr>
            <a:r>
              <a:rPr lang="en-GB" sz="1100" b="1">
                <a:solidFill>
                  <a:srgbClr val="FF0000"/>
                </a:solidFill>
              </a:rPr>
              <a:t>www.optiwave.com</a:t>
            </a:r>
            <a:endParaRPr lang="en-GB" sz="1100" b="1">
              <a:solidFill>
                <a:srgbClr val="808080"/>
              </a:solidFill>
            </a:endParaRPr>
          </a:p>
        </p:txBody>
      </p:sp>
      <p:sp>
        <p:nvSpPr>
          <p:cNvPr id="8" name="Line 14"/>
          <p:cNvSpPr>
            <a:spLocks noChangeShapeType="1"/>
          </p:cNvSpPr>
          <p:nvPr userDrawn="1"/>
        </p:nvSpPr>
        <p:spPr bwMode="auto">
          <a:xfrm>
            <a:off x="5410200" y="5943600"/>
            <a:ext cx="0" cy="533400"/>
          </a:xfrm>
          <a:prstGeom prst="line">
            <a:avLst/>
          </a:prstGeom>
          <a:noFill/>
          <a:ln w="6350">
            <a:solidFill>
              <a:srgbClr val="B4B4B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a:solidFill>
                <a:srgbClr val="000000"/>
              </a:solidFill>
            </a:endParaRPr>
          </a:p>
        </p:txBody>
      </p:sp>
      <p:sp>
        <p:nvSpPr>
          <p:cNvPr id="9" name="Line 16"/>
          <p:cNvSpPr>
            <a:spLocks noChangeShapeType="1"/>
          </p:cNvSpPr>
          <p:nvPr userDrawn="1"/>
        </p:nvSpPr>
        <p:spPr bwMode="auto">
          <a:xfrm>
            <a:off x="7162800" y="5943600"/>
            <a:ext cx="0" cy="533400"/>
          </a:xfrm>
          <a:prstGeom prst="line">
            <a:avLst/>
          </a:prstGeom>
          <a:noFill/>
          <a:ln w="6350">
            <a:solidFill>
              <a:srgbClr val="B4B4B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a:solidFill>
                <a:srgbClr val="000000"/>
              </a:solidFill>
            </a:endParaRPr>
          </a:p>
        </p:txBody>
      </p:sp>
      <p:sp>
        <p:nvSpPr>
          <p:cNvPr id="10" name="Line 21"/>
          <p:cNvSpPr>
            <a:spLocks noChangeShapeType="1"/>
          </p:cNvSpPr>
          <p:nvPr userDrawn="1"/>
        </p:nvSpPr>
        <p:spPr bwMode="auto">
          <a:xfrm>
            <a:off x="3124200" y="5943600"/>
            <a:ext cx="0" cy="533400"/>
          </a:xfrm>
          <a:prstGeom prst="line">
            <a:avLst/>
          </a:prstGeom>
          <a:noFill/>
          <a:ln w="6350">
            <a:solidFill>
              <a:srgbClr val="B4B4B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a:solidFill>
                <a:srgbClr val="000000"/>
              </a:solidFill>
            </a:endParaRPr>
          </a:p>
        </p:txBody>
      </p:sp>
      <p:sp>
        <p:nvSpPr>
          <p:cNvPr id="11" name="Text Box 9"/>
          <p:cNvSpPr txBox="1">
            <a:spLocks noChangeArrowheads="1"/>
          </p:cNvSpPr>
          <p:nvPr userDrawn="1"/>
        </p:nvSpPr>
        <p:spPr bwMode="auto">
          <a:xfrm rot="16200000">
            <a:off x="8001000" y="5119688"/>
            <a:ext cx="2073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chemeClr val="tx2"/>
                </a:solidFill>
                <a:latin typeface="Arial" charset="0"/>
              </a:defRPr>
            </a:lvl1pPr>
            <a:lvl2pPr marL="742950" indent="-285750" eaLnBrk="0" hangingPunct="0">
              <a:defRPr sz="3600" b="1">
                <a:solidFill>
                  <a:schemeClr val="tx2"/>
                </a:solidFill>
                <a:latin typeface="Arial" charset="0"/>
              </a:defRPr>
            </a:lvl2pPr>
            <a:lvl3pPr marL="1143000" indent="-228600" eaLnBrk="0" hangingPunct="0">
              <a:defRPr sz="3600" b="1">
                <a:solidFill>
                  <a:schemeClr val="tx2"/>
                </a:solidFill>
                <a:latin typeface="Arial" charset="0"/>
              </a:defRPr>
            </a:lvl3pPr>
            <a:lvl4pPr marL="1600200" indent="-228600" eaLnBrk="0" hangingPunct="0">
              <a:defRPr sz="3600" b="1">
                <a:solidFill>
                  <a:schemeClr val="tx2"/>
                </a:solidFill>
                <a:latin typeface="Arial" charset="0"/>
              </a:defRPr>
            </a:lvl4pPr>
            <a:lvl5pPr marL="2057400" indent="-228600" eaLnBrk="0" hangingPunct="0">
              <a:defRPr sz="3600" b="1">
                <a:solidFill>
                  <a:schemeClr val="tx2"/>
                </a:solidFill>
                <a:latin typeface="Arial" charset="0"/>
              </a:defRPr>
            </a:lvl5pPr>
            <a:lvl6pPr marL="2514600" indent="-228600" eaLnBrk="0" fontAlgn="base" hangingPunct="0">
              <a:spcBef>
                <a:spcPct val="0"/>
              </a:spcBef>
              <a:spcAft>
                <a:spcPct val="0"/>
              </a:spcAft>
              <a:defRPr sz="3600" b="1">
                <a:solidFill>
                  <a:schemeClr val="tx2"/>
                </a:solidFill>
                <a:latin typeface="Arial" charset="0"/>
              </a:defRPr>
            </a:lvl6pPr>
            <a:lvl7pPr marL="2971800" indent="-228600" eaLnBrk="0" fontAlgn="base" hangingPunct="0">
              <a:spcBef>
                <a:spcPct val="0"/>
              </a:spcBef>
              <a:spcAft>
                <a:spcPct val="0"/>
              </a:spcAft>
              <a:defRPr sz="3600" b="1">
                <a:solidFill>
                  <a:schemeClr val="tx2"/>
                </a:solidFill>
                <a:latin typeface="Arial" charset="0"/>
              </a:defRPr>
            </a:lvl7pPr>
            <a:lvl8pPr marL="3429000" indent="-228600" eaLnBrk="0" fontAlgn="base" hangingPunct="0">
              <a:spcBef>
                <a:spcPct val="0"/>
              </a:spcBef>
              <a:spcAft>
                <a:spcPct val="0"/>
              </a:spcAft>
              <a:defRPr sz="3600" b="1">
                <a:solidFill>
                  <a:schemeClr val="tx2"/>
                </a:solidFill>
                <a:latin typeface="Arial" charset="0"/>
              </a:defRPr>
            </a:lvl8pPr>
            <a:lvl9pPr marL="3886200" indent="-228600" eaLnBrk="0" fontAlgn="base" hangingPunct="0">
              <a:spcBef>
                <a:spcPct val="0"/>
              </a:spcBef>
              <a:spcAft>
                <a:spcPct val="0"/>
              </a:spcAft>
              <a:defRPr sz="3600" b="1">
                <a:solidFill>
                  <a:schemeClr val="tx2"/>
                </a:solidFill>
                <a:latin typeface="Arial" charset="0"/>
              </a:defRPr>
            </a:lvl9pPr>
          </a:lstStyle>
          <a:p>
            <a:pPr fontAlgn="base">
              <a:spcBef>
                <a:spcPct val="50000"/>
              </a:spcBef>
              <a:spcAft>
                <a:spcPct val="0"/>
              </a:spcAft>
              <a:defRPr/>
            </a:pPr>
            <a:r>
              <a:rPr lang="en-US" sz="800" b="0">
                <a:solidFill>
                  <a:srgbClr val="808080"/>
                </a:solidFill>
              </a:rPr>
              <a:t>© 2009 Optiwave Systems, Inc.</a:t>
            </a:r>
          </a:p>
        </p:txBody>
      </p:sp>
      <p:pic>
        <p:nvPicPr>
          <p:cNvPr id="12" name="Picture 18" descr="Optiwave_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70625" y="130175"/>
            <a:ext cx="2600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3"/>
          <p:cNvSpPr>
            <a:spLocks noGrp="1" noChangeArrowheads="1"/>
          </p:cNvSpPr>
          <p:nvPr>
            <p:ph type="ctrTitle"/>
          </p:nvPr>
        </p:nvSpPr>
        <p:spPr>
          <a:xfrm>
            <a:off x="2041664" y="3650366"/>
            <a:ext cx="5436508" cy="1447800"/>
          </a:xfrm>
        </p:spPr>
        <p:txBody>
          <a:bodyPr/>
          <a:lstStyle>
            <a:lvl1pPr>
              <a:defRPr sz="3600">
                <a:solidFill>
                  <a:srgbClr val="0070C0"/>
                </a:solidFill>
              </a:defRPr>
            </a:lvl1pPr>
          </a:lstStyle>
          <a:p>
            <a:endParaRPr lang="en-GB" dirty="0"/>
          </a:p>
        </p:txBody>
      </p:sp>
    </p:spTree>
    <p:extLst>
      <p:ext uri="{BB962C8B-B14F-4D97-AF65-F5344CB8AC3E}">
        <p14:creationId xmlns:p14="http://schemas.microsoft.com/office/powerpoint/2010/main" val="426526875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979210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CA"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39044044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CA"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15846585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CA"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297788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32592739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857FA2-9F0F-49AE-872E-87FCD82185C6}" type="datetimeFigureOut">
              <a:rPr lang="en-CA" smtClean="0">
                <a:solidFill>
                  <a:prstClr val="black">
                    <a:tint val="75000"/>
                  </a:prstClr>
                </a:solidFill>
              </a:rPr>
              <a:pPr/>
              <a:t>2017-06-29</a:t>
            </a:fld>
            <a:endParaRPr lang="en-CA"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C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CBD6D7B-7522-436D-937E-C3DFAAEACD77}" type="slidenum">
              <a:rPr lang="en-CA" smtClean="0">
                <a:solidFill>
                  <a:prstClr val="black">
                    <a:tint val="75000"/>
                  </a:prstClr>
                </a:solidFill>
              </a:rPr>
              <a:pPr/>
              <a:t>‹#›</a:t>
            </a:fld>
            <a:endParaRPr lang="en-CA" dirty="0">
              <a:solidFill>
                <a:prstClr val="black">
                  <a:tint val="75000"/>
                </a:prstClr>
              </a:solidFill>
            </a:endParaRPr>
          </a:p>
        </p:txBody>
      </p:sp>
    </p:spTree>
    <p:extLst>
      <p:ext uri="{BB962C8B-B14F-4D97-AF65-F5344CB8AC3E}">
        <p14:creationId xmlns:p14="http://schemas.microsoft.com/office/powerpoint/2010/main" val="17874728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3" name="Picture 8" descr="c:\users\jackson\Pictures\Picture1.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9087" y="130174"/>
            <a:ext cx="5356365" cy="4018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userDrawn="1"/>
        </p:nvSpPr>
        <p:spPr bwMode="auto">
          <a:xfrm>
            <a:off x="5592763" y="5943600"/>
            <a:ext cx="152400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a:solidFill>
                  <a:srgbClr val="000000"/>
                </a:solidFill>
                <a:round/>
                <a:headEnd/>
                <a:tailEnd/>
              </a14:hiddenLine>
            </a:ext>
          </a:extLst>
        </p:spPr>
        <p:txBody>
          <a:bodyPr wrap="none" lIns="90000" tIns="45000" rIns="90000" bIns="450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9pPr>
          </a:lstStyle>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dirty="0">
                <a:solidFill>
                  <a:srgbClr val="808080"/>
                </a:solidFill>
                <a:cs typeface="Arial" charset="0"/>
              </a:rPr>
              <a:t>7 Capella Court</a:t>
            </a: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dirty="0">
                <a:solidFill>
                  <a:srgbClr val="808080"/>
                </a:solidFill>
                <a:cs typeface="Arial" charset="0"/>
              </a:rPr>
              <a:t>Nepean, ON, Canada</a:t>
            </a:r>
          </a:p>
          <a:p>
            <a:pPr eaLnBrk="1" fontAlgn="base" hangingPunct="1">
              <a:lnSpc>
                <a:spcPct val="93000"/>
              </a:lnSpc>
              <a:spcBef>
                <a:spcPct val="0"/>
              </a:spcBef>
              <a:spcAft>
                <a:spcPct val="0"/>
              </a:spcAft>
              <a:buClr>
                <a:srgbClr val="1D528D"/>
              </a:buClr>
              <a:buSzPct val="100000"/>
              <a:buFont typeface="Times New Roman" pitchFamily="18" charset="0"/>
              <a:buNone/>
              <a:defRPr/>
            </a:pPr>
            <a:r>
              <a:rPr lang="en-GB" sz="1100" dirty="0">
                <a:solidFill>
                  <a:srgbClr val="808080"/>
                </a:solidFill>
                <a:cs typeface="Arial" charset="0"/>
              </a:rPr>
              <a:t>K2E 7X1</a:t>
            </a:r>
            <a:endParaRPr lang="en-GB" sz="1200" dirty="0">
              <a:solidFill>
                <a:srgbClr val="808080"/>
              </a:solidFill>
              <a:cs typeface="Arial" charset="0"/>
            </a:endParaRPr>
          </a:p>
        </p:txBody>
      </p:sp>
      <p:sp>
        <p:nvSpPr>
          <p:cNvPr id="7" name="Rectangle 12"/>
          <p:cNvSpPr>
            <a:spLocks noChangeArrowheads="1"/>
          </p:cNvSpPr>
          <p:nvPr userDrawn="1"/>
        </p:nvSpPr>
        <p:spPr bwMode="auto">
          <a:xfrm>
            <a:off x="7273925" y="5954713"/>
            <a:ext cx="137953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lnSpc>
                <a:spcPct val="93000"/>
              </a:lnSpc>
              <a:spcBef>
                <a:spcPct val="0"/>
              </a:spcBef>
              <a:spcAft>
                <a:spcPct val="0"/>
              </a:spcAft>
              <a:buClr>
                <a:srgbClr val="1D528D"/>
              </a:buClr>
              <a:buSzPct val="100000"/>
              <a:buFont typeface="Times New Roman" pitchFamily="18" charset="0"/>
              <a:buNone/>
            </a:pPr>
            <a:r>
              <a:rPr lang="en-GB" sz="1100" b="1" dirty="0">
                <a:solidFill>
                  <a:srgbClr val="808080"/>
                </a:solidFill>
                <a:cs typeface="Arial" charset="0"/>
              </a:rPr>
              <a:t>+1 (613) 224-4700</a:t>
            </a:r>
          </a:p>
          <a:p>
            <a:pPr fontAlgn="base">
              <a:lnSpc>
                <a:spcPct val="95000"/>
              </a:lnSpc>
              <a:spcBef>
                <a:spcPct val="0"/>
              </a:spcBef>
              <a:spcAft>
                <a:spcPct val="0"/>
              </a:spcAft>
              <a:buClr>
                <a:srgbClr val="1D528D"/>
              </a:buClr>
              <a:buSzPct val="100000"/>
              <a:buFont typeface="Times New Roman" pitchFamily="18" charset="0"/>
              <a:buNone/>
            </a:pPr>
            <a:r>
              <a:rPr lang="en-GB" sz="1100" b="1" dirty="0">
                <a:solidFill>
                  <a:srgbClr val="FF0000"/>
                </a:solidFill>
                <a:cs typeface="Arial" charset="0"/>
              </a:rPr>
              <a:t>www.optiwave.com</a:t>
            </a:r>
            <a:endParaRPr lang="en-GB" sz="1100" b="1" dirty="0">
              <a:solidFill>
                <a:srgbClr val="808080"/>
              </a:solidFill>
              <a:cs typeface="Arial" charset="0"/>
            </a:endParaRPr>
          </a:p>
        </p:txBody>
      </p:sp>
      <p:sp>
        <p:nvSpPr>
          <p:cNvPr id="8" name="Line 14"/>
          <p:cNvSpPr>
            <a:spLocks noChangeShapeType="1"/>
          </p:cNvSpPr>
          <p:nvPr userDrawn="1"/>
        </p:nvSpPr>
        <p:spPr bwMode="auto">
          <a:xfrm>
            <a:off x="5410200" y="5943600"/>
            <a:ext cx="0" cy="533400"/>
          </a:xfrm>
          <a:prstGeom prst="line">
            <a:avLst/>
          </a:prstGeom>
          <a:noFill/>
          <a:ln w="6350">
            <a:solidFill>
              <a:srgbClr val="B4B4B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dirty="0">
              <a:solidFill>
                <a:srgbClr val="000000"/>
              </a:solidFill>
              <a:cs typeface="Arial" charset="0"/>
            </a:endParaRPr>
          </a:p>
        </p:txBody>
      </p:sp>
      <p:sp>
        <p:nvSpPr>
          <p:cNvPr id="9" name="Line 16"/>
          <p:cNvSpPr>
            <a:spLocks noChangeShapeType="1"/>
          </p:cNvSpPr>
          <p:nvPr userDrawn="1"/>
        </p:nvSpPr>
        <p:spPr bwMode="auto">
          <a:xfrm>
            <a:off x="7162800" y="5943600"/>
            <a:ext cx="0" cy="533400"/>
          </a:xfrm>
          <a:prstGeom prst="line">
            <a:avLst/>
          </a:prstGeom>
          <a:noFill/>
          <a:ln w="6350">
            <a:solidFill>
              <a:srgbClr val="B4B4B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dirty="0">
              <a:solidFill>
                <a:srgbClr val="000000"/>
              </a:solidFill>
              <a:cs typeface="Arial" charset="0"/>
            </a:endParaRPr>
          </a:p>
        </p:txBody>
      </p:sp>
      <p:sp>
        <p:nvSpPr>
          <p:cNvPr id="11" name="Text Box 9"/>
          <p:cNvSpPr txBox="1">
            <a:spLocks noChangeArrowheads="1"/>
          </p:cNvSpPr>
          <p:nvPr userDrawn="1"/>
        </p:nvSpPr>
        <p:spPr bwMode="auto">
          <a:xfrm rot="16200000">
            <a:off x="8001000" y="5119688"/>
            <a:ext cx="2073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chemeClr val="tx2"/>
                </a:solidFill>
                <a:latin typeface="Arial" charset="0"/>
              </a:defRPr>
            </a:lvl1pPr>
            <a:lvl2pPr marL="742950" indent="-285750" eaLnBrk="0" hangingPunct="0">
              <a:defRPr sz="3600" b="1">
                <a:solidFill>
                  <a:schemeClr val="tx2"/>
                </a:solidFill>
                <a:latin typeface="Arial" charset="0"/>
              </a:defRPr>
            </a:lvl2pPr>
            <a:lvl3pPr marL="1143000" indent="-228600" eaLnBrk="0" hangingPunct="0">
              <a:defRPr sz="3600" b="1">
                <a:solidFill>
                  <a:schemeClr val="tx2"/>
                </a:solidFill>
                <a:latin typeface="Arial" charset="0"/>
              </a:defRPr>
            </a:lvl3pPr>
            <a:lvl4pPr marL="1600200" indent="-228600" eaLnBrk="0" hangingPunct="0">
              <a:defRPr sz="3600" b="1">
                <a:solidFill>
                  <a:schemeClr val="tx2"/>
                </a:solidFill>
                <a:latin typeface="Arial" charset="0"/>
              </a:defRPr>
            </a:lvl4pPr>
            <a:lvl5pPr marL="2057400" indent="-228600" eaLnBrk="0" hangingPunct="0">
              <a:defRPr sz="3600" b="1">
                <a:solidFill>
                  <a:schemeClr val="tx2"/>
                </a:solidFill>
                <a:latin typeface="Arial" charset="0"/>
              </a:defRPr>
            </a:lvl5pPr>
            <a:lvl6pPr marL="2514600" indent="-228600" eaLnBrk="0" fontAlgn="base" hangingPunct="0">
              <a:spcBef>
                <a:spcPct val="0"/>
              </a:spcBef>
              <a:spcAft>
                <a:spcPct val="0"/>
              </a:spcAft>
              <a:defRPr sz="3600" b="1">
                <a:solidFill>
                  <a:schemeClr val="tx2"/>
                </a:solidFill>
                <a:latin typeface="Arial" charset="0"/>
              </a:defRPr>
            </a:lvl6pPr>
            <a:lvl7pPr marL="2971800" indent="-228600" eaLnBrk="0" fontAlgn="base" hangingPunct="0">
              <a:spcBef>
                <a:spcPct val="0"/>
              </a:spcBef>
              <a:spcAft>
                <a:spcPct val="0"/>
              </a:spcAft>
              <a:defRPr sz="3600" b="1">
                <a:solidFill>
                  <a:schemeClr val="tx2"/>
                </a:solidFill>
                <a:latin typeface="Arial" charset="0"/>
              </a:defRPr>
            </a:lvl7pPr>
            <a:lvl8pPr marL="3429000" indent="-228600" eaLnBrk="0" fontAlgn="base" hangingPunct="0">
              <a:spcBef>
                <a:spcPct val="0"/>
              </a:spcBef>
              <a:spcAft>
                <a:spcPct val="0"/>
              </a:spcAft>
              <a:defRPr sz="3600" b="1">
                <a:solidFill>
                  <a:schemeClr val="tx2"/>
                </a:solidFill>
                <a:latin typeface="Arial" charset="0"/>
              </a:defRPr>
            </a:lvl8pPr>
            <a:lvl9pPr marL="3886200" indent="-228600" eaLnBrk="0" fontAlgn="base" hangingPunct="0">
              <a:spcBef>
                <a:spcPct val="0"/>
              </a:spcBef>
              <a:spcAft>
                <a:spcPct val="0"/>
              </a:spcAft>
              <a:defRPr sz="3600" b="1">
                <a:solidFill>
                  <a:schemeClr val="tx2"/>
                </a:solidFill>
                <a:latin typeface="Arial" charset="0"/>
              </a:defRPr>
            </a:lvl9pPr>
          </a:lstStyle>
          <a:p>
            <a:pPr fontAlgn="base">
              <a:spcBef>
                <a:spcPct val="50000"/>
              </a:spcBef>
              <a:spcAft>
                <a:spcPct val="0"/>
              </a:spcAft>
              <a:defRPr/>
            </a:pPr>
            <a:r>
              <a:rPr lang="en-US" sz="800" b="0" dirty="0">
                <a:solidFill>
                  <a:srgbClr val="808080"/>
                </a:solidFill>
                <a:cs typeface="Arial" charset="0"/>
              </a:rPr>
              <a:t>© 2009 Optiwave Systems, Inc.</a:t>
            </a:r>
          </a:p>
        </p:txBody>
      </p:sp>
      <p:pic>
        <p:nvPicPr>
          <p:cNvPr id="12" name="Picture 18" descr="Optiwave_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70625" y="130175"/>
            <a:ext cx="2600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3"/>
          <p:cNvSpPr>
            <a:spLocks noGrp="1" noChangeArrowheads="1"/>
          </p:cNvSpPr>
          <p:nvPr>
            <p:ph type="ctrTitle"/>
          </p:nvPr>
        </p:nvSpPr>
        <p:spPr>
          <a:xfrm>
            <a:off x="2041664" y="3650366"/>
            <a:ext cx="5436508" cy="1447800"/>
          </a:xfrm>
        </p:spPr>
        <p:txBody>
          <a:bodyPr/>
          <a:lstStyle>
            <a:lvl1pPr>
              <a:defRPr sz="3600">
                <a:solidFill>
                  <a:srgbClr val="0070C0"/>
                </a:solidFill>
              </a:defRPr>
            </a:lvl1pPr>
          </a:lstStyle>
          <a:p>
            <a:endParaRPr lang="en-GB" dirty="0"/>
          </a:p>
        </p:txBody>
      </p:sp>
    </p:spTree>
    <p:extLst>
      <p:ext uri="{BB962C8B-B14F-4D97-AF65-F5344CB8AC3E}">
        <p14:creationId xmlns:p14="http://schemas.microsoft.com/office/powerpoint/2010/main" val="32510381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 Box 5"/>
          <p:cNvSpPr txBox="1">
            <a:spLocks noChangeArrowheads="1"/>
          </p:cNvSpPr>
          <p:nvPr userDrawn="1"/>
        </p:nvSpPr>
        <p:spPr bwMode="auto">
          <a:xfrm>
            <a:off x="8712200" y="6505575"/>
            <a:ext cx="4318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b="1">
                <a:solidFill>
                  <a:schemeClr val="tx2"/>
                </a:solidFill>
                <a:latin typeface="Arial" charset="0"/>
              </a:defRPr>
            </a:lvl9pPr>
          </a:lstStyle>
          <a:p>
            <a:pPr algn="ctr" eaLnBrk="1" fontAlgn="base" hangingPunct="1">
              <a:lnSpc>
                <a:spcPct val="93000"/>
              </a:lnSpc>
              <a:spcBef>
                <a:spcPts val="875"/>
              </a:spcBef>
              <a:spcAft>
                <a:spcPct val="0"/>
              </a:spcAft>
              <a:buClr>
                <a:srgbClr val="000000"/>
              </a:buClr>
              <a:buSzPct val="100000"/>
              <a:buFont typeface="Times New Roman" pitchFamily="18" charset="0"/>
              <a:buNone/>
              <a:defRPr/>
            </a:pPr>
            <a:fld id="{55A2338E-951F-49EA-8036-F2D5F30D18EE}" type="slidenum">
              <a:rPr lang="en-GB" sz="1200" smtClean="0">
                <a:solidFill>
                  <a:srgbClr val="B4B4B4"/>
                </a:solidFill>
              </a:rPr>
              <a:pPr algn="ctr" eaLnBrk="1" fontAlgn="base" hangingPunct="1">
                <a:lnSpc>
                  <a:spcPct val="93000"/>
                </a:lnSpc>
                <a:spcBef>
                  <a:spcPts val="875"/>
                </a:spcBef>
                <a:spcAft>
                  <a:spcPct val="0"/>
                </a:spcAft>
                <a:buClr>
                  <a:srgbClr val="000000"/>
                </a:buClr>
                <a:buSzPct val="100000"/>
                <a:buFont typeface="Times New Roman" pitchFamily="18" charset="0"/>
                <a:buNone/>
                <a:defRPr/>
              </a:pPr>
              <a:t>‹#›</a:t>
            </a:fld>
            <a:endParaRPr lang="en-GB" sz="1400">
              <a:solidFill>
                <a:srgbClr val="FFFFFF"/>
              </a:solidFill>
            </a:endParaRPr>
          </a:p>
        </p:txBody>
      </p:sp>
      <p:sp>
        <p:nvSpPr>
          <p:cNvPr id="2" name="Title 1"/>
          <p:cNvSpPr>
            <a:spLocks noGrp="1"/>
          </p:cNvSpPr>
          <p:nvPr>
            <p:ph type="title"/>
          </p:nvPr>
        </p:nvSpPr>
        <p:spPr>
          <a:xfrm>
            <a:off x="152400" y="609600"/>
            <a:ext cx="7758112" cy="1069975"/>
          </a:xfrm>
        </p:spPr>
        <p:txBody>
          <a:bodyPr/>
          <a:lstStyle/>
          <a:p>
            <a:r>
              <a:rPr lang="en-US" dirty="0"/>
              <a:t>Click to edit Master title style</a:t>
            </a:r>
            <a:endParaRPr lang="en-CA" dirty="0"/>
          </a:p>
        </p:txBody>
      </p:sp>
      <p:sp>
        <p:nvSpPr>
          <p:cNvPr id="3" name="Content Placeholder 2"/>
          <p:cNvSpPr>
            <a:spLocks noGrp="1"/>
          </p:cNvSpPr>
          <p:nvPr>
            <p:ph idx="1"/>
          </p:nvPr>
        </p:nvSpPr>
        <p:spPr>
          <a:xfrm>
            <a:off x="228600" y="1981200"/>
            <a:ext cx="7772400"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406048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2847431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75788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39339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370102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2276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2342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2.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6219825" y="82550"/>
            <a:ext cx="2895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27" name="Rectangle 2"/>
          <p:cNvSpPr>
            <a:spLocks noGrp="1" noChangeArrowheads="1"/>
          </p:cNvSpPr>
          <p:nvPr>
            <p:ph type="title"/>
          </p:nvPr>
        </p:nvSpPr>
        <p:spPr bwMode="auto">
          <a:xfrm>
            <a:off x="620713" y="685800"/>
            <a:ext cx="7834312"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Text Box 9"/>
          <p:cNvSpPr txBox="1">
            <a:spLocks noChangeArrowheads="1"/>
          </p:cNvSpPr>
          <p:nvPr userDrawn="1"/>
        </p:nvSpPr>
        <p:spPr bwMode="auto">
          <a:xfrm>
            <a:off x="8712200" y="6505575"/>
            <a:ext cx="43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chemeClr val="tx2"/>
                </a:solidFill>
                <a:latin typeface="Arial" charset="0"/>
              </a:defRPr>
            </a:lvl1pPr>
            <a:lvl2pPr marL="742950" indent="-285750" eaLnBrk="0" hangingPunct="0">
              <a:defRPr sz="3600" b="1">
                <a:solidFill>
                  <a:schemeClr val="tx2"/>
                </a:solidFill>
                <a:latin typeface="Arial" charset="0"/>
              </a:defRPr>
            </a:lvl2pPr>
            <a:lvl3pPr marL="1143000" indent="-228600" eaLnBrk="0" hangingPunct="0">
              <a:defRPr sz="3600" b="1">
                <a:solidFill>
                  <a:schemeClr val="tx2"/>
                </a:solidFill>
                <a:latin typeface="Arial" charset="0"/>
              </a:defRPr>
            </a:lvl3pPr>
            <a:lvl4pPr marL="1600200" indent="-228600" eaLnBrk="0" hangingPunct="0">
              <a:defRPr sz="3600" b="1">
                <a:solidFill>
                  <a:schemeClr val="tx2"/>
                </a:solidFill>
                <a:latin typeface="Arial" charset="0"/>
              </a:defRPr>
            </a:lvl4pPr>
            <a:lvl5pPr marL="2057400" indent="-228600" eaLnBrk="0" hangingPunct="0">
              <a:defRPr sz="3600" b="1">
                <a:solidFill>
                  <a:schemeClr val="tx2"/>
                </a:solidFill>
                <a:latin typeface="Arial" charset="0"/>
              </a:defRPr>
            </a:lvl5pPr>
            <a:lvl6pPr marL="2514600" indent="-228600" eaLnBrk="0" fontAlgn="base" hangingPunct="0">
              <a:spcBef>
                <a:spcPct val="0"/>
              </a:spcBef>
              <a:spcAft>
                <a:spcPct val="0"/>
              </a:spcAft>
              <a:defRPr sz="3600" b="1">
                <a:solidFill>
                  <a:schemeClr val="tx2"/>
                </a:solidFill>
                <a:latin typeface="Arial" charset="0"/>
              </a:defRPr>
            </a:lvl6pPr>
            <a:lvl7pPr marL="2971800" indent="-228600" eaLnBrk="0" fontAlgn="base" hangingPunct="0">
              <a:spcBef>
                <a:spcPct val="0"/>
              </a:spcBef>
              <a:spcAft>
                <a:spcPct val="0"/>
              </a:spcAft>
              <a:defRPr sz="3600" b="1">
                <a:solidFill>
                  <a:schemeClr val="tx2"/>
                </a:solidFill>
                <a:latin typeface="Arial" charset="0"/>
              </a:defRPr>
            </a:lvl7pPr>
            <a:lvl8pPr marL="3429000" indent="-228600" eaLnBrk="0" fontAlgn="base" hangingPunct="0">
              <a:spcBef>
                <a:spcPct val="0"/>
              </a:spcBef>
              <a:spcAft>
                <a:spcPct val="0"/>
              </a:spcAft>
              <a:defRPr sz="3600" b="1">
                <a:solidFill>
                  <a:schemeClr val="tx2"/>
                </a:solidFill>
                <a:latin typeface="Arial" charset="0"/>
              </a:defRPr>
            </a:lvl8pPr>
            <a:lvl9pPr marL="3886200" indent="-228600" eaLnBrk="0" fontAlgn="base" hangingPunct="0">
              <a:spcBef>
                <a:spcPct val="0"/>
              </a:spcBef>
              <a:spcAft>
                <a:spcPct val="0"/>
              </a:spcAft>
              <a:defRPr sz="3600" b="1">
                <a:solidFill>
                  <a:schemeClr val="tx2"/>
                </a:solidFill>
                <a:latin typeface="Arial" charset="0"/>
              </a:defRPr>
            </a:lvl9pPr>
          </a:lstStyle>
          <a:p>
            <a:pPr algn="ctr" fontAlgn="base">
              <a:spcBef>
                <a:spcPct val="50000"/>
              </a:spcBef>
              <a:spcAft>
                <a:spcPct val="0"/>
              </a:spcAft>
              <a:defRPr/>
            </a:pPr>
            <a:fld id="{BF3E3443-4363-4E33-9DFD-575B278643CF}" type="slidenum">
              <a:rPr lang="en-US" sz="1400" smtClean="0">
                <a:solidFill>
                  <a:srgbClr val="FFFFFF"/>
                </a:solidFill>
              </a:rPr>
              <a:pPr algn="ctr" fontAlgn="base">
                <a:spcBef>
                  <a:spcPct val="50000"/>
                </a:spcBef>
                <a:spcAft>
                  <a:spcPct val="0"/>
                </a:spcAft>
                <a:defRPr/>
              </a:pPr>
              <a:t>‹#›</a:t>
            </a:fld>
            <a:endParaRPr lang="en-US" sz="1400">
              <a:solidFill>
                <a:srgbClr val="FFFFFF"/>
              </a:solidFill>
            </a:endParaRPr>
          </a:p>
        </p:txBody>
      </p:sp>
      <p:pic>
        <p:nvPicPr>
          <p:cNvPr id="1030" name="Picture 18" descr="Optiwave_Logo"/>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80963" y="76200"/>
            <a:ext cx="19764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9"/>
          <p:cNvSpPr>
            <a:spLocks noChangeShapeType="1"/>
          </p:cNvSpPr>
          <p:nvPr userDrawn="1"/>
        </p:nvSpPr>
        <p:spPr bwMode="auto">
          <a:xfrm>
            <a:off x="228600" y="685800"/>
            <a:ext cx="8686800" cy="0"/>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CA" sz="3600" b="1">
              <a:solidFill>
                <a:srgbClr val="000000"/>
              </a:solidFill>
            </a:endParaRPr>
          </a:p>
        </p:txBody>
      </p:sp>
    </p:spTree>
    <p:extLst>
      <p:ext uri="{BB962C8B-B14F-4D97-AF65-F5344CB8AC3E}">
        <p14:creationId xmlns:p14="http://schemas.microsoft.com/office/powerpoint/2010/main" val="392056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defRPr>
      </a:lvl2pPr>
      <a:lvl3pPr marL="1143000" indent="-228600" algn="l" rtl="0" eaLnBrk="0" fontAlgn="base" hangingPunct="0">
        <a:spcBef>
          <a:spcPct val="20000"/>
        </a:spcBef>
        <a:spcAft>
          <a:spcPct val="0"/>
        </a:spcAft>
        <a:buClr>
          <a:srgbClr val="3A569A"/>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3A569A"/>
        </a:buClr>
        <a:buFont typeface="Wingdings" charset="2"/>
        <a:buChar char="§"/>
        <a:defRPr sz="2000">
          <a:solidFill>
            <a:schemeClr val="tx1"/>
          </a:solidFill>
          <a:latin typeface="+mn-lt"/>
        </a:defRPr>
      </a:lvl6pPr>
      <a:lvl7pPr marL="2971800" indent="-228600" algn="l" rtl="0" fontAlgn="base">
        <a:spcBef>
          <a:spcPct val="20000"/>
        </a:spcBef>
        <a:spcAft>
          <a:spcPct val="0"/>
        </a:spcAft>
        <a:buClr>
          <a:srgbClr val="3A569A"/>
        </a:buClr>
        <a:buFont typeface="Wingdings" charset="2"/>
        <a:buChar char="§"/>
        <a:defRPr sz="2000">
          <a:solidFill>
            <a:schemeClr val="tx1"/>
          </a:solidFill>
          <a:latin typeface="+mn-lt"/>
        </a:defRPr>
      </a:lvl7pPr>
      <a:lvl8pPr marL="3429000" indent="-228600" algn="l" rtl="0" fontAlgn="base">
        <a:spcBef>
          <a:spcPct val="20000"/>
        </a:spcBef>
        <a:spcAft>
          <a:spcPct val="0"/>
        </a:spcAft>
        <a:buClr>
          <a:srgbClr val="3A569A"/>
        </a:buClr>
        <a:buFont typeface="Wingdings" charset="2"/>
        <a:buChar char="§"/>
        <a:defRPr sz="2000">
          <a:solidFill>
            <a:schemeClr val="tx1"/>
          </a:solidFill>
          <a:latin typeface="+mn-lt"/>
        </a:defRPr>
      </a:lvl8pPr>
      <a:lvl9pPr marL="3886200" indent="-228600" algn="l" rtl="0" fontAlgn="base">
        <a:spcBef>
          <a:spcPct val="20000"/>
        </a:spcBef>
        <a:spcAft>
          <a:spcPct val="0"/>
        </a:spcAft>
        <a:buClr>
          <a:srgbClr val="3A569A"/>
        </a:buClr>
        <a:buFont typeface="Wingdings"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857FA2-9F0F-49AE-872E-87FCD82185C6}" type="datetimeFigureOut">
              <a:rPr lang="en-CA" smtClean="0">
                <a:solidFill>
                  <a:prstClr val="black">
                    <a:tint val="75000"/>
                  </a:prstClr>
                </a:solidFill>
                <a:cs typeface="Arial" charset="0"/>
              </a:rPr>
              <a:pPr/>
              <a:t>2017-06-29</a:t>
            </a:fld>
            <a:endParaRPr lang="en-CA" dirty="0">
              <a:solidFill>
                <a:prstClr val="black">
                  <a:tint val="75000"/>
                </a:prstClr>
              </a:solidFill>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solidFill>
                  <a:prstClr val="black">
                    <a:tint val="75000"/>
                  </a:prstClr>
                </a:solidFill>
                <a:cs typeface="Arial" charset="0"/>
              </a:rPr>
              <a:t>Confidential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D6D7B-7522-436D-937E-C3DFAAEACD77}" type="slidenum">
              <a:rPr lang="en-CA" smtClean="0">
                <a:solidFill>
                  <a:prstClr val="black">
                    <a:tint val="75000"/>
                  </a:prstClr>
                </a:solidFill>
                <a:cs typeface="Arial" charset="0"/>
              </a:rPr>
              <a:pPr/>
              <a:t>‹#›</a:t>
            </a:fld>
            <a:endParaRPr lang="en-CA" dirty="0">
              <a:solidFill>
                <a:prstClr val="black">
                  <a:tint val="75000"/>
                </a:prstClr>
              </a:solidFill>
              <a:cs typeface="Arial" charset="0"/>
            </a:endParaRPr>
          </a:p>
        </p:txBody>
      </p:sp>
    </p:spTree>
    <p:extLst>
      <p:ext uri="{BB962C8B-B14F-4D97-AF65-F5344CB8AC3E}">
        <p14:creationId xmlns:p14="http://schemas.microsoft.com/office/powerpoint/2010/main" val="18122202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hyperlink" Target="http://complextoreal.com/wp-content/uploads/2013/01/linkbud.pdf" TargetMode="External"/><Relationship Id="rId5" Type="http://schemas.openxmlformats.org/officeDocument/2006/relationships/hyperlink" Target="http://www.noisecom.com/resource-library/webinars/sn-cn-ebno-webinar" TargetMode="Externa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7.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269875" y="3789040"/>
            <a:ext cx="8636000" cy="1868810"/>
          </a:xfrm>
        </p:spPr>
        <p:txBody>
          <a:bodyPr/>
          <a:lstStyle/>
          <a:p>
            <a:r>
              <a:rPr lang="en-CA" sz="3200" dirty="0">
                <a:solidFill>
                  <a:schemeClr val="tx1"/>
                </a:solidFill>
              </a:rPr>
              <a:t>OptiSystem applications:</a:t>
            </a:r>
            <a:br>
              <a:rPr lang="en-CA" sz="3200" dirty="0">
                <a:solidFill>
                  <a:schemeClr val="tx1"/>
                </a:solidFill>
              </a:rPr>
            </a:br>
            <a:r>
              <a:rPr lang="en-CA" sz="3200" dirty="0">
                <a:solidFill>
                  <a:schemeClr val="bg2">
                    <a:lumMod val="75000"/>
                  </a:schemeClr>
                </a:solidFill>
              </a:rPr>
              <a:t>Signal quality </a:t>
            </a:r>
            <a:r>
              <a:rPr lang="en-CA" sz="3200" dirty="0" smtClean="0">
                <a:solidFill>
                  <a:schemeClr val="bg2">
                    <a:lumMod val="75000"/>
                  </a:schemeClr>
                </a:solidFill>
              </a:rPr>
              <a:t>ratios</a:t>
            </a:r>
            <a:endParaRPr lang="en-CA" sz="2800" b="0" i="1"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5925861"/>
            <a:ext cx="3868639" cy="576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8091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868886" y="6351965"/>
            <a:ext cx="2133600" cy="365125"/>
          </a:xfrm>
        </p:spPr>
        <p:txBody>
          <a:bodyPr/>
          <a:lstStyle/>
          <a:p>
            <a:fld id="{8CBD6D7B-7522-436D-937E-C3DFAAEACD77}" type="slidenum">
              <a:rPr lang="en-CA" smtClean="0">
                <a:solidFill>
                  <a:prstClr val="black">
                    <a:tint val="75000"/>
                  </a:prstClr>
                </a:solidFill>
              </a:rPr>
              <a:pPr/>
              <a:t>2</a:t>
            </a:fld>
            <a:endParaRPr lang="en-CA" dirty="0">
              <a:solidFill>
                <a:prstClr val="black">
                  <a:tint val="75000"/>
                </a:prstClr>
              </a:solidFill>
            </a:endParaRPr>
          </a:p>
        </p:txBody>
      </p:sp>
      <p:grpSp>
        <p:nvGrpSpPr>
          <p:cNvPr id="9" name="Group 8"/>
          <p:cNvGrpSpPr/>
          <p:nvPr/>
        </p:nvGrpSpPr>
        <p:grpSpPr>
          <a:xfrm>
            <a:off x="26858" y="6351965"/>
            <a:ext cx="8291952" cy="389403"/>
            <a:chOff x="26858" y="6351965"/>
            <a:chExt cx="8017178" cy="389403"/>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6407993"/>
              <a:ext cx="2247900" cy="33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58" y="6351965"/>
              <a:ext cx="1519436" cy="389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5" name="Title 2"/>
          <p:cNvSpPr txBox="1">
            <a:spLocks/>
          </p:cNvSpPr>
          <p:nvPr/>
        </p:nvSpPr>
        <p:spPr bwMode="auto">
          <a:xfrm>
            <a:off x="148695" y="47955"/>
            <a:ext cx="7758112" cy="648442"/>
          </a:xfrm>
          <a:prstGeom prst="rect">
            <a:avLst/>
          </a:prstGeom>
          <a:noFill/>
          <a:ln>
            <a:noFill/>
          </a:ln>
          <a:effectLst>
            <a:glow rad="127000">
              <a:schemeClr val="bg1">
                <a:lumMod val="95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a:lstStyle>
          <a:p>
            <a:pPr>
              <a:defRPr/>
            </a:pPr>
            <a:r>
              <a:rPr lang="en-US" kern="0" dirty="0">
                <a:solidFill>
                  <a:srgbClr val="4D4D4D"/>
                </a:solidFill>
              </a:rPr>
              <a:t>Introduction</a:t>
            </a:r>
          </a:p>
        </p:txBody>
      </p:sp>
      <p:cxnSp>
        <p:nvCxnSpPr>
          <p:cNvPr id="5" name="Straight Connector 4"/>
          <p:cNvCxnSpPr/>
          <p:nvPr/>
        </p:nvCxnSpPr>
        <p:spPr>
          <a:xfrm>
            <a:off x="0" y="702530"/>
            <a:ext cx="9144000" cy="0"/>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3"/>
          <p:cNvSpPr txBox="1">
            <a:spLocks noChangeArrowheads="1"/>
          </p:cNvSpPr>
          <p:nvPr/>
        </p:nvSpPr>
        <p:spPr bwMode="auto">
          <a:xfrm>
            <a:off x="148695" y="873979"/>
            <a:ext cx="8585730" cy="5250595"/>
          </a:xfrm>
          <a:prstGeom prst="rect">
            <a:avLst/>
          </a:prstGeom>
          <a:noFill/>
          <a:ln w="635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defRPr>
            </a:lvl2pPr>
            <a:lvl3pPr marL="1143000" indent="-228600" algn="l" rtl="0" eaLnBrk="0" fontAlgn="base" hangingPunct="0">
              <a:spcBef>
                <a:spcPct val="20000"/>
              </a:spcBef>
              <a:spcAft>
                <a:spcPct val="0"/>
              </a:spcAft>
              <a:buClr>
                <a:srgbClr val="3A569A"/>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3A569A"/>
              </a:buClr>
              <a:buFont typeface="Wingdings" charset="2"/>
              <a:buChar char="§"/>
              <a:defRPr sz="2000">
                <a:solidFill>
                  <a:schemeClr val="tx1"/>
                </a:solidFill>
                <a:latin typeface="+mn-lt"/>
              </a:defRPr>
            </a:lvl6pPr>
            <a:lvl7pPr marL="2971800" indent="-228600" algn="l" rtl="0" fontAlgn="base">
              <a:spcBef>
                <a:spcPct val="20000"/>
              </a:spcBef>
              <a:spcAft>
                <a:spcPct val="0"/>
              </a:spcAft>
              <a:buClr>
                <a:srgbClr val="3A569A"/>
              </a:buClr>
              <a:buFont typeface="Wingdings" charset="2"/>
              <a:buChar char="§"/>
              <a:defRPr sz="2000">
                <a:solidFill>
                  <a:schemeClr val="tx1"/>
                </a:solidFill>
                <a:latin typeface="+mn-lt"/>
              </a:defRPr>
            </a:lvl7pPr>
            <a:lvl8pPr marL="3429000" indent="-228600" algn="l" rtl="0" fontAlgn="base">
              <a:spcBef>
                <a:spcPct val="20000"/>
              </a:spcBef>
              <a:spcAft>
                <a:spcPct val="0"/>
              </a:spcAft>
              <a:buClr>
                <a:srgbClr val="3A569A"/>
              </a:buClr>
              <a:buFont typeface="Wingdings" charset="2"/>
              <a:buChar char="§"/>
              <a:defRPr sz="2000">
                <a:solidFill>
                  <a:schemeClr val="tx1"/>
                </a:solidFill>
                <a:latin typeface="+mn-lt"/>
              </a:defRPr>
            </a:lvl8pPr>
            <a:lvl9pPr marL="3886200" indent="-228600" algn="l" rtl="0" fontAlgn="base">
              <a:spcBef>
                <a:spcPct val="20000"/>
              </a:spcBef>
              <a:spcAft>
                <a:spcPct val="0"/>
              </a:spcAft>
              <a:buClr>
                <a:srgbClr val="3A569A"/>
              </a:buClr>
              <a:buFont typeface="Wingdings" charset="2"/>
              <a:buChar char="§"/>
              <a:defRPr sz="2000">
                <a:solidFill>
                  <a:schemeClr val="tx1"/>
                </a:solidFill>
                <a:latin typeface="+mn-lt"/>
              </a:defRPr>
            </a:lvl9pPr>
          </a:lstStyle>
          <a:p>
            <a:pPr eaLnBrk="1" hangingPunct="1">
              <a:spcBef>
                <a:spcPts val="600"/>
              </a:spcBef>
              <a:defRPr/>
            </a:pPr>
            <a:r>
              <a:rPr lang="en-US" sz="1400" b="0" kern="0" dirty="0">
                <a:solidFill>
                  <a:srgbClr val="000000"/>
                </a:solidFill>
                <a:latin typeface="Arial"/>
              </a:rPr>
              <a:t>When designing or analyzing the performance of an analog or digital link, the following signal metrics are commonly used:</a:t>
            </a:r>
            <a:endParaRPr lang="en-US" sz="1200" b="0" kern="0" dirty="0">
              <a:solidFill>
                <a:srgbClr val="000000"/>
              </a:solidFill>
              <a:latin typeface="Arial"/>
            </a:endParaRPr>
          </a:p>
          <a:p>
            <a:pPr lvl="1" eaLnBrk="1" hangingPunct="1">
              <a:spcBef>
                <a:spcPts val="200"/>
              </a:spcBef>
              <a:defRPr/>
            </a:pPr>
            <a:r>
              <a:rPr lang="en-US" sz="1200" b="0" kern="0" dirty="0">
                <a:solidFill>
                  <a:srgbClr val="000000"/>
                </a:solidFill>
                <a:latin typeface="Arial"/>
              </a:rPr>
              <a:t>Carrier to noise ratio (C/N)</a:t>
            </a:r>
          </a:p>
          <a:p>
            <a:pPr lvl="1" eaLnBrk="1" hangingPunct="1">
              <a:spcBef>
                <a:spcPts val="200"/>
              </a:spcBef>
              <a:defRPr/>
            </a:pPr>
            <a:r>
              <a:rPr lang="en-US" sz="1200" b="0" kern="0" dirty="0">
                <a:solidFill>
                  <a:srgbClr val="000000"/>
                </a:solidFill>
                <a:latin typeface="Arial"/>
              </a:rPr>
              <a:t>Noise power density (No)</a:t>
            </a:r>
          </a:p>
          <a:p>
            <a:pPr lvl="1" eaLnBrk="1" hangingPunct="1">
              <a:spcBef>
                <a:spcPts val="200"/>
              </a:spcBef>
              <a:defRPr/>
            </a:pPr>
            <a:r>
              <a:rPr lang="en-US" sz="1200" b="0" kern="0" dirty="0">
                <a:solidFill>
                  <a:srgbClr val="000000"/>
                </a:solidFill>
                <a:latin typeface="Arial"/>
              </a:rPr>
              <a:t>Energy per bit to noise density (EbNo)</a:t>
            </a:r>
          </a:p>
          <a:p>
            <a:pPr lvl="1" eaLnBrk="1" hangingPunct="1">
              <a:spcBef>
                <a:spcPts val="200"/>
              </a:spcBef>
              <a:defRPr/>
            </a:pPr>
            <a:r>
              <a:rPr lang="en-US" sz="1200" b="0" kern="0" dirty="0">
                <a:solidFill>
                  <a:srgbClr val="000000"/>
                </a:solidFill>
                <a:latin typeface="Arial"/>
              </a:rPr>
              <a:t>Energy per symbol to noise density (EsNo)</a:t>
            </a:r>
          </a:p>
          <a:p>
            <a:pPr eaLnBrk="1" hangingPunct="1">
              <a:spcBef>
                <a:spcPts val="600"/>
              </a:spcBef>
              <a:defRPr/>
            </a:pPr>
            <a:r>
              <a:rPr lang="en-US" sz="1400" b="0" kern="0" dirty="0">
                <a:solidFill>
                  <a:srgbClr val="000000"/>
                </a:solidFill>
                <a:latin typeface="Arial"/>
              </a:rPr>
              <a:t>C/N is calculated from the ratio of the carrier power to the noise level over the specified bandwidth of the transmission system. It is used to assess the quality of the </a:t>
            </a:r>
            <a:r>
              <a:rPr lang="en-US" sz="1400" kern="0" dirty="0">
                <a:solidFill>
                  <a:srgbClr val="000000"/>
                </a:solidFill>
                <a:latin typeface="Arial"/>
              </a:rPr>
              <a:t>analog</a:t>
            </a:r>
            <a:r>
              <a:rPr lang="en-US" sz="1400" b="0" kern="0" dirty="0">
                <a:solidFill>
                  <a:srgbClr val="000000"/>
                </a:solidFill>
                <a:latin typeface="Arial"/>
              </a:rPr>
              <a:t> communication channel (the signal that is used to carry the digitally modulated information envelope). </a:t>
            </a:r>
          </a:p>
          <a:p>
            <a:pPr eaLnBrk="1" hangingPunct="1">
              <a:spcBef>
                <a:spcPts val="600"/>
              </a:spcBef>
              <a:defRPr/>
            </a:pPr>
            <a:r>
              <a:rPr lang="en-US" sz="1400" b="0" kern="0" dirty="0">
                <a:solidFill>
                  <a:srgbClr val="000000"/>
                </a:solidFill>
                <a:latin typeface="Arial"/>
              </a:rPr>
              <a:t>EbNo and EsNo are, respectively, the ratios of the energy per information bit and symbol divided by the noise power density. They are frequently used to measure and compare the performance of </a:t>
            </a:r>
            <a:r>
              <a:rPr lang="en-US" sz="1400" kern="0" dirty="0">
                <a:solidFill>
                  <a:srgbClr val="000000"/>
                </a:solidFill>
                <a:latin typeface="Arial"/>
              </a:rPr>
              <a:t>digital</a:t>
            </a:r>
            <a:r>
              <a:rPr lang="en-US" sz="1400" b="0" kern="0" dirty="0">
                <a:solidFill>
                  <a:srgbClr val="000000"/>
                </a:solidFill>
                <a:latin typeface="Arial"/>
              </a:rPr>
              <a:t> modulation links.</a:t>
            </a:r>
          </a:p>
          <a:p>
            <a:pPr eaLnBrk="1" hangingPunct="1">
              <a:spcBef>
                <a:spcPts val="600"/>
              </a:spcBef>
              <a:defRPr/>
            </a:pPr>
            <a:r>
              <a:rPr lang="en-US" sz="1400" b="0" kern="0" dirty="0">
                <a:solidFill>
                  <a:srgbClr val="000000"/>
                </a:solidFill>
                <a:latin typeface="Arial"/>
              </a:rPr>
              <a:t>The following application note briefly describes how to capture and measure C/N, No, EbNo and EsNo for a typical QAM modulation system</a:t>
            </a:r>
          </a:p>
          <a:p>
            <a:pPr marL="0" indent="0" eaLnBrk="1" hangingPunct="1">
              <a:spcBef>
                <a:spcPts val="600"/>
              </a:spcBef>
              <a:buNone/>
              <a:defRPr/>
            </a:pPr>
            <a:r>
              <a:rPr lang="en-US" sz="1200" b="0" kern="0" dirty="0">
                <a:solidFill>
                  <a:srgbClr val="000000"/>
                </a:solidFill>
                <a:latin typeface="Arial"/>
              </a:rPr>
              <a:t>REFS</a:t>
            </a:r>
          </a:p>
          <a:p>
            <a:pPr marL="0" indent="0" eaLnBrk="1" hangingPunct="1">
              <a:spcBef>
                <a:spcPts val="600"/>
              </a:spcBef>
              <a:buNone/>
              <a:defRPr/>
            </a:pPr>
            <a:r>
              <a:rPr lang="en-US" sz="1200" b="0" kern="0" dirty="0">
                <a:solidFill>
                  <a:srgbClr val="000000"/>
                </a:solidFill>
                <a:latin typeface="Arial"/>
              </a:rPr>
              <a:t>[1] </a:t>
            </a:r>
            <a:r>
              <a:rPr lang="en-US" sz="1200" b="0" i="1" kern="0" dirty="0">
                <a:solidFill>
                  <a:srgbClr val="000000"/>
                </a:solidFill>
                <a:latin typeface="Arial"/>
              </a:rPr>
              <a:t>“Digital Transmission: Carrier-to-Noise Ratio, Signal-to-Noise Ratio, and Modulation Error Ratio”, White Paper (Cisco Systems &amp; Broadcom Corp), 2006</a:t>
            </a:r>
          </a:p>
          <a:p>
            <a:pPr marL="0" indent="0" eaLnBrk="1" hangingPunct="1">
              <a:spcBef>
                <a:spcPts val="600"/>
              </a:spcBef>
              <a:buNone/>
              <a:defRPr/>
            </a:pPr>
            <a:r>
              <a:rPr lang="en-US" sz="1200" b="0" kern="0" dirty="0">
                <a:solidFill>
                  <a:srgbClr val="000000"/>
                </a:solidFill>
                <a:latin typeface="Arial"/>
              </a:rPr>
              <a:t>[2] “</a:t>
            </a:r>
            <a:r>
              <a:rPr lang="en-US" sz="1200" b="0" i="1" kern="0" dirty="0">
                <a:solidFill>
                  <a:srgbClr val="000000"/>
                </a:solidFill>
                <a:latin typeface="Arial"/>
              </a:rPr>
              <a:t>Signal-to-Noise, Carrier-to-Noise, EbNo”, </a:t>
            </a:r>
            <a:r>
              <a:rPr lang="en-CA" sz="1200" b="0" i="1" kern="0" dirty="0">
                <a:solidFill>
                  <a:srgbClr val="000000"/>
                </a:solidFill>
                <a:latin typeface="Arial"/>
              </a:rPr>
              <a:t>Wolfgang </a:t>
            </a:r>
            <a:r>
              <a:rPr lang="en-CA" sz="1200" b="0" i="1" kern="0" dirty="0" err="1">
                <a:solidFill>
                  <a:srgbClr val="000000"/>
                </a:solidFill>
                <a:latin typeface="Arial"/>
              </a:rPr>
              <a:t>Damm</a:t>
            </a:r>
            <a:r>
              <a:rPr lang="en-CA" sz="1200" b="0" i="1" kern="0" dirty="0">
                <a:solidFill>
                  <a:srgbClr val="000000"/>
                </a:solidFill>
                <a:latin typeface="Arial"/>
              </a:rPr>
              <a:t> (Dir. of Product Marketing), </a:t>
            </a:r>
            <a:r>
              <a:rPr lang="en-CA" sz="1200" b="0" i="1" kern="0" dirty="0" err="1">
                <a:solidFill>
                  <a:srgbClr val="000000"/>
                </a:solidFill>
                <a:latin typeface="Arial"/>
              </a:rPr>
              <a:t>Noisecom</a:t>
            </a:r>
            <a:r>
              <a:rPr lang="en-CA" sz="1200" b="0" i="1" kern="0" dirty="0">
                <a:solidFill>
                  <a:srgbClr val="000000"/>
                </a:solidFill>
                <a:latin typeface="Arial"/>
              </a:rPr>
              <a:t>. </a:t>
            </a:r>
            <a:r>
              <a:rPr lang="en-CA" sz="1200" b="0" i="1" kern="0" dirty="0">
                <a:solidFill>
                  <a:srgbClr val="000000"/>
                </a:solidFill>
                <a:latin typeface="Arial"/>
                <a:hlinkClick r:id="rId5"/>
              </a:rPr>
              <a:t>http://www.noisecom.com/resource-library/webinars/sn-cn-ebno-webinar</a:t>
            </a:r>
            <a:r>
              <a:rPr lang="en-CA" sz="1200" b="0" i="1" kern="0" dirty="0">
                <a:solidFill>
                  <a:srgbClr val="000000"/>
                </a:solidFill>
                <a:latin typeface="Arial"/>
              </a:rPr>
              <a:t> ; accessed 23 June 2017</a:t>
            </a:r>
          </a:p>
          <a:p>
            <a:pPr marL="0" indent="0" eaLnBrk="1" hangingPunct="1">
              <a:spcBef>
                <a:spcPts val="600"/>
              </a:spcBef>
              <a:buNone/>
              <a:defRPr/>
            </a:pPr>
            <a:r>
              <a:rPr lang="en-CA" sz="1200" b="0" kern="0" dirty="0">
                <a:solidFill>
                  <a:srgbClr val="000000"/>
                </a:solidFill>
                <a:latin typeface="Arial"/>
              </a:rPr>
              <a:t>[3] </a:t>
            </a:r>
            <a:r>
              <a:rPr lang="en-CA" sz="1200" b="0" i="1" kern="0" dirty="0">
                <a:solidFill>
                  <a:srgbClr val="000000"/>
                </a:solidFill>
                <a:latin typeface="Arial"/>
              </a:rPr>
              <a:t>“Intuitive Guide to Principles of Communications: Link Budgets”, 1998/2002 Charan Langton, </a:t>
            </a:r>
            <a:r>
              <a:rPr lang="en-CA" sz="1200" b="0" i="1" kern="0" dirty="0">
                <a:solidFill>
                  <a:srgbClr val="000000"/>
                </a:solidFill>
                <a:latin typeface="Arial"/>
                <a:hlinkClick r:id="rId6"/>
              </a:rPr>
              <a:t>http://complextoreal.com/wp-content/uploads/2013/01/linkbud.pdf</a:t>
            </a:r>
            <a:r>
              <a:rPr lang="en-CA" sz="1200" b="0" i="1" kern="0" dirty="0">
                <a:solidFill>
                  <a:srgbClr val="000000"/>
                </a:solidFill>
                <a:latin typeface="Arial"/>
              </a:rPr>
              <a:t> ; accessed 20 June 2017</a:t>
            </a:r>
          </a:p>
        </p:txBody>
      </p:sp>
      <p:sp>
        <p:nvSpPr>
          <p:cNvPr id="13" name="TextBox 12"/>
          <p:cNvSpPr txBox="1"/>
          <p:nvPr/>
        </p:nvSpPr>
        <p:spPr>
          <a:xfrm>
            <a:off x="3878663" y="165306"/>
            <a:ext cx="2290187" cy="400110"/>
          </a:xfrm>
          <a:prstGeom prst="rect">
            <a:avLst/>
          </a:prstGeom>
          <a:solidFill>
            <a:schemeClr val="bg1">
              <a:lumMod val="95000"/>
            </a:schemeClr>
          </a:solidFill>
          <a:ln>
            <a:solidFill>
              <a:schemeClr val="tx1"/>
            </a:solidFill>
          </a:ln>
        </p:spPr>
        <p:txBody>
          <a:bodyPr wrap="square" rtlCol="0">
            <a:spAutoFit/>
          </a:bodyPr>
          <a:lstStyle/>
          <a:p>
            <a:r>
              <a:rPr lang="en-US" sz="2000" dirty="0"/>
              <a:t>Signal quality ratios</a:t>
            </a:r>
            <a:endParaRPr lang="en-CA" sz="2000" dirty="0"/>
          </a:p>
        </p:txBody>
      </p:sp>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67525" y="65595"/>
            <a:ext cx="2188054" cy="756360"/>
          </a:xfrm>
          <a:prstGeom prst="rect">
            <a:avLst/>
          </a:prstGeom>
          <a:ln w="6350">
            <a:solidFill>
              <a:srgbClr val="002060"/>
            </a:solidFill>
          </a:ln>
        </p:spPr>
      </p:pic>
    </p:spTree>
    <p:extLst>
      <p:ext uri="{BB962C8B-B14F-4D97-AF65-F5344CB8AC3E}">
        <p14:creationId xmlns:p14="http://schemas.microsoft.com/office/powerpoint/2010/main" val="2585511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2B9760A3-E3C4-422A-A772-5D21141CD081}"/>
              </a:ext>
            </a:extLst>
          </p:cNvPr>
          <p:cNvPicPr>
            <a:picLocks noChangeAspect="1"/>
          </p:cNvPicPr>
          <p:nvPr/>
        </p:nvPicPr>
        <p:blipFill>
          <a:blip r:embed="rId3"/>
          <a:stretch>
            <a:fillRect/>
          </a:stretch>
        </p:blipFill>
        <p:spPr>
          <a:xfrm>
            <a:off x="238124" y="1667693"/>
            <a:ext cx="8628213" cy="4342582"/>
          </a:xfrm>
          <a:prstGeom prst="rect">
            <a:avLst/>
          </a:prstGeom>
          <a:ln w="3175">
            <a:solidFill>
              <a:schemeClr val="tx2"/>
            </a:solidFill>
          </a:ln>
        </p:spPr>
      </p:pic>
      <p:sp>
        <p:nvSpPr>
          <p:cNvPr id="6" name="Slide Number Placeholder 5"/>
          <p:cNvSpPr>
            <a:spLocks noGrp="1"/>
          </p:cNvSpPr>
          <p:nvPr>
            <p:ph type="sldNum" sz="quarter" idx="12"/>
          </p:nvPr>
        </p:nvSpPr>
        <p:spPr>
          <a:xfrm>
            <a:off x="6868886" y="6351965"/>
            <a:ext cx="2133600" cy="365125"/>
          </a:xfrm>
        </p:spPr>
        <p:txBody>
          <a:bodyPr/>
          <a:lstStyle/>
          <a:p>
            <a:fld id="{8CBD6D7B-7522-436D-937E-C3DFAAEACD77}" type="slidenum">
              <a:rPr lang="en-CA" smtClean="0">
                <a:solidFill>
                  <a:prstClr val="black">
                    <a:tint val="75000"/>
                  </a:prstClr>
                </a:solidFill>
              </a:rPr>
              <a:pPr/>
              <a:t>3</a:t>
            </a:fld>
            <a:endParaRPr lang="en-CA" dirty="0">
              <a:solidFill>
                <a:prstClr val="black">
                  <a:tint val="75000"/>
                </a:prstClr>
              </a:solidFill>
            </a:endParaRPr>
          </a:p>
        </p:txBody>
      </p:sp>
      <p:grpSp>
        <p:nvGrpSpPr>
          <p:cNvPr id="9" name="Group 8"/>
          <p:cNvGrpSpPr/>
          <p:nvPr/>
        </p:nvGrpSpPr>
        <p:grpSpPr>
          <a:xfrm>
            <a:off x="26858" y="6351965"/>
            <a:ext cx="8291952" cy="389403"/>
            <a:chOff x="26858" y="6351965"/>
            <a:chExt cx="8017178" cy="389403"/>
          </a:xfrm>
        </p:grpSpPr>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6407993"/>
              <a:ext cx="2247900" cy="33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58" y="6351965"/>
              <a:ext cx="1519436" cy="389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5" name="Title 2"/>
          <p:cNvSpPr txBox="1">
            <a:spLocks/>
          </p:cNvSpPr>
          <p:nvPr/>
        </p:nvSpPr>
        <p:spPr bwMode="auto">
          <a:xfrm>
            <a:off x="148695" y="47955"/>
            <a:ext cx="7758112" cy="648442"/>
          </a:xfrm>
          <a:prstGeom prst="rect">
            <a:avLst/>
          </a:prstGeom>
          <a:noFill/>
          <a:ln>
            <a:noFill/>
          </a:ln>
          <a:effectLst>
            <a:glow rad="127000">
              <a:schemeClr val="bg1">
                <a:lumMod val="95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a:lstStyle>
          <a:p>
            <a:pPr>
              <a:defRPr/>
            </a:pPr>
            <a:r>
              <a:rPr lang="en-US" sz="3200" kern="0" dirty="0">
                <a:solidFill>
                  <a:srgbClr val="4D4D4D"/>
                </a:solidFill>
              </a:rPr>
              <a:t>Design setup</a:t>
            </a:r>
          </a:p>
        </p:txBody>
      </p:sp>
      <p:cxnSp>
        <p:nvCxnSpPr>
          <p:cNvPr id="5" name="Straight Connector 4"/>
          <p:cNvCxnSpPr/>
          <p:nvPr/>
        </p:nvCxnSpPr>
        <p:spPr>
          <a:xfrm>
            <a:off x="0" y="702530"/>
            <a:ext cx="9144000" cy="0"/>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3"/>
          <p:cNvSpPr txBox="1">
            <a:spLocks noChangeArrowheads="1"/>
          </p:cNvSpPr>
          <p:nvPr/>
        </p:nvSpPr>
        <p:spPr bwMode="auto">
          <a:xfrm>
            <a:off x="148695" y="776975"/>
            <a:ext cx="8871480" cy="801453"/>
          </a:xfrm>
          <a:prstGeom prst="rect">
            <a:avLst/>
          </a:prstGeom>
          <a:no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defRPr>
            </a:lvl2pPr>
            <a:lvl3pPr marL="1143000" indent="-228600" algn="l" rtl="0" eaLnBrk="0" fontAlgn="base" hangingPunct="0">
              <a:spcBef>
                <a:spcPct val="20000"/>
              </a:spcBef>
              <a:spcAft>
                <a:spcPct val="0"/>
              </a:spcAft>
              <a:buClr>
                <a:srgbClr val="3A569A"/>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3A569A"/>
              </a:buClr>
              <a:buFont typeface="Wingdings" charset="2"/>
              <a:buChar char="§"/>
              <a:defRPr sz="2000">
                <a:solidFill>
                  <a:schemeClr val="tx1"/>
                </a:solidFill>
                <a:latin typeface="+mn-lt"/>
              </a:defRPr>
            </a:lvl6pPr>
            <a:lvl7pPr marL="2971800" indent="-228600" algn="l" rtl="0" fontAlgn="base">
              <a:spcBef>
                <a:spcPct val="20000"/>
              </a:spcBef>
              <a:spcAft>
                <a:spcPct val="0"/>
              </a:spcAft>
              <a:buClr>
                <a:srgbClr val="3A569A"/>
              </a:buClr>
              <a:buFont typeface="Wingdings" charset="2"/>
              <a:buChar char="§"/>
              <a:defRPr sz="2000">
                <a:solidFill>
                  <a:schemeClr val="tx1"/>
                </a:solidFill>
                <a:latin typeface="+mn-lt"/>
              </a:defRPr>
            </a:lvl7pPr>
            <a:lvl8pPr marL="3429000" indent="-228600" algn="l" rtl="0" fontAlgn="base">
              <a:spcBef>
                <a:spcPct val="20000"/>
              </a:spcBef>
              <a:spcAft>
                <a:spcPct val="0"/>
              </a:spcAft>
              <a:buClr>
                <a:srgbClr val="3A569A"/>
              </a:buClr>
              <a:buFont typeface="Wingdings" charset="2"/>
              <a:buChar char="§"/>
              <a:defRPr sz="2000">
                <a:solidFill>
                  <a:schemeClr val="tx1"/>
                </a:solidFill>
                <a:latin typeface="+mn-lt"/>
              </a:defRPr>
            </a:lvl8pPr>
            <a:lvl9pPr marL="3886200" indent="-228600" algn="l" rtl="0" fontAlgn="base">
              <a:spcBef>
                <a:spcPct val="20000"/>
              </a:spcBef>
              <a:spcAft>
                <a:spcPct val="0"/>
              </a:spcAft>
              <a:buClr>
                <a:srgbClr val="3A569A"/>
              </a:buClr>
              <a:buFont typeface="Wingdings" charset="2"/>
              <a:buChar char="§"/>
              <a:defRPr sz="2000">
                <a:solidFill>
                  <a:schemeClr val="tx1"/>
                </a:solidFill>
                <a:latin typeface="+mn-lt"/>
              </a:defRPr>
            </a:lvl9pPr>
          </a:lstStyle>
          <a:p>
            <a:r>
              <a:rPr lang="en-CA" sz="1200" b="0" dirty="0">
                <a:latin typeface="Arial" panose="020B0604020202020204" pitchFamily="34" charset="0"/>
                <a:cs typeface="Arial" panose="020B0604020202020204" pitchFamily="34" charset="0"/>
              </a:rPr>
              <a:t>The example design below represents a 16 QAM digital modulation scheme transmitted over a 20 GHz electrical carrier signal. The signal metrics for C/N, No (power spectral density), EbNo and EsNo are calculated using the Component script of the electrical power meter (EPM)</a:t>
            </a:r>
          </a:p>
        </p:txBody>
      </p:sp>
      <p:sp>
        <p:nvSpPr>
          <p:cNvPr id="15" name="Rectangular Callout 14"/>
          <p:cNvSpPr/>
          <p:nvPr/>
        </p:nvSpPr>
        <p:spPr>
          <a:xfrm>
            <a:off x="3114972" y="1778466"/>
            <a:ext cx="2178576" cy="328929"/>
          </a:xfrm>
          <a:prstGeom prst="wedgeRectCallout">
            <a:avLst>
              <a:gd name="adj1" fmla="val 80505"/>
              <a:gd name="adj2" fmla="val -24919"/>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An electrical filter is used to account for measurement system/channel bandwidth</a:t>
            </a:r>
            <a:endParaRPr lang="en-CA" sz="900" i="1" dirty="0">
              <a:solidFill>
                <a:schemeClr val="tx1"/>
              </a:solidFill>
              <a:latin typeface="Arial" panose="020B0604020202020204" pitchFamily="34" charset="0"/>
              <a:cs typeface="Arial" panose="020B0604020202020204" pitchFamily="34" charset="0"/>
            </a:endParaRPr>
          </a:p>
        </p:txBody>
      </p:sp>
      <p:sp>
        <p:nvSpPr>
          <p:cNvPr id="17" name="Rectangular Callout 16"/>
          <p:cNvSpPr/>
          <p:nvPr/>
        </p:nvSpPr>
        <p:spPr>
          <a:xfrm>
            <a:off x="6447956" y="3217352"/>
            <a:ext cx="2545005" cy="605426"/>
          </a:xfrm>
          <a:prstGeom prst="wedgeRectCallout">
            <a:avLst>
              <a:gd name="adj1" fmla="val -12304"/>
              <a:gd name="adj2" fmla="val -86395"/>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The received carrier power and noise is captured with an electrical power meter. The signal metrics are then calculated and reported as custom results</a:t>
            </a:r>
            <a:endParaRPr lang="en-CA" sz="900" i="1" dirty="0">
              <a:solidFill>
                <a:schemeClr val="tx1"/>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xmlns="" id="{4CF1731B-8A4E-4624-A520-4DF6F7D9C4A8}"/>
              </a:ext>
            </a:extLst>
          </p:cNvPr>
          <p:cNvSpPr/>
          <p:nvPr/>
        </p:nvSpPr>
        <p:spPr>
          <a:xfrm>
            <a:off x="7147871" y="2111023"/>
            <a:ext cx="1170940" cy="857110"/>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01517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79AF96EA-31A9-4901-8482-89837CF0E68E}"/>
              </a:ext>
            </a:extLst>
          </p:cNvPr>
          <p:cNvPicPr>
            <a:picLocks noChangeAspect="1"/>
          </p:cNvPicPr>
          <p:nvPr/>
        </p:nvPicPr>
        <p:blipFill>
          <a:blip r:embed="rId3"/>
          <a:stretch>
            <a:fillRect/>
          </a:stretch>
        </p:blipFill>
        <p:spPr>
          <a:xfrm>
            <a:off x="350430" y="803848"/>
            <a:ext cx="3966885" cy="5496856"/>
          </a:xfrm>
          <a:prstGeom prst="rect">
            <a:avLst/>
          </a:prstGeom>
          <a:ln w="3175">
            <a:solidFill>
              <a:schemeClr val="tx2"/>
            </a:solidFill>
          </a:ln>
        </p:spPr>
      </p:pic>
      <p:sp>
        <p:nvSpPr>
          <p:cNvPr id="6" name="Slide Number Placeholder 5"/>
          <p:cNvSpPr>
            <a:spLocks noGrp="1"/>
          </p:cNvSpPr>
          <p:nvPr>
            <p:ph type="sldNum" sz="quarter" idx="12"/>
          </p:nvPr>
        </p:nvSpPr>
        <p:spPr>
          <a:xfrm>
            <a:off x="6868886" y="6351965"/>
            <a:ext cx="2133600" cy="365125"/>
          </a:xfrm>
        </p:spPr>
        <p:txBody>
          <a:bodyPr/>
          <a:lstStyle/>
          <a:p>
            <a:fld id="{8CBD6D7B-7522-436D-937E-C3DFAAEACD77}" type="slidenum">
              <a:rPr lang="en-CA" smtClean="0">
                <a:solidFill>
                  <a:prstClr val="black">
                    <a:tint val="75000"/>
                  </a:prstClr>
                </a:solidFill>
              </a:rPr>
              <a:pPr/>
              <a:t>4</a:t>
            </a:fld>
            <a:endParaRPr lang="en-CA" dirty="0">
              <a:solidFill>
                <a:prstClr val="black">
                  <a:tint val="75000"/>
                </a:prstClr>
              </a:solidFill>
            </a:endParaRPr>
          </a:p>
        </p:txBody>
      </p:sp>
      <p:grpSp>
        <p:nvGrpSpPr>
          <p:cNvPr id="9" name="Group 8"/>
          <p:cNvGrpSpPr/>
          <p:nvPr/>
        </p:nvGrpSpPr>
        <p:grpSpPr>
          <a:xfrm>
            <a:off x="26858" y="6351965"/>
            <a:ext cx="8291952" cy="389403"/>
            <a:chOff x="26858" y="6351965"/>
            <a:chExt cx="8017178" cy="389403"/>
          </a:xfrm>
        </p:grpSpPr>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6407993"/>
              <a:ext cx="2247900" cy="33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58" y="6351965"/>
              <a:ext cx="1519436" cy="389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5" name="Title 2"/>
          <p:cNvSpPr txBox="1">
            <a:spLocks/>
          </p:cNvSpPr>
          <p:nvPr/>
        </p:nvSpPr>
        <p:spPr bwMode="auto">
          <a:xfrm>
            <a:off x="148695" y="47955"/>
            <a:ext cx="7758112" cy="648442"/>
          </a:xfrm>
          <a:prstGeom prst="rect">
            <a:avLst/>
          </a:prstGeom>
          <a:noFill/>
          <a:ln>
            <a:noFill/>
          </a:ln>
          <a:effectLst>
            <a:glow rad="127000">
              <a:schemeClr val="bg1">
                <a:lumMod val="95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a:lstStyle>
          <a:p>
            <a:pPr>
              <a:defRPr/>
            </a:pPr>
            <a:r>
              <a:rPr lang="en-US" sz="3200" kern="0" dirty="0">
                <a:solidFill>
                  <a:srgbClr val="4D4D4D"/>
                </a:solidFill>
              </a:rPr>
              <a:t>Signal quality metric calculations</a:t>
            </a:r>
          </a:p>
        </p:txBody>
      </p:sp>
      <p:cxnSp>
        <p:nvCxnSpPr>
          <p:cNvPr id="5" name="Straight Connector 4"/>
          <p:cNvCxnSpPr/>
          <p:nvPr/>
        </p:nvCxnSpPr>
        <p:spPr>
          <a:xfrm>
            <a:off x="0" y="702530"/>
            <a:ext cx="9144000" cy="0"/>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3"/>
          <p:cNvSpPr txBox="1">
            <a:spLocks noChangeArrowheads="1"/>
          </p:cNvSpPr>
          <p:nvPr/>
        </p:nvSpPr>
        <p:spPr bwMode="auto">
          <a:xfrm>
            <a:off x="5869172" y="803848"/>
            <a:ext cx="2987749" cy="1046481"/>
          </a:xfrm>
          <a:prstGeom prst="rect">
            <a:avLst/>
          </a:prstGeom>
          <a:solidFill>
            <a:schemeClr val="bg1">
              <a:lumMod val="95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defRPr>
            </a:lvl2pPr>
            <a:lvl3pPr marL="1143000" indent="-228600" algn="l" rtl="0" eaLnBrk="0" fontAlgn="base" hangingPunct="0">
              <a:spcBef>
                <a:spcPct val="20000"/>
              </a:spcBef>
              <a:spcAft>
                <a:spcPct val="0"/>
              </a:spcAft>
              <a:buClr>
                <a:srgbClr val="3A569A"/>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3A569A"/>
              </a:buClr>
              <a:buFont typeface="Wingdings" charset="2"/>
              <a:buChar char="§"/>
              <a:defRPr sz="2000">
                <a:solidFill>
                  <a:schemeClr val="tx1"/>
                </a:solidFill>
                <a:latin typeface="+mn-lt"/>
              </a:defRPr>
            </a:lvl6pPr>
            <a:lvl7pPr marL="2971800" indent="-228600" algn="l" rtl="0" fontAlgn="base">
              <a:spcBef>
                <a:spcPct val="20000"/>
              </a:spcBef>
              <a:spcAft>
                <a:spcPct val="0"/>
              </a:spcAft>
              <a:buClr>
                <a:srgbClr val="3A569A"/>
              </a:buClr>
              <a:buFont typeface="Wingdings" charset="2"/>
              <a:buChar char="§"/>
              <a:defRPr sz="2000">
                <a:solidFill>
                  <a:schemeClr val="tx1"/>
                </a:solidFill>
                <a:latin typeface="+mn-lt"/>
              </a:defRPr>
            </a:lvl7pPr>
            <a:lvl8pPr marL="3429000" indent="-228600" algn="l" rtl="0" fontAlgn="base">
              <a:spcBef>
                <a:spcPct val="20000"/>
              </a:spcBef>
              <a:spcAft>
                <a:spcPct val="0"/>
              </a:spcAft>
              <a:buClr>
                <a:srgbClr val="3A569A"/>
              </a:buClr>
              <a:buFont typeface="Wingdings" charset="2"/>
              <a:buChar char="§"/>
              <a:defRPr sz="2000">
                <a:solidFill>
                  <a:schemeClr val="tx1"/>
                </a:solidFill>
                <a:latin typeface="+mn-lt"/>
              </a:defRPr>
            </a:lvl8pPr>
            <a:lvl9pPr marL="3886200" indent="-228600" algn="l" rtl="0" fontAlgn="base">
              <a:spcBef>
                <a:spcPct val="20000"/>
              </a:spcBef>
              <a:spcAft>
                <a:spcPct val="0"/>
              </a:spcAft>
              <a:buClr>
                <a:srgbClr val="3A569A"/>
              </a:buClr>
              <a:buFont typeface="Wingdings" charset="2"/>
              <a:buChar char="§"/>
              <a:defRPr sz="2000">
                <a:solidFill>
                  <a:schemeClr val="tx1"/>
                </a:solidFill>
                <a:latin typeface="+mn-lt"/>
              </a:defRPr>
            </a:lvl9pPr>
          </a:lstStyle>
          <a:p>
            <a:pPr marL="0" indent="0">
              <a:buNone/>
            </a:pPr>
            <a:r>
              <a:rPr lang="en-US" sz="1200" b="0" dirty="0">
                <a:latin typeface="Arial" panose="020B0604020202020204" pitchFamily="34" charset="0"/>
                <a:cs typeface="Arial" panose="020B0604020202020204" pitchFamily="34" charset="0"/>
              </a:rPr>
              <a:t>The VBScript below is associated with the </a:t>
            </a:r>
            <a:r>
              <a:rPr lang="en-US" sz="1200" dirty="0">
                <a:latin typeface="Arial" panose="020B0604020202020204" pitchFamily="34" charset="0"/>
                <a:cs typeface="Arial" panose="020B0604020202020204" pitchFamily="34" charset="0"/>
              </a:rPr>
              <a:t>EPM </a:t>
            </a:r>
            <a:r>
              <a:rPr lang="en-US" sz="1200" b="0" dirty="0">
                <a:latin typeface="Arial" panose="020B0604020202020204" pitchFamily="34" charset="0"/>
                <a:cs typeface="Arial" panose="020B0604020202020204" pitchFamily="34" charset="0"/>
              </a:rPr>
              <a:t>Visualizer and is used to calculate the signal quality metrics based on the measured carrier power and measured noise power</a:t>
            </a:r>
          </a:p>
        </p:txBody>
      </p:sp>
      <p:sp>
        <p:nvSpPr>
          <p:cNvPr id="13" name="Rectangular Callout 12"/>
          <p:cNvSpPr/>
          <p:nvPr/>
        </p:nvSpPr>
        <p:spPr>
          <a:xfrm>
            <a:off x="2039936" y="3488436"/>
            <a:ext cx="2162211" cy="221594"/>
          </a:xfrm>
          <a:prstGeom prst="wedgeRectCallout">
            <a:avLst>
              <a:gd name="adj1" fmla="val -87180"/>
              <a:gd name="adj2" fmla="val 73882"/>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b="1" i="1" dirty="0">
                <a:solidFill>
                  <a:schemeClr val="tx1"/>
                </a:solidFill>
                <a:latin typeface="Arial" panose="020B0604020202020204" pitchFamily="34" charset="0"/>
                <a:cs typeface="Arial" panose="020B0604020202020204" pitchFamily="34" charset="0"/>
              </a:rPr>
              <a:t>C/N Ratio </a:t>
            </a:r>
            <a:r>
              <a:rPr lang="en-US" sz="900" i="1" dirty="0">
                <a:solidFill>
                  <a:schemeClr val="tx1"/>
                </a:solidFill>
                <a:latin typeface="Arial" panose="020B0604020202020204" pitchFamily="34" charset="0"/>
                <a:cs typeface="Arial" panose="020B0604020202020204" pitchFamily="34" charset="0"/>
              </a:rPr>
              <a:t>= Carrier power/Noise power</a:t>
            </a:r>
          </a:p>
        </p:txBody>
      </p:sp>
      <p:sp>
        <p:nvSpPr>
          <p:cNvPr id="15" name="Rectangular Callout 14"/>
          <p:cNvSpPr/>
          <p:nvPr/>
        </p:nvSpPr>
        <p:spPr>
          <a:xfrm>
            <a:off x="3236209" y="1213508"/>
            <a:ext cx="2368736" cy="370685"/>
          </a:xfrm>
          <a:prstGeom prst="wedgeRectCallout">
            <a:avLst>
              <a:gd name="adj1" fmla="val -90335"/>
              <a:gd name="adj2" fmla="val 71426"/>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This part of the  component script is used to access the global parameter settings</a:t>
            </a:r>
            <a:endParaRPr lang="en-CA" sz="900" i="1" dirty="0">
              <a:solidFill>
                <a:schemeClr val="tx1"/>
              </a:solidFill>
              <a:latin typeface="Arial" panose="020B0604020202020204" pitchFamily="34" charset="0"/>
              <a:cs typeface="Arial" panose="020B0604020202020204" pitchFamily="34" charset="0"/>
            </a:endParaRPr>
          </a:p>
        </p:txBody>
      </p:sp>
      <p:sp>
        <p:nvSpPr>
          <p:cNvPr id="19" name="Rectangular Callout 12">
            <a:extLst>
              <a:ext uri="{FF2B5EF4-FFF2-40B4-BE49-F238E27FC236}">
                <a16:creationId xmlns:a16="http://schemas.microsoft.com/office/drawing/2014/main" xmlns="" id="{00BE1517-0767-4444-865B-1692B88321C0}"/>
              </a:ext>
            </a:extLst>
          </p:cNvPr>
          <p:cNvSpPr/>
          <p:nvPr/>
        </p:nvSpPr>
        <p:spPr>
          <a:xfrm>
            <a:off x="2852249" y="3976166"/>
            <a:ext cx="5298868" cy="533223"/>
          </a:xfrm>
          <a:prstGeom prst="wedgeRectCallout">
            <a:avLst>
              <a:gd name="adj1" fmla="val -70701"/>
              <a:gd name="adj2" fmla="val 56151"/>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b="1" i="1" dirty="0">
                <a:solidFill>
                  <a:schemeClr val="tx1"/>
                </a:solidFill>
                <a:latin typeface="Arial" panose="020B0604020202020204" pitchFamily="34" charset="0"/>
                <a:cs typeface="Arial" panose="020B0604020202020204" pitchFamily="34" charset="0"/>
              </a:rPr>
              <a:t>PSD (No/2) </a:t>
            </a:r>
            <a:r>
              <a:rPr lang="en-US" sz="900" i="1" dirty="0">
                <a:solidFill>
                  <a:schemeClr val="tx1"/>
                </a:solidFill>
                <a:latin typeface="Arial" panose="020B0604020202020204" pitchFamily="34" charset="0"/>
                <a:cs typeface="Arial" panose="020B0604020202020204" pitchFamily="34" charset="0"/>
              </a:rPr>
              <a:t>= Noise Power/Receiver Bandwidth. The PSD model in OptiSystem uses a complex signal representation (+/- frequencies). To account for the negative frequencies (1/2 of noise spectrum), the calculated value for the noise density is reduced by 3 dB.</a:t>
            </a:r>
          </a:p>
        </p:txBody>
      </p:sp>
      <p:sp>
        <p:nvSpPr>
          <p:cNvPr id="22" name="Rectangular Callout 14">
            <a:extLst>
              <a:ext uri="{FF2B5EF4-FFF2-40B4-BE49-F238E27FC236}">
                <a16:creationId xmlns:a16="http://schemas.microsoft.com/office/drawing/2014/main" xmlns="" id="{0F1AC881-CDDF-4956-902E-00FEA2AC569B}"/>
              </a:ext>
            </a:extLst>
          </p:cNvPr>
          <p:cNvSpPr/>
          <p:nvPr/>
        </p:nvSpPr>
        <p:spPr>
          <a:xfrm>
            <a:off x="4202147" y="2405379"/>
            <a:ext cx="2954191" cy="690262"/>
          </a:xfrm>
          <a:prstGeom prst="wedgeRectCallout">
            <a:avLst>
              <a:gd name="adj1" fmla="val -84080"/>
              <a:gd name="adj2" fmla="val 62392"/>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The local results for Signal Power and Noise Power are accessed here. As there is a pre-filter before the EPM, the power is integrated over the filter bandwidth (represents the measurement system bandwidth)</a:t>
            </a:r>
            <a:endParaRPr lang="en-CA" sz="900" i="1" dirty="0">
              <a:solidFill>
                <a:schemeClr val="tx1"/>
              </a:solidFill>
              <a:latin typeface="Arial" panose="020B0604020202020204" pitchFamily="34" charset="0"/>
              <a:cs typeface="Arial" panose="020B0604020202020204" pitchFamily="34" charset="0"/>
            </a:endParaRPr>
          </a:p>
        </p:txBody>
      </p:sp>
      <p:sp>
        <p:nvSpPr>
          <p:cNvPr id="23" name="Rectangular Callout 14">
            <a:extLst>
              <a:ext uri="{FF2B5EF4-FFF2-40B4-BE49-F238E27FC236}">
                <a16:creationId xmlns:a16="http://schemas.microsoft.com/office/drawing/2014/main" xmlns="" id="{FECD33FB-98A7-42C5-9BC9-F1AE67FF88C8}"/>
              </a:ext>
            </a:extLst>
          </p:cNvPr>
          <p:cNvSpPr/>
          <p:nvPr/>
        </p:nvSpPr>
        <p:spPr>
          <a:xfrm>
            <a:off x="3610283" y="1896499"/>
            <a:ext cx="2718880" cy="370685"/>
          </a:xfrm>
          <a:prstGeom prst="wedgeRectCallout">
            <a:avLst>
              <a:gd name="adj1" fmla="val -54516"/>
              <a:gd name="adj2" fmla="val 89695"/>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The receiver bandwidth is accessed from the parameter “Bandwidth” of the Rect Filt component</a:t>
            </a:r>
            <a:endParaRPr lang="en-CA" sz="900" i="1" dirty="0">
              <a:solidFill>
                <a:schemeClr val="tx1"/>
              </a:solidFill>
              <a:latin typeface="Arial" panose="020B0604020202020204" pitchFamily="34" charset="0"/>
              <a:cs typeface="Arial" panose="020B0604020202020204" pitchFamily="34" charset="0"/>
            </a:endParaRPr>
          </a:p>
        </p:txBody>
      </p:sp>
      <p:sp>
        <p:nvSpPr>
          <p:cNvPr id="24" name="Rectangular Callout 12">
            <a:extLst>
              <a:ext uri="{FF2B5EF4-FFF2-40B4-BE49-F238E27FC236}">
                <a16:creationId xmlns:a16="http://schemas.microsoft.com/office/drawing/2014/main" xmlns="" id="{29B16DAC-0F2E-4B96-9962-5DDD620CC494}"/>
              </a:ext>
            </a:extLst>
          </p:cNvPr>
          <p:cNvSpPr/>
          <p:nvPr/>
        </p:nvSpPr>
        <p:spPr>
          <a:xfrm>
            <a:off x="3132947" y="4687720"/>
            <a:ext cx="3430340" cy="770534"/>
          </a:xfrm>
          <a:prstGeom prst="wedgeRectCallout">
            <a:avLst>
              <a:gd name="adj1" fmla="val -65436"/>
              <a:gd name="adj2" fmla="val 20924"/>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b="1" i="1" dirty="0">
                <a:solidFill>
                  <a:schemeClr val="tx1"/>
                </a:solidFill>
                <a:latin typeface="Arial" panose="020B0604020202020204" pitchFamily="34" charset="0"/>
                <a:cs typeface="Arial" panose="020B0604020202020204" pitchFamily="34" charset="0"/>
              </a:rPr>
              <a:t>EsNo </a:t>
            </a:r>
            <a:r>
              <a:rPr lang="en-US" sz="900" i="1" dirty="0">
                <a:solidFill>
                  <a:schemeClr val="tx1"/>
                </a:solidFill>
                <a:latin typeface="Arial" panose="020B0604020202020204" pitchFamily="34" charset="0"/>
                <a:cs typeface="Arial" panose="020B0604020202020204" pitchFamily="34" charset="0"/>
              </a:rPr>
              <a:t>= C/N x Receiver Bandwidth/Symbol Rate</a:t>
            </a:r>
          </a:p>
          <a:p>
            <a:r>
              <a:rPr lang="en-US" sz="900" b="1" i="1" dirty="0">
                <a:solidFill>
                  <a:schemeClr val="tx1"/>
                </a:solidFill>
                <a:latin typeface="Arial" panose="020B0604020202020204" pitchFamily="34" charset="0"/>
                <a:cs typeface="Arial" panose="020B0604020202020204" pitchFamily="34" charset="0"/>
              </a:rPr>
              <a:t>EbNo </a:t>
            </a:r>
            <a:r>
              <a:rPr lang="en-US" sz="900" i="1" dirty="0">
                <a:solidFill>
                  <a:schemeClr val="tx1"/>
                </a:solidFill>
                <a:latin typeface="Arial" panose="020B0604020202020204" pitchFamily="34" charset="0"/>
                <a:cs typeface="Arial" panose="020B0604020202020204" pitchFamily="34" charset="0"/>
              </a:rPr>
              <a:t>= C/N x Receiver Bandwidth/Bit Rate</a:t>
            </a:r>
          </a:p>
          <a:p>
            <a:endParaRPr lang="en-US" sz="900" i="1" dirty="0">
              <a:solidFill>
                <a:schemeClr val="tx1"/>
              </a:solidFill>
              <a:latin typeface="Arial" panose="020B0604020202020204" pitchFamily="34" charset="0"/>
              <a:cs typeface="Arial" panose="020B0604020202020204" pitchFamily="34" charset="0"/>
            </a:endParaRPr>
          </a:p>
          <a:p>
            <a:r>
              <a:rPr lang="en-US" sz="900" i="1" dirty="0">
                <a:solidFill>
                  <a:schemeClr val="tx1"/>
                </a:solidFill>
                <a:latin typeface="Arial" panose="020B0604020202020204" pitchFamily="34" charset="0"/>
                <a:cs typeface="Arial" panose="020B0604020202020204" pitchFamily="34" charset="0"/>
              </a:rPr>
              <a:t>As the receiver bandwidth is set to the symbol rate (5 GHz) EsNo will equal C/N</a:t>
            </a:r>
          </a:p>
          <a:p>
            <a:endParaRPr lang="en-US" sz="9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080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xmlns="" id="{67323438-2120-404B-B4F3-AC76A0E0E1AA}"/>
              </a:ext>
            </a:extLst>
          </p:cNvPr>
          <p:cNvPicPr>
            <a:picLocks noChangeAspect="1"/>
          </p:cNvPicPr>
          <p:nvPr/>
        </p:nvPicPr>
        <p:blipFill>
          <a:blip r:embed="rId3"/>
          <a:stretch>
            <a:fillRect/>
          </a:stretch>
        </p:blipFill>
        <p:spPr>
          <a:xfrm>
            <a:off x="1295400" y="4681265"/>
            <a:ext cx="1676400" cy="1343025"/>
          </a:xfrm>
          <a:prstGeom prst="rect">
            <a:avLst/>
          </a:prstGeom>
          <a:ln w="3175">
            <a:solidFill>
              <a:schemeClr val="tx2"/>
            </a:solidFill>
          </a:ln>
        </p:spPr>
      </p:pic>
      <p:pic>
        <p:nvPicPr>
          <p:cNvPr id="14" name="Picture 13">
            <a:extLst>
              <a:ext uri="{FF2B5EF4-FFF2-40B4-BE49-F238E27FC236}">
                <a16:creationId xmlns:a16="http://schemas.microsoft.com/office/drawing/2014/main" xmlns="" id="{4C70FC06-78B0-4AC2-8012-46879E5B7F31}"/>
              </a:ext>
            </a:extLst>
          </p:cNvPr>
          <p:cNvPicPr>
            <a:picLocks noChangeAspect="1"/>
          </p:cNvPicPr>
          <p:nvPr/>
        </p:nvPicPr>
        <p:blipFill>
          <a:blip r:embed="rId4"/>
          <a:stretch>
            <a:fillRect/>
          </a:stretch>
        </p:blipFill>
        <p:spPr>
          <a:xfrm>
            <a:off x="365656" y="1089323"/>
            <a:ext cx="7694076" cy="3229524"/>
          </a:xfrm>
          <a:prstGeom prst="rect">
            <a:avLst/>
          </a:prstGeom>
          <a:ln w="3175">
            <a:solidFill>
              <a:schemeClr val="tx2"/>
            </a:solidFill>
          </a:ln>
        </p:spPr>
      </p:pic>
      <p:sp>
        <p:nvSpPr>
          <p:cNvPr id="16" name="Rectangular Callout 15"/>
          <p:cNvSpPr/>
          <p:nvPr/>
        </p:nvSpPr>
        <p:spPr>
          <a:xfrm>
            <a:off x="4914778" y="1244015"/>
            <a:ext cx="1079089" cy="268983"/>
          </a:xfrm>
          <a:prstGeom prst="wedgeRectCallout">
            <a:avLst>
              <a:gd name="adj1" fmla="val -44197"/>
              <a:gd name="adj2" fmla="val 80629"/>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b="1" i="1" dirty="0">
                <a:solidFill>
                  <a:schemeClr val="tx1"/>
                </a:solidFill>
                <a:latin typeface="Arial" panose="020B0604020202020204" pitchFamily="34" charset="0"/>
                <a:cs typeface="Arial" panose="020B0604020202020204" pitchFamily="34" charset="0"/>
              </a:rPr>
              <a:t>Carrier power </a:t>
            </a:r>
            <a:endParaRPr lang="en-CA" sz="900" b="1" i="1" dirty="0">
              <a:solidFill>
                <a:schemeClr val="tx1"/>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6868886" y="6351965"/>
            <a:ext cx="2133600" cy="365125"/>
          </a:xfrm>
        </p:spPr>
        <p:txBody>
          <a:bodyPr/>
          <a:lstStyle/>
          <a:p>
            <a:fld id="{8CBD6D7B-7522-436D-937E-C3DFAAEACD77}" type="slidenum">
              <a:rPr lang="en-CA" smtClean="0">
                <a:solidFill>
                  <a:prstClr val="black">
                    <a:tint val="75000"/>
                  </a:prstClr>
                </a:solidFill>
              </a:rPr>
              <a:pPr/>
              <a:t>5</a:t>
            </a:fld>
            <a:endParaRPr lang="en-CA" dirty="0">
              <a:solidFill>
                <a:prstClr val="black">
                  <a:tint val="75000"/>
                </a:prstClr>
              </a:solidFill>
            </a:endParaRPr>
          </a:p>
        </p:txBody>
      </p:sp>
      <p:grpSp>
        <p:nvGrpSpPr>
          <p:cNvPr id="9" name="Group 8"/>
          <p:cNvGrpSpPr/>
          <p:nvPr/>
        </p:nvGrpSpPr>
        <p:grpSpPr>
          <a:xfrm>
            <a:off x="26858" y="6351965"/>
            <a:ext cx="8291952" cy="389403"/>
            <a:chOff x="26858" y="6351965"/>
            <a:chExt cx="8017178" cy="389403"/>
          </a:xfrm>
        </p:grpSpPr>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6136" y="6407993"/>
              <a:ext cx="2247900" cy="33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858" y="6351965"/>
              <a:ext cx="1519436" cy="389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5" name="Title 2"/>
          <p:cNvSpPr txBox="1">
            <a:spLocks/>
          </p:cNvSpPr>
          <p:nvPr/>
        </p:nvSpPr>
        <p:spPr bwMode="auto">
          <a:xfrm>
            <a:off x="148695" y="47955"/>
            <a:ext cx="7758112" cy="648442"/>
          </a:xfrm>
          <a:prstGeom prst="rect">
            <a:avLst/>
          </a:prstGeom>
          <a:noFill/>
          <a:ln>
            <a:noFill/>
          </a:ln>
          <a:effectLst>
            <a:glow rad="127000">
              <a:schemeClr val="bg1">
                <a:lumMod val="95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a:lstStyle>
          <a:p>
            <a:pPr>
              <a:defRPr/>
            </a:pPr>
            <a:r>
              <a:rPr lang="en-US" sz="3200" kern="0" dirty="0">
                <a:solidFill>
                  <a:srgbClr val="4D4D4D"/>
                </a:solidFill>
              </a:rPr>
              <a:t>RFA (1): Signal and noise power analysis</a:t>
            </a:r>
          </a:p>
        </p:txBody>
      </p:sp>
      <p:cxnSp>
        <p:nvCxnSpPr>
          <p:cNvPr id="5" name="Straight Connector 4"/>
          <p:cNvCxnSpPr/>
          <p:nvPr/>
        </p:nvCxnSpPr>
        <p:spPr>
          <a:xfrm>
            <a:off x="0" y="702530"/>
            <a:ext cx="9144000" cy="0"/>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ular Callout 15">
            <a:extLst>
              <a:ext uri="{FF2B5EF4-FFF2-40B4-BE49-F238E27FC236}">
                <a16:creationId xmlns:a16="http://schemas.microsoft.com/office/drawing/2014/main" xmlns="" id="{32C842FC-B40F-4F26-A3CA-21A9DF3E2886}"/>
              </a:ext>
            </a:extLst>
          </p:cNvPr>
          <p:cNvSpPr/>
          <p:nvPr/>
        </p:nvSpPr>
        <p:spPr>
          <a:xfrm>
            <a:off x="4726414" y="1985626"/>
            <a:ext cx="1079089" cy="268983"/>
          </a:xfrm>
          <a:prstGeom prst="wedgeRectCallout">
            <a:avLst>
              <a:gd name="adj1" fmla="val -44197"/>
              <a:gd name="adj2" fmla="val 80629"/>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b="1" i="1" dirty="0">
                <a:solidFill>
                  <a:schemeClr val="tx1"/>
                </a:solidFill>
                <a:latin typeface="Arial" panose="020B0604020202020204" pitchFamily="34" charset="0"/>
                <a:cs typeface="Arial" panose="020B0604020202020204" pitchFamily="34" charset="0"/>
              </a:rPr>
              <a:t>Noise power </a:t>
            </a:r>
            <a:endParaRPr lang="en-CA" sz="900" b="1" i="1" dirty="0">
              <a:solidFill>
                <a:schemeClr val="tx1"/>
              </a:solidFill>
              <a:latin typeface="Arial" panose="020B0604020202020204" pitchFamily="34" charset="0"/>
              <a:cs typeface="Arial" panose="020B0604020202020204" pitchFamily="34" charset="0"/>
            </a:endParaRPr>
          </a:p>
        </p:txBody>
      </p:sp>
      <p:cxnSp>
        <p:nvCxnSpPr>
          <p:cNvPr id="8" name="Straight Arrow Connector 7">
            <a:extLst>
              <a:ext uri="{FF2B5EF4-FFF2-40B4-BE49-F238E27FC236}">
                <a16:creationId xmlns:a16="http://schemas.microsoft.com/office/drawing/2014/main" xmlns="" id="{A2D55D3F-0A97-48B9-8E82-644798C8FD05}"/>
              </a:ext>
            </a:extLst>
          </p:cNvPr>
          <p:cNvCxnSpPr>
            <a:cxnSpLocks/>
          </p:cNvCxnSpPr>
          <p:nvPr/>
        </p:nvCxnSpPr>
        <p:spPr>
          <a:xfrm>
            <a:off x="4049017" y="1682598"/>
            <a:ext cx="0" cy="752263"/>
          </a:xfrm>
          <a:prstGeom prst="straightConnector1">
            <a:avLst/>
          </a:prstGeom>
          <a:ln>
            <a:solidFill>
              <a:srgbClr val="C00000"/>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Rectangular Callout 15">
            <a:extLst>
              <a:ext uri="{FF2B5EF4-FFF2-40B4-BE49-F238E27FC236}">
                <a16:creationId xmlns:a16="http://schemas.microsoft.com/office/drawing/2014/main" xmlns="" id="{9435DB5C-D16C-4BAE-936D-93BE0D93C311}"/>
              </a:ext>
            </a:extLst>
          </p:cNvPr>
          <p:cNvSpPr/>
          <p:nvPr/>
        </p:nvSpPr>
        <p:spPr>
          <a:xfrm>
            <a:off x="2663571" y="1866471"/>
            <a:ext cx="821111" cy="384515"/>
          </a:xfrm>
          <a:prstGeom prst="wedgeRectCallout">
            <a:avLst>
              <a:gd name="adj1" fmla="val 112414"/>
              <a:gd name="adj2" fmla="val 22374"/>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b="1" i="1" dirty="0">
                <a:solidFill>
                  <a:schemeClr val="tx1"/>
                </a:solidFill>
                <a:latin typeface="Arial" panose="020B0604020202020204" pitchFamily="34" charset="0"/>
                <a:cs typeface="Arial" panose="020B0604020202020204" pitchFamily="34" charset="0"/>
              </a:rPr>
              <a:t>Carrier to Noise ratio</a:t>
            </a:r>
            <a:endParaRPr lang="en-US" sz="900" i="1" dirty="0">
              <a:solidFill>
                <a:schemeClr val="tx1"/>
              </a:solidFill>
              <a:latin typeface="Arial" panose="020B0604020202020204" pitchFamily="34" charset="0"/>
              <a:cs typeface="Arial" panose="020B0604020202020204" pitchFamily="34" charset="0"/>
            </a:endParaRPr>
          </a:p>
          <a:p>
            <a:r>
              <a:rPr lang="en-US" sz="900" b="1" i="1" dirty="0">
                <a:solidFill>
                  <a:schemeClr val="tx1"/>
                </a:solidFill>
                <a:latin typeface="Arial" panose="020B0604020202020204" pitchFamily="34" charset="0"/>
                <a:cs typeface="Arial" panose="020B0604020202020204" pitchFamily="34" charset="0"/>
              </a:rPr>
              <a:t> </a:t>
            </a:r>
            <a:endParaRPr lang="en-CA" sz="900" b="1" i="1" dirty="0">
              <a:solidFill>
                <a:schemeClr val="tx1"/>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xmlns="" id="{5AF612C5-4399-435E-BE0A-D23ABDB6DEF3}"/>
              </a:ext>
            </a:extLst>
          </p:cNvPr>
          <p:cNvSpPr/>
          <p:nvPr/>
        </p:nvSpPr>
        <p:spPr>
          <a:xfrm>
            <a:off x="6220046" y="2360428"/>
            <a:ext cx="733647" cy="170121"/>
          </a:xfrm>
          <a:prstGeom prst="rect">
            <a:avLst/>
          </a:prstGeom>
          <a:noFill/>
          <a:ln w="31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Rectangular Callout 15">
            <a:extLst>
              <a:ext uri="{FF2B5EF4-FFF2-40B4-BE49-F238E27FC236}">
                <a16:creationId xmlns:a16="http://schemas.microsoft.com/office/drawing/2014/main" xmlns="" id="{40D8A45C-BD2D-4B4C-BECF-0DC2135AD9B0}"/>
              </a:ext>
            </a:extLst>
          </p:cNvPr>
          <p:cNvSpPr/>
          <p:nvPr/>
        </p:nvSpPr>
        <p:spPr>
          <a:xfrm>
            <a:off x="6414149" y="2774911"/>
            <a:ext cx="869154" cy="268983"/>
          </a:xfrm>
          <a:prstGeom prst="wedgeRectCallout">
            <a:avLst>
              <a:gd name="adj1" fmla="val -30402"/>
              <a:gd name="adj2" fmla="val -160496"/>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b="1" i="1" dirty="0">
                <a:solidFill>
                  <a:schemeClr val="tx1"/>
                </a:solidFill>
                <a:latin typeface="Arial" panose="020B0604020202020204" pitchFamily="34" charset="0"/>
                <a:cs typeface="Arial" panose="020B0604020202020204" pitchFamily="34" charset="0"/>
              </a:rPr>
              <a:t>C/N ~ 44 dB</a:t>
            </a:r>
            <a:endParaRPr lang="en-CA" sz="900" b="1" i="1" dirty="0">
              <a:solidFill>
                <a:schemeClr val="tx1"/>
              </a:solidFill>
              <a:latin typeface="Arial" panose="020B0604020202020204" pitchFamily="34" charset="0"/>
              <a:cs typeface="Arial" panose="020B0604020202020204" pitchFamily="34" charset="0"/>
            </a:endParaRPr>
          </a:p>
        </p:txBody>
      </p:sp>
      <p:sp>
        <p:nvSpPr>
          <p:cNvPr id="23" name="Rectangular Callout 15">
            <a:extLst>
              <a:ext uri="{FF2B5EF4-FFF2-40B4-BE49-F238E27FC236}">
                <a16:creationId xmlns:a16="http://schemas.microsoft.com/office/drawing/2014/main" xmlns="" id="{6F96F98D-C852-4C4F-B4F0-84AFD513F38F}"/>
              </a:ext>
            </a:extLst>
          </p:cNvPr>
          <p:cNvSpPr/>
          <p:nvPr/>
        </p:nvSpPr>
        <p:spPr>
          <a:xfrm>
            <a:off x="3399875" y="4516122"/>
            <a:ext cx="3469011" cy="612935"/>
          </a:xfrm>
          <a:prstGeom prst="wedgeRectCallout">
            <a:avLst>
              <a:gd name="adj1" fmla="val -78925"/>
              <a:gd name="adj2" fmla="val 111382"/>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The C/N calculation here is for the total integrated signal power and noise power over 5 GHz BW. As the Signal and noise spectrum are relatively flat there is a close match between OSA measurements and the component calculation (43.8 dB) </a:t>
            </a:r>
          </a:p>
          <a:p>
            <a:r>
              <a:rPr lang="en-US" sz="900" b="1" i="1" dirty="0">
                <a:solidFill>
                  <a:schemeClr val="tx1"/>
                </a:solidFill>
                <a:latin typeface="Arial" panose="020B0604020202020204" pitchFamily="34" charset="0"/>
                <a:cs typeface="Arial" panose="020B0604020202020204" pitchFamily="34" charset="0"/>
              </a:rPr>
              <a:t> </a:t>
            </a:r>
            <a:endParaRPr lang="en-CA" sz="900" b="1" i="1" dirty="0">
              <a:solidFill>
                <a:schemeClr val="tx1"/>
              </a:solidFill>
              <a:latin typeface="Arial" panose="020B0604020202020204" pitchFamily="34" charset="0"/>
              <a:cs typeface="Arial" panose="020B0604020202020204" pitchFamily="34" charset="0"/>
            </a:endParaRPr>
          </a:p>
        </p:txBody>
      </p:sp>
      <p:sp>
        <p:nvSpPr>
          <p:cNvPr id="25" name="Rectangular Callout 15">
            <a:extLst>
              <a:ext uri="{FF2B5EF4-FFF2-40B4-BE49-F238E27FC236}">
                <a16:creationId xmlns:a16="http://schemas.microsoft.com/office/drawing/2014/main" xmlns="" id="{FE1943E7-4725-466A-86AB-B511E8705E01}"/>
              </a:ext>
            </a:extLst>
          </p:cNvPr>
          <p:cNvSpPr/>
          <p:nvPr/>
        </p:nvSpPr>
        <p:spPr>
          <a:xfrm>
            <a:off x="3180272" y="5623089"/>
            <a:ext cx="3469011" cy="381346"/>
          </a:xfrm>
          <a:prstGeom prst="wedgeRectCallout">
            <a:avLst>
              <a:gd name="adj1" fmla="val -72610"/>
              <a:gd name="adj2" fmla="val -29145"/>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EsNo and C/N are identical as the system bandwidth and symbol rate are both at 5 GHz.</a:t>
            </a:r>
            <a:endParaRPr lang="en-CA" sz="9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03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D4F11F45-FBC9-42B3-A732-F18A9FB28370}"/>
              </a:ext>
            </a:extLst>
          </p:cNvPr>
          <p:cNvPicPr>
            <a:picLocks noChangeAspect="1"/>
          </p:cNvPicPr>
          <p:nvPr/>
        </p:nvPicPr>
        <p:blipFill>
          <a:blip r:embed="rId3"/>
          <a:stretch>
            <a:fillRect/>
          </a:stretch>
        </p:blipFill>
        <p:spPr>
          <a:xfrm>
            <a:off x="1421035" y="2191034"/>
            <a:ext cx="6797449" cy="3258460"/>
          </a:xfrm>
          <a:prstGeom prst="rect">
            <a:avLst/>
          </a:prstGeom>
          <a:ln w="3175">
            <a:solidFill>
              <a:schemeClr val="tx2"/>
            </a:solidFill>
          </a:ln>
        </p:spPr>
      </p:pic>
      <p:sp>
        <p:nvSpPr>
          <p:cNvPr id="6" name="Slide Number Placeholder 5"/>
          <p:cNvSpPr>
            <a:spLocks noGrp="1"/>
          </p:cNvSpPr>
          <p:nvPr>
            <p:ph type="sldNum" sz="quarter" idx="12"/>
          </p:nvPr>
        </p:nvSpPr>
        <p:spPr>
          <a:xfrm>
            <a:off x="6868886" y="6351965"/>
            <a:ext cx="2133600" cy="365125"/>
          </a:xfrm>
        </p:spPr>
        <p:txBody>
          <a:bodyPr/>
          <a:lstStyle/>
          <a:p>
            <a:fld id="{8CBD6D7B-7522-436D-937E-C3DFAAEACD77}" type="slidenum">
              <a:rPr lang="en-CA" smtClean="0">
                <a:solidFill>
                  <a:prstClr val="black">
                    <a:tint val="75000"/>
                  </a:prstClr>
                </a:solidFill>
              </a:rPr>
              <a:pPr/>
              <a:t>6</a:t>
            </a:fld>
            <a:endParaRPr lang="en-CA" dirty="0">
              <a:solidFill>
                <a:prstClr val="black">
                  <a:tint val="75000"/>
                </a:prstClr>
              </a:solidFill>
            </a:endParaRPr>
          </a:p>
        </p:txBody>
      </p:sp>
      <p:grpSp>
        <p:nvGrpSpPr>
          <p:cNvPr id="9" name="Group 8"/>
          <p:cNvGrpSpPr/>
          <p:nvPr/>
        </p:nvGrpSpPr>
        <p:grpSpPr>
          <a:xfrm>
            <a:off x="26858" y="6351965"/>
            <a:ext cx="8291952" cy="389403"/>
            <a:chOff x="26858" y="6351965"/>
            <a:chExt cx="8017178" cy="389403"/>
          </a:xfrm>
        </p:grpSpPr>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6407993"/>
              <a:ext cx="2247900" cy="33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58" y="6351965"/>
              <a:ext cx="1519436" cy="389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5" name="Title 2"/>
          <p:cNvSpPr txBox="1">
            <a:spLocks/>
          </p:cNvSpPr>
          <p:nvPr/>
        </p:nvSpPr>
        <p:spPr bwMode="auto">
          <a:xfrm>
            <a:off x="148695" y="47955"/>
            <a:ext cx="7758112" cy="648442"/>
          </a:xfrm>
          <a:prstGeom prst="rect">
            <a:avLst/>
          </a:prstGeom>
          <a:noFill/>
          <a:ln>
            <a:noFill/>
          </a:ln>
          <a:effectLst>
            <a:glow rad="127000">
              <a:schemeClr val="bg1">
                <a:lumMod val="95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a:lstStyle>
          <a:p>
            <a:pPr>
              <a:defRPr/>
            </a:pPr>
            <a:r>
              <a:rPr lang="en-US" sz="3200" kern="0" dirty="0">
                <a:solidFill>
                  <a:srgbClr val="4D4D4D"/>
                </a:solidFill>
              </a:rPr>
              <a:t>RFA (2): PSD analysis</a:t>
            </a:r>
          </a:p>
        </p:txBody>
      </p:sp>
      <p:cxnSp>
        <p:nvCxnSpPr>
          <p:cNvPr id="5" name="Straight Connector 4"/>
          <p:cNvCxnSpPr/>
          <p:nvPr/>
        </p:nvCxnSpPr>
        <p:spPr>
          <a:xfrm>
            <a:off x="0" y="702530"/>
            <a:ext cx="9144000" cy="0"/>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ular Callout 15">
            <a:extLst>
              <a:ext uri="{FF2B5EF4-FFF2-40B4-BE49-F238E27FC236}">
                <a16:creationId xmlns:a16="http://schemas.microsoft.com/office/drawing/2014/main" xmlns="" id="{9435DB5C-D16C-4BAE-936D-93BE0D93C311}"/>
              </a:ext>
            </a:extLst>
          </p:cNvPr>
          <p:cNvSpPr/>
          <p:nvPr/>
        </p:nvSpPr>
        <p:spPr>
          <a:xfrm>
            <a:off x="2409897" y="2308576"/>
            <a:ext cx="1173405" cy="260839"/>
          </a:xfrm>
          <a:prstGeom prst="wedgeRectCallout">
            <a:avLst>
              <a:gd name="adj1" fmla="val -72028"/>
              <a:gd name="adj2" fmla="val 183388"/>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PSD ~ -204 dBm/Hz</a:t>
            </a:r>
          </a:p>
          <a:p>
            <a:r>
              <a:rPr lang="en-US" sz="900" i="1" dirty="0">
                <a:solidFill>
                  <a:schemeClr val="tx1"/>
                </a:solidFill>
                <a:latin typeface="Arial" panose="020B0604020202020204" pitchFamily="34" charset="0"/>
                <a:cs typeface="Arial" panose="020B0604020202020204" pitchFamily="34" charset="0"/>
              </a:rPr>
              <a:t> </a:t>
            </a:r>
            <a:endParaRPr lang="en-CA" sz="900" i="1" dirty="0">
              <a:solidFill>
                <a:schemeClr val="tx1"/>
              </a:solidFill>
              <a:latin typeface="Arial" panose="020B0604020202020204" pitchFamily="34" charset="0"/>
              <a:cs typeface="Arial" panose="020B0604020202020204" pitchFamily="34" charset="0"/>
            </a:endParaRPr>
          </a:p>
        </p:txBody>
      </p:sp>
      <p:sp>
        <p:nvSpPr>
          <p:cNvPr id="21" name="Rectangle 3">
            <a:extLst>
              <a:ext uri="{FF2B5EF4-FFF2-40B4-BE49-F238E27FC236}">
                <a16:creationId xmlns:a16="http://schemas.microsoft.com/office/drawing/2014/main" xmlns="" id="{AE26F732-C236-486A-9D89-B96967D55617}"/>
              </a:ext>
            </a:extLst>
          </p:cNvPr>
          <p:cNvSpPr txBox="1">
            <a:spLocks noChangeArrowheads="1"/>
          </p:cNvSpPr>
          <p:nvPr/>
        </p:nvSpPr>
        <p:spPr bwMode="auto">
          <a:xfrm>
            <a:off x="812614" y="877794"/>
            <a:ext cx="7674161" cy="1078426"/>
          </a:xfrm>
          <a:prstGeom prst="rect">
            <a:avLst/>
          </a:prstGeom>
          <a:solidFill>
            <a:schemeClr val="bg1">
              <a:lumMod val="95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3A569A"/>
              </a:buClr>
              <a:buFont typeface="Wingdings" pitchFamily="2" charset="2"/>
              <a:buChar char="§"/>
              <a:defRPr sz="2600" b="1">
                <a:solidFill>
                  <a:schemeClr val="tx1"/>
                </a:solidFill>
                <a:latin typeface="+mn-lt"/>
              </a:defRPr>
            </a:lvl2pPr>
            <a:lvl3pPr marL="1143000" indent="-228600" algn="l" rtl="0" eaLnBrk="0" fontAlgn="base" hangingPunct="0">
              <a:spcBef>
                <a:spcPct val="20000"/>
              </a:spcBef>
              <a:spcAft>
                <a:spcPct val="0"/>
              </a:spcAft>
              <a:buClr>
                <a:srgbClr val="3A569A"/>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3A569A"/>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3A569A"/>
              </a:buClr>
              <a:buFont typeface="Wingdings" charset="2"/>
              <a:buChar char="§"/>
              <a:defRPr sz="2000">
                <a:solidFill>
                  <a:schemeClr val="tx1"/>
                </a:solidFill>
                <a:latin typeface="+mn-lt"/>
              </a:defRPr>
            </a:lvl6pPr>
            <a:lvl7pPr marL="2971800" indent="-228600" algn="l" rtl="0" fontAlgn="base">
              <a:spcBef>
                <a:spcPct val="20000"/>
              </a:spcBef>
              <a:spcAft>
                <a:spcPct val="0"/>
              </a:spcAft>
              <a:buClr>
                <a:srgbClr val="3A569A"/>
              </a:buClr>
              <a:buFont typeface="Wingdings" charset="2"/>
              <a:buChar char="§"/>
              <a:defRPr sz="2000">
                <a:solidFill>
                  <a:schemeClr val="tx1"/>
                </a:solidFill>
                <a:latin typeface="+mn-lt"/>
              </a:defRPr>
            </a:lvl7pPr>
            <a:lvl8pPr marL="3429000" indent="-228600" algn="l" rtl="0" fontAlgn="base">
              <a:spcBef>
                <a:spcPct val="20000"/>
              </a:spcBef>
              <a:spcAft>
                <a:spcPct val="0"/>
              </a:spcAft>
              <a:buClr>
                <a:srgbClr val="3A569A"/>
              </a:buClr>
              <a:buFont typeface="Wingdings" charset="2"/>
              <a:buChar char="§"/>
              <a:defRPr sz="2000">
                <a:solidFill>
                  <a:schemeClr val="tx1"/>
                </a:solidFill>
                <a:latin typeface="+mn-lt"/>
              </a:defRPr>
            </a:lvl8pPr>
            <a:lvl9pPr marL="3886200" indent="-228600" algn="l" rtl="0" fontAlgn="base">
              <a:spcBef>
                <a:spcPct val="20000"/>
              </a:spcBef>
              <a:spcAft>
                <a:spcPct val="0"/>
              </a:spcAft>
              <a:buClr>
                <a:srgbClr val="3A569A"/>
              </a:buClr>
              <a:buFont typeface="Wingdings" charset="2"/>
              <a:buChar char="§"/>
              <a:defRPr sz="2000">
                <a:solidFill>
                  <a:schemeClr val="tx1"/>
                </a:solidFill>
                <a:latin typeface="+mn-lt"/>
              </a:defRPr>
            </a:lvl9pPr>
          </a:lstStyle>
          <a:p>
            <a:pPr marL="0" indent="0">
              <a:buNone/>
            </a:pPr>
            <a:r>
              <a:rPr lang="en-US" sz="1200" b="0" dirty="0">
                <a:latin typeface="Arial" panose="020B0604020202020204" pitchFamily="34" charset="0"/>
                <a:cs typeface="Arial" panose="020B0604020202020204" pitchFamily="34" charset="0"/>
              </a:rPr>
              <a:t>To verify the PSD, select the check box for </a:t>
            </a:r>
            <a:r>
              <a:rPr lang="en-US" sz="1200" i="1" dirty="0">
                <a:latin typeface="Arial" panose="020B0604020202020204" pitchFamily="34" charset="0"/>
                <a:cs typeface="Arial" panose="020B0604020202020204" pitchFamily="34" charset="0"/>
              </a:rPr>
              <a:t>Power spectral density</a:t>
            </a:r>
            <a:r>
              <a:rPr lang="en-US" sz="1200" b="0" dirty="0">
                <a:latin typeface="Arial" panose="020B0604020202020204" pitchFamily="34" charset="0"/>
                <a:cs typeface="Arial" panose="020B0604020202020204" pitchFamily="34" charset="0"/>
              </a:rPr>
              <a:t> under the Graphs tab of the RFA PostFilt visualizer (the Y-axis units will change to dBm/Hz). The PSD in OptiSystem assumes the double-sided noise convention and thus a factor of -3 dB is applied to the PSD calculation for the EPM component script.</a:t>
            </a:r>
          </a:p>
          <a:p>
            <a:pPr marL="0" indent="0">
              <a:buNone/>
            </a:pPr>
            <a:r>
              <a:rPr lang="en-US" sz="1200" b="0" dirty="0">
                <a:latin typeface="Arial" panose="020B0604020202020204" pitchFamily="34" charset="0"/>
                <a:cs typeface="Arial" panose="020B0604020202020204" pitchFamily="34" charset="0"/>
              </a:rPr>
              <a:t>Note: The resolution bandwidth of the spectrum analyzer will change the position of the noise floor. For the case below it was un-selected to match the sampling rate of the simulation.</a:t>
            </a:r>
          </a:p>
        </p:txBody>
      </p:sp>
      <p:cxnSp>
        <p:nvCxnSpPr>
          <p:cNvPr id="4" name="Straight Connector 3">
            <a:extLst>
              <a:ext uri="{FF2B5EF4-FFF2-40B4-BE49-F238E27FC236}">
                <a16:creationId xmlns:a16="http://schemas.microsoft.com/office/drawing/2014/main" xmlns="" id="{33DDF447-C559-4395-93E9-F8D55A28B2D6}"/>
              </a:ext>
            </a:extLst>
          </p:cNvPr>
          <p:cNvCxnSpPr/>
          <p:nvPr/>
        </p:nvCxnSpPr>
        <p:spPr>
          <a:xfrm>
            <a:off x="1884624" y="3017022"/>
            <a:ext cx="6096221" cy="0"/>
          </a:xfrm>
          <a:prstGeom prst="line">
            <a:avLst/>
          </a:prstGeom>
          <a:ln>
            <a:solidFill>
              <a:srgbClr val="C0000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Picture 21">
            <a:extLst>
              <a:ext uri="{FF2B5EF4-FFF2-40B4-BE49-F238E27FC236}">
                <a16:creationId xmlns:a16="http://schemas.microsoft.com/office/drawing/2014/main" xmlns="" id="{126E4CF4-CBF4-440C-8A4D-71A332B6EF90}"/>
              </a:ext>
            </a:extLst>
          </p:cNvPr>
          <p:cNvPicPr>
            <a:picLocks noChangeAspect="1"/>
          </p:cNvPicPr>
          <p:nvPr/>
        </p:nvPicPr>
        <p:blipFill>
          <a:blip r:embed="rId6"/>
          <a:stretch>
            <a:fillRect/>
          </a:stretch>
        </p:blipFill>
        <p:spPr>
          <a:xfrm>
            <a:off x="2409897" y="5012795"/>
            <a:ext cx="1676400" cy="1343025"/>
          </a:xfrm>
          <a:prstGeom prst="rect">
            <a:avLst/>
          </a:prstGeom>
          <a:ln w="3175">
            <a:solidFill>
              <a:schemeClr val="tx2"/>
            </a:solidFill>
          </a:ln>
        </p:spPr>
      </p:pic>
      <p:sp>
        <p:nvSpPr>
          <p:cNvPr id="23" name="Rectangular Callout 15">
            <a:extLst>
              <a:ext uri="{FF2B5EF4-FFF2-40B4-BE49-F238E27FC236}">
                <a16:creationId xmlns:a16="http://schemas.microsoft.com/office/drawing/2014/main" xmlns="" id="{76CE2555-45BC-47D5-A9B7-8C18108DF5D5}"/>
              </a:ext>
            </a:extLst>
          </p:cNvPr>
          <p:cNvSpPr/>
          <p:nvPr/>
        </p:nvSpPr>
        <p:spPr>
          <a:xfrm>
            <a:off x="4391579" y="5505522"/>
            <a:ext cx="1760811" cy="552813"/>
          </a:xfrm>
          <a:prstGeom prst="wedgeRectCallout">
            <a:avLst>
              <a:gd name="adj1" fmla="val -91669"/>
              <a:gd name="adj2" fmla="val 26301"/>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en-US" sz="900" i="1" dirty="0">
                <a:solidFill>
                  <a:schemeClr val="tx1"/>
                </a:solidFill>
                <a:latin typeface="Arial" panose="020B0604020202020204" pitchFamily="34" charset="0"/>
                <a:cs typeface="Arial" panose="020B0604020202020204" pitchFamily="34" charset="0"/>
              </a:rPr>
              <a:t>PSD calculation is adjusted by 3 dB to account for double side band noise representation</a:t>
            </a:r>
          </a:p>
          <a:p>
            <a:r>
              <a:rPr lang="en-US" sz="900" i="1" dirty="0">
                <a:solidFill>
                  <a:schemeClr val="tx1"/>
                </a:solidFill>
                <a:latin typeface="Arial" panose="020B0604020202020204" pitchFamily="34" charset="0"/>
                <a:cs typeface="Arial" panose="020B0604020202020204" pitchFamily="34" charset="0"/>
              </a:rPr>
              <a:t> </a:t>
            </a:r>
            <a:endParaRPr lang="en-CA" sz="9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9816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3A569A"/>
          </a:solid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3600" b="1" i="0" u="none" strike="noStrike" cap="none" normalizeH="0" baseline="0" smtClean="0">
            <a:ln>
              <a:noFill/>
            </a:ln>
            <a:solidFill>
              <a:schemeClr val="tx2"/>
            </a:solidFill>
            <a:effectLst/>
            <a:latin typeface="Arial" charset="0"/>
          </a:defRPr>
        </a:defPPr>
      </a:lstStyle>
    </a:spDef>
    <a:lnDef>
      <a:spPr bwMode="auto">
        <a:noFill/>
        <a:ln w="9525" cap="flat" cmpd="sng" algn="ctr">
          <a:solidFill>
            <a:srgbClr val="3A569A"/>
          </a:solidFill>
          <a:prstDash val="solid"/>
          <a:round/>
          <a:headEnd type="none" w="med" len="med"/>
          <a:tailEnd type="arrow"/>
        </a:ln>
        <a:effectLst/>
      </a:spPr>
      <a:body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4676</TotalTime>
  <Words>744</Words>
  <Application>Microsoft Office PowerPoint</Application>
  <PresentationFormat>On-screen Show (4:3)</PresentationFormat>
  <Paragraphs>57</Paragraphs>
  <Slides>6</Slides>
  <Notes>6</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Default Design</vt:lpstr>
      <vt:lpstr>1_Office Theme</vt:lpstr>
      <vt:lpstr>OptiSystem applications: Signal quality ratios</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OptiSystem</dc:title>
  <dc:creator>Marc Verreault</dc:creator>
  <cp:lastModifiedBy>Bryan Tipper</cp:lastModifiedBy>
  <cp:revision>449</cp:revision>
  <dcterms:created xsi:type="dcterms:W3CDTF">2013-08-15T17:15:56Z</dcterms:created>
  <dcterms:modified xsi:type="dcterms:W3CDTF">2017-06-29T12:55:42Z</dcterms:modified>
</cp:coreProperties>
</file>