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
  </p:notesMasterIdLst>
  <p:sldIdLst>
    <p:sldId id="259" r:id="rId3"/>
    <p:sldId id="303" r:id="rId4"/>
    <p:sldId id="313" r:id="rId5"/>
    <p:sldId id="323" r:id="rId6"/>
    <p:sldId id="319" r:id="rId7"/>
    <p:sldId id="32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7" autoAdjust="0"/>
  </p:normalViewPr>
  <p:slideViewPr>
    <p:cSldViewPr snapToGrid="0">
      <p:cViewPr>
        <p:scale>
          <a:sx n="100" d="100"/>
          <a:sy n="100" d="100"/>
        </p:scale>
        <p:origin x="-1932"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2017-06-29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2017-06-29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2017-06-29</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4" y="3789040"/>
            <a:ext cx="8512176" cy="1868810"/>
          </a:xfrm>
        </p:spPr>
        <p:txBody>
          <a:bodyPr/>
          <a:lstStyle/>
          <a:p>
            <a:r>
              <a:rPr lang="en-CA" dirty="0" smtClean="0">
                <a:solidFill>
                  <a:schemeClr val="tx1"/>
                </a:solidFill>
              </a:rPr>
              <a:t>OptiSystem applications:</a:t>
            </a:r>
            <a:br>
              <a:rPr lang="en-CA" dirty="0" smtClean="0">
                <a:solidFill>
                  <a:schemeClr val="tx1"/>
                </a:solidFill>
              </a:rPr>
            </a:br>
            <a:r>
              <a:rPr lang="en-CA" dirty="0" smtClean="0">
                <a:solidFill>
                  <a:schemeClr val="bg2">
                    <a:lumMod val="75000"/>
                  </a:schemeClr>
                </a:solidFill>
              </a:rPr>
              <a:t>Optical receiver analysis (PIN-TIA-LA)</a:t>
            </a:r>
            <a:r>
              <a:rPr lang="en-CA" sz="3200" dirty="0" smtClean="0">
                <a:solidFill>
                  <a:schemeClr val="tx1"/>
                </a:solidFill>
              </a:rPr>
              <a:t/>
            </a:r>
            <a:br>
              <a:rPr lang="en-CA" sz="3200" dirty="0" smtClean="0">
                <a:solidFill>
                  <a:schemeClr val="tx1"/>
                </a:solidFill>
              </a:rPr>
            </a:b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3" y="931130"/>
            <a:ext cx="8585731" cy="4031396"/>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CA" sz="1400" b="0" kern="0" dirty="0" smtClean="0">
                <a:solidFill>
                  <a:srgbClr val="000000"/>
                </a:solidFill>
                <a:latin typeface="Arial"/>
              </a:rPr>
              <a:t>The overall performance of a point-to-point optical communication link is normally defined based on the minimum average optical power, measured at the input to the optical receiver, that is required to achieve a given BER.  Known as </a:t>
            </a:r>
            <a:r>
              <a:rPr lang="en-CA" sz="1400" kern="0" dirty="0" smtClean="0">
                <a:solidFill>
                  <a:srgbClr val="000000"/>
                </a:solidFill>
                <a:latin typeface="Arial"/>
              </a:rPr>
              <a:t>optical receiver sensitivity</a:t>
            </a:r>
            <a:r>
              <a:rPr lang="en-CA" sz="1400" b="0" kern="0" dirty="0" smtClean="0">
                <a:solidFill>
                  <a:srgbClr val="000000"/>
                </a:solidFill>
                <a:latin typeface="Arial"/>
              </a:rPr>
              <a:t>, this key parameter can be used to compare different receiver configurations in order to determine the right design components for an application.</a:t>
            </a:r>
            <a:endParaRPr lang="en-CA" sz="1400" b="0" kern="0" dirty="0">
              <a:solidFill>
                <a:srgbClr val="000000"/>
              </a:solidFill>
              <a:latin typeface="Arial"/>
            </a:endParaRPr>
          </a:p>
          <a:p>
            <a:pPr eaLnBrk="1" hangingPunct="1">
              <a:spcBef>
                <a:spcPts val="600"/>
              </a:spcBef>
              <a:defRPr/>
            </a:pPr>
            <a:r>
              <a:rPr lang="en-US" sz="1400" b="0" kern="0" dirty="0" smtClean="0">
                <a:solidFill>
                  <a:srgbClr val="000000"/>
                </a:solidFill>
                <a:latin typeface="Arial"/>
              </a:rPr>
              <a:t>For direct detection intensity modulated (IMDD) systems the optical receiver will usually consist of a PIN photodetector (to convert the optical field to current), followed by a transimpedance amplifier (TIA) which amplifies and converts the current to a voltage, and then a limiting amplifier which conditions (limits) the voltage waveform for processing by a decision circuit (using a voltage decision threshold).</a:t>
            </a:r>
          </a:p>
          <a:p>
            <a:pPr eaLnBrk="1" hangingPunct="1">
              <a:spcBef>
                <a:spcPts val="600"/>
              </a:spcBef>
              <a:defRPr/>
            </a:pPr>
            <a:r>
              <a:rPr lang="en-US" sz="1400" b="0" kern="0" dirty="0" smtClean="0">
                <a:solidFill>
                  <a:srgbClr val="000000"/>
                </a:solidFill>
                <a:latin typeface="Arial"/>
              </a:rPr>
              <a:t>In this application note we will present an optical receiver sensitivity calculation model for an optical receiver system that includes a PIN-TIA and PIN-TIA-LA configuration. The noise models for these configurations are based on application notes from Maxim </a:t>
            </a:r>
            <a:r>
              <a:rPr lang="en-US" sz="1400" b="0" kern="0" dirty="0" smtClean="0">
                <a:solidFill>
                  <a:srgbClr val="000000"/>
                </a:solidFill>
                <a:latin typeface="Arial" panose="020B0604020202020204" pitchFamily="34" charset="0"/>
                <a:cs typeface="Arial" panose="020B0604020202020204" pitchFamily="34" charset="0"/>
              </a:rPr>
              <a:t>Integrated </a:t>
            </a:r>
            <a:r>
              <a:rPr lang="en-US" sz="1400" b="0" kern="0" dirty="0" smtClean="0">
                <a:solidFill>
                  <a:srgbClr val="000000"/>
                </a:solidFill>
                <a:latin typeface="Arial" panose="020B0604020202020204" pitchFamily="34" charset="0"/>
                <a:cs typeface="Arial" panose="020B0604020202020204" pitchFamily="34" charset="0"/>
                <a:sym typeface="Symbol"/>
              </a:rPr>
              <a:t> [1, 2]</a:t>
            </a:r>
            <a:endParaRPr lang="en-US" sz="1400" b="0" kern="0" dirty="0" smtClean="0">
              <a:solidFill>
                <a:srgbClr val="000000"/>
              </a:solidFill>
              <a:latin typeface="Arial" panose="020B0604020202020204" pitchFamily="34" charset="0"/>
              <a:cs typeface="Arial" panose="020B0604020202020204" pitchFamily="34" charset="0"/>
            </a:endParaRPr>
          </a:p>
          <a:p>
            <a:pPr eaLnBrk="1" hangingPunct="1">
              <a:spcBef>
                <a:spcPts val="600"/>
              </a:spcBef>
              <a:defRPr/>
            </a:pPr>
            <a:r>
              <a:rPr lang="en-US" sz="1400" b="0" kern="0" dirty="0" smtClean="0">
                <a:solidFill>
                  <a:srgbClr val="000000"/>
                </a:solidFill>
                <a:latin typeface="Arial"/>
              </a:rPr>
              <a:t>The reference file for this application note is: </a:t>
            </a:r>
            <a:r>
              <a:rPr lang="en-CA" sz="1400" b="0" i="1" kern="0" dirty="0" smtClean="0">
                <a:solidFill>
                  <a:srgbClr val="000000"/>
                </a:solidFill>
                <a:latin typeface="Arial"/>
              </a:rPr>
              <a:t>PIN_TIA_LA_Analysis </a:t>
            </a:r>
            <a:r>
              <a:rPr lang="en-CA" sz="1400" b="0" i="1" kern="0" dirty="0">
                <a:solidFill>
                  <a:srgbClr val="000000"/>
                </a:solidFill>
                <a:latin typeface="Arial"/>
              </a:rPr>
              <a:t>Version </a:t>
            </a:r>
            <a:r>
              <a:rPr lang="en-CA" sz="1400" b="0" i="1" kern="0" dirty="0" smtClean="0">
                <a:solidFill>
                  <a:srgbClr val="000000"/>
                </a:solidFill>
                <a:latin typeface="Arial"/>
              </a:rPr>
              <a:t>1_0.osd</a:t>
            </a:r>
          </a:p>
          <a:p>
            <a:pPr marL="0" indent="0" eaLnBrk="1" hangingPunct="1">
              <a:spcBef>
                <a:spcPts val="600"/>
              </a:spcBef>
              <a:buNone/>
              <a:defRPr/>
            </a:pPr>
            <a:r>
              <a:rPr lang="en-CA" sz="1200" b="0" i="1" dirty="0" smtClean="0">
                <a:latin typeface="Arial" panose="020B0604020202020204" pitchFamily="34" charset="0"/>
                <a:cs typeface="Arial" panose="020B0604020202020204" pitchFamily="34" charset="0"/>
              </a:rPr>
              <a:t>REF </a:t>
            </a:r>
            <a:r>
              <a:rPr lang="en-CA" sz="1200" b="0" i="1" dirty="0">
                <a:latin typeface="Arial" panose="020B0604020202020204" pitchFamily="34" charset="0"/>
                <a:cs typeface="Arial" panose="020B0604020202020204" pitchFamily="34" charset="0"/>
              </a:rPr>
              <a:t>1: "Accurately Estimating Optical Receiver Sensitivity", Application Note HFAN-3.0.0 (Rev. 1; 04/08), Maxim Integrated, www.maximintegrated.com</a:t>
            </a:r>
          </a:p>
          <a:p>
            <a:pPr marL="0" indent="0" eaLnBrk="1" hangingPunct="1">
              <a:spcBef>
                <a:spcPts val="600"/>
              </a:spcBef>
              <a:buNone/>
              <a:defRPr/>
            </a:pPr>
            <a:r>
              <a:rPr lang="en-CA" sz="1200" b="0" i="1" dirty="0">
                <a:latin typeface="Arial" panose="020B0604020202020204" pitchFamily="34" charset="0"/>
                <a:cs typeface="Arial" panose="020B0604020202020204" pitchFamily="34" charset="0"/>
              </a:rPr>
              <a:t>REF 2: "Optical receiver performance evaluation", Application Note 1938 HFAN-03.0.2, Maxim Integrated, </a:t>
            </a:r>
            <a:r>
              <a:rPr lang="en-CA" sz="1200" b="0" i="1" dirty="0" smtClean="0">
                <a:latin typeface="Arial" panose="020B0604020202020204" pitchFamily="34" charset="0"/>
                <a:cs typeface="Arial" panose="020B0604020202020204" pitchFamily="34" charset="0"/>
              </a:rPr>
              <a:t>www.maximintegrated.com</a:t>
            </a:r>
            <a:endParaRPr lang="en-US" sz="1200" b="0" i="1" kern="0" dirty="0">
              <a:solidFill>
                <a:srgbClr val="000000"/>
              </a:solidFill>
              <a:latin typeface="Arial"/>
            </a:endParaRPr>
          </a:p>
        </p:txBody>
      </p:sp>
      <p:sp>
        <p:nvSpPr>
          <p:cNvPr id="13" name="TextBox 12"/>
          <p:cNvSpPr txBox="1"/>
          <p:nvPr/>
        </p:nvSpPr>
        <p:spPr>
          <a:xfrm>
            <a:off x="3876675" y="172121"/>
            <a:ext cx="2743200" cy="400110"/>
          </a:xfrm>
          <a:prstGeom prst="rect">
            <a:avLst/>
          </a:prstGeom>
          <a:solidFill>
            <a:schemeClr val="bg1">
              <a:lumMod val="95000"/>
            </a:schemeClr>
          </a:solidFill>
          <a:ln>
            <a:solidFill>
              <a:schemeClr val="tx1"/>
            </a:solidFill>
          </a:ln>
        </p:spPr>
        <p:txBody>
          <a:bodyPr wrap="square" rtlCol="0">
            <a:spAutoFit/>
          </a:bodyPr>
          <a:lstStyle/>
          <a:p>
            <a:r>
              <a:rPr lang="en-CA" sz="2000" dirty="0" smtClean="0"/>
              <a:t>PIN-TIA-LA modelling</a:t>
            </a:r>
            <a:endParaRPr lang="en-CA" sz="20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3269077"/>
            <a:ext cx="7760493" cy="3044787"/>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PIN-TIA configuration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5" y="776975"/>
            <a:ext cx="8871480" cy="243295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a directly modulated 10 Gb/s system with a PIN-TIA receiver configuration. It is assumed that the total noise impact on </a:t>
            </a:r>
            <a:r>
              <a:rPr lang="en-CA" sz="1200" b="0" dirty="0" smtClean="0">
                <a:latin typeface="Arial" panose="020B0604020202020204" pitchFamily="34" charset="0"/>
                <a:cs typeface="Arial" panose="020B0604020202020204" pitchFamily="34" charset="0"/>
              </a:rPr>
              <a:t>the system </a:t>
            </a:r>
            <a:r>
              <a:rPr lang="en-CA" sz="1200" b="0" dirty="0">
                <a:latin typeface="Arial" panose="020B0604020202020204" pitchFamily="34" charset="0"/>
                <a:cs typeface="Arial" panose="020B0604020202020204" pitchFamily="34" charset="0"/>
              </a:rPr>
              <a:t>performance results from the input referred noise current of the TIA (thus the thermal noise current of the PIN is assumed to be </a:t>
            </a:r>
            <a:r>
              <a:rPr lang="en-CA" sz="1200" b="0" dirty="0" smtClean="0">
                <a:latin typeface="Arial" panose="020B0604020202020204" pitchFamily="34" charset="0"/>
                <a:cs typeface="Arial" panose="020B0604020202020204" pitchFamily="34" charset="0"/>
              </a:rPr>
              <a:t>zero</a:t>
            </a:r>
            <a:r>
              <a:rPr lang="en-CA" sz="1200" b="0" dirty="0">
                <a:latin typeface="Arial" panose="020B0604020202020204" pitchFamily="34" charset="0"/>
                <a:cs typeface="Arial" panose="020B0604020202020204" pitchFamily="34" charset="0"/>
              </a:rPr>
              <a:t>). It is also assumed that the shot noise from the PIN is negligible for this analysis</a:t>
            </a:r>
            <a:r>
              <a:rPr lang="en-CA" sz="1200" b="0" dirty="0" smtClean="0">
                <a:latin typeface="Arial" panose="020B0604020202020204" pitchFamily="34" charset="0"/>
                <a:cs typeface="Arial" panose="020B0604020202020204" pitchFamily="34" charset="0"/>
              </a:rPr>
              <a:t>.</a:t>
            </a:r>
            <a:endParaRPr lang="en-CA" sz="12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For this design the noise current is assumed to be 0.4 uA RMS, Responsivity = 0.5, Tx ER = 9 dB, and the target BER is 1e-12 (Ref 1)</a:t>
            </a:r>
          </a:p>
          <a:p>
            <a:r>
              <a:rPr lang="en-CA" sz="1200" b="0" dirty="0" smtClean="0">
                <a:latin typeface="Arial" panose="020B0604020202020204" pitchFamily="34" charset="0"/>
                <a:cs typeface="Arial" panose="020B0604020202020204" pitchFamily="34" charset="0"/>
              </a:rPr>
              <a:t>Based </a:t>
            </a:r>
            <a:r>
              <a:rPr lang="en-CA" sz="1200" b="0" dirty="0">
                <a:latin typeface="Arial" panose="020B0604020202020204" pitchFamily="34" charset="0"/>
                <a:cs typeface="Arial" panose="020B0604020202020204" pitchFamily="34" charset="0"/>
              </a:rPr>
              <a:t>on these settings the minimum required Optical Modulation Amplitude is set to 11.2 uWpp (Q=7) and the associated Receiver sensitivity = 7.25 uW</a:t>
            </a:r>
            <a:r>
              <a:rPr lang="en-CA" sz="1200" b="0" dirty="0" smtClean="0">
                <a:latin typeface="Arial" panose="020B0604020202020204" pitchFamily="34" charset="0"/>
                <a:cs typeface="Arial" panose="020B0604020202020204" pitchFamily="34" charset="0"/>
              </a:rPr>
              <a:t>. The </a:t>
            </a:r>
            <a:r>
              <a:rPr lang="en-CA" sz="1200" b="0" dirty="0">
                <a:latin typeface="Arial" panose="020B0604020202020204" pitchFamily="34" charset="0"/>
                <a:cs typeface="Arial" panose="020B0604020202020204" pitchFamily="34" charset="0"/>
              </a:rPr>
              <a:t>formulas (based on Ref 2) can be found in the Component Script of the TIA </a:t>
            </a:r>
            <a:r>
              <a:rPr lang="en-CA" sz="1200" b="0" dirty="0" smtClean="0">
                <a:latin typeface="Arial" panose="020B0604020202020204" pitchFamily="34" charset="0"/>
                <a:cs typeface="Arial" panose="020B0604020202020204" pitchFamily="34" charset="0"/>
              </a:rPr>
              <a:t>component</a:t>
            </a:r>
            <a:r>
              <a:rPr lang="en-CA" sz="1200" b="0" dirty="0">
                <a:latin typeface="Arial" panose="020B0604020202020204" pitchFamily="34" charset="0"/>
                <a:cs typeface="Arial" panose="020B0604020202020204" pitchFamily="34" charset="0"/>
              </a:rPr>
              <a:t> </a:t>
            </a:r>
            <a:r>
              <a:rPr lang="en-CA" sz="1200" b="0" dirty="0" smtClean="0">
                <a:latin typeface="Arial" panose="020B0604020202020204" pitchFamily="34" charset="0"/>
                <a:cs typeface="Arial" panose="020B0604020202020204" pitchFamily="34" charset="0"/>
              </a:rPr>
              <a:t>(see next slide)</a:t>
            </a:r>
            <a:endParaRPr lang="en-CA" sz="1200" b="0" dirty="0">
              <a:latin typeface="Arial" panose="020B0604020202020204" pitchFamily="34" charset="0"/>
              <a:cs typeface="Arial" panose="020B0604020202020204" pitchFamily="34" charset="0"/>
            </a:endParaRPr>
          </a:p>
          <a:p>
            <a:pPr marL="0" indent="0">
              <a:buNone/>
            </a:pPr>
            <a:r>
              <a:rPr lang="en-CA" sz="1100" b="0" i="1" dirty="0" smtClean="0">
                <a:latin typeface="Arial" panose="020B0604020202020204" pitchFamily="34" charset="0"/>
                <a:cs typeface="Arial" panose="020B0604020202020204" pitchFamily="34" charset="0"/>
              </a:rPr>
              <a:t>REF </a:t>
            </a:r>
            <a:r>
              <a:rPr lang="en-CA" sz="1100" b="0" i="1" dirty="0">
                <a:latin typeface="Arial" panose="020B0604020202020204" pitchFamily="34" charset="0"/>
                <a:cs typeface="Arial" panose="020B0604020202020204" pitchFamily="34" charset="0"/>
              </a:rPr>
              <a:t>1: "Accurately Estimating Optical Receiver Sensitivity", Application Note HFAN-3.0.0 (Rev. 1; 04/08), Maxim Integrated, www.maximintegrated.com</a:t>
            </a:r>
          </a:p>
          <a:p>
            <a:pPr marL="0" indent="0">
              <a:buNone/>
            </a:pPr>
            <a:r>
              <a:rPr lang="en-CA" sz="1100" b="0" i="1" dirty="0">
                <a:latin typeface="Arial" panose="020B0604020202020204" pitchFamily="34" charset="0"/>
                <a:cs typeface="Arial" panose="020B0604020202020204" pitchFamily="34" charset="0"/>
              </a:rPr>
              <a:t>REF 2: "Optical receiver performance evaluation", Application Note 1938 HFAN-03.0.2, Maxim Integrated, www.maximintegrated.com</a:t>
            </a:r>
            <a:endParaRPr lang="en-US" sz="1100" b="0" i="1" dirty="0" smtClean="0">
              <a:latin typeface="Arial" panose="020B0604020202020204" pitchFamily="34" charset="0"/>
              <a:cs typeface="Arial" panose="020B0604020202020204" pitchFamily="34" charset="0"/>
            </a:endParaRPr>
          </a:p>
        </p:txBody>
      </p:sp>
      <p:sp>
        <p:nvSpPr>
          <p:cNvPr id="15" name="Rectangular Callout 14"/>
          <p:cNvSpPr/>
          <p:nvPr/>
        </p:nvSpPr>
        <p:spPr>
          <a:xfrm>
            <a:off x="3421990" y="5429775"/>
            <a:ext cx="2178576" cy="328929"/>
          </a:xfrm>
          <a:prstGeom prst="wedgeRectCallout">
            <a:avLst>
              <a:gd name="adj1" fmla="val 50491"/>
              <a:gd name="adj2" fmla="val 8976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Global parameter settings for direct modulation link with PIN-TIA receiver</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6315075" y="4798266"/>
            <a:ext cx="2545005" cy="514351"/>
          </a:xfrm>
          <a:prstGeom prst="wedgeRectCallout">
            <a:avLst>
              <a:gd name="adj1" fmla="val -10725"/>
              <a:gd name="adj2" fmla="val -8857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An Eye Diagram Analyzer is used to estimate the Q factor based on statistical noise analysis of Logic 1 and 0 signals.</a:t>
            </a:r>
            <a:endParaRPr lang="en-CA" sz="900" i="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6315074" y="4422029"/>
            <a:ext cx="2003735" cy="159495"/>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1485" y="3302982"/>
            <a:ext cx="188686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PIN-TIA Rx Analysis</a:t>
            </a:r>
            <a:endParaRPr lang="en-CA" sz="1200" i="1"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8270" y="5417820"/>
            <a:ext cx="3317342" cy="84183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30" y="1207343"/>
            <a:ext cx="5037895" cy="498633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PIN-TIA </a:t>
            </a:r>
            <a:r>
              <a:rPr lang="en-US" sz="3200" kern="0" dirty="0">
                <a:solidFill>
                  <a:srgbClr val="4D4D4D"/>
                </a:solidFill>
              </a:rPr>
              <a:t>configuration </a:t>
            </a:r>
            <a:r>
              <a:rPr lang="en-US" sz="3200" kern="0" dirty="0" smtClean="0">
                <a:solidFill>
                  <a:srgbClr val="4D4D4D"/>
                </a:solidFill>
              </a:rPr>
              <a:t>(2)</a:t>
            </a:r>
            <a:endParaRPr lang="en-US"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372980" y="803849"/>
            <a:ext cx="8520854" cy="291526"/>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US" sz="1200" b="0" dirty="0">
                <a:latin typeface="Arial" panose="020B0604020202020204" pitchFamily="34" charset="0"/>
                <a:cs typeface="Arial" panose="020B0604020202020204" pitchFamily="34" charset="0"/>
              </a:rPr>
              <a:t>The VBScript below is associated with the </a:t>
            </a:r>
            <a:r>
              <a:rPr lang="en-US" sz="1200" dirty="0" smtClean="0">
                <a:latin typeface="Arial" panose="020B0604020202020204" pitchFamily="34" charset="0"/>
                <a:cs typeface="Arial" panose="020B0604020202020204" pitchFamily="34" charset="0"/>
              </a:rPr>
              <a:t>TIA Component </a:t>
            </a:r>
            <a:r>
              <a:rPr lang="en-US" sz="1200" b="0" dirty="0" smtClean="0">
                <a:latin typeface="Arial" panose="020B0604020202020204" pitchFamily="34" charset="0"/>
                <a:cs typeface="Arial" panose="020B0604020202020204" pitchFamily="34" charset="0"/>
              </a:rPr>
              <a:t>(Layout: </a:t>
            </a:r>
            <a:r>
              <a:rPr lang="en-US" sz="1200" b="0" i="1" dirty="0" smtClean="0">
                <a:latin typeface="Arial" panose="020B0604020202020204" pitchFamily="34" charset="0"/>
                <a:cs typeface="Arial" panose="020B0604020202020204" pitchFamily="34" charset="0"/>
              </a:rPr>
              <a:t>PIN-TIA Rx Analysis</a:t>
            </a:r>
            <a:r>
              <a:rPr lang="en-US" sz="1200" b="0" dirty="0" smtClean="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p:txBody>
      </p:sp>
      <p:sp>
        <p:nvSpPr>
          <p:cNvPr id="20" name="Rectangular Callout 19"/>
          <p:cNvSpPr/>
          <p:nvPr/>
        </p:nvSpPr>
        <p:spPr>
          <a:xfrm>
            <a:off x="5993867" y="4816428"/>
            <a:ext cx="2889302" cy="689022"/>
          </a:xfrm>
          <a:prstGeom prst="wedgeRectCallout">
            <a:avLst>
              <a:gd name="adj1" fmla="val -54431"/>
              <a:gd name="adj2" fmla="val 8793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calculation results are exported  to the TIA Component Results panel using the </a:t>
            </a:r>
            <a:r>
              <a:rPr lang="en-US" sz="900" b="1" i="1" dirty="0" smtClean="0">
                <a:solidFill>
                  <a:schemeClr val="tx1"/>
                </a:solidFill>
                <a:latin typeface="Arial" panose="020B0604020202020204" pitchFamily="34" charset="0"/>
                <a:cs typeface="Arial" panose="020B0604020202020204" pitchFamily="34" charset="0"/>
              </a:rPr>
              <a:t>SetResultValue</a:t>
            </a:r>
            <a:r>
              <a:rPr lang="en-US" sz="900" i="1" dirty="0">
                <a:solidFill>
                  <a:schemeClr val="tx1"/>
                </a:solidFill>
                <a:latin typeface="Arial" panose="020B0604020202020204" pitchFamily="34" charset="0"/>
                <a:cs typeface="Arial" panose="020B0604020202020204" pitchFamily="34" charset="0"/>
              </a:rPr>
              <a:t> </a:t>
            </a:r>
            <a:r>
              <a:rPr lang="en-US" sz="900" i="1" dirty="0" smtClean="0">
                <a:solidFill>
                  <a:schemeClr val="tx1"/>
                </a:solidFill>
                <a:latin typeface="Arial" panose="020B0604020202020204" pitchFamily="34" charset="0"/>
                <a:cs typeface="Arial" panose="020B0604020202020204" pitchFamily="34" charset="0"/>
              </a:rPr>
              <a:t>operation. These values are displayed after completion of the simulation.</a:t>
            </a:r>
          </a:p>
        </p:txBody>
      </p:sp>
      <p:sp>
        <p:nvSpPr>
          <p:cNvPr id="13" name="Rectangular Callout 12"/>
          <p:cNvSpPr/>
          <p:nvPr/>
        </p:nvSpPr>
        <p:spPr>
          <a:xfrm>
            <a:off x="5801400" y="3236170"/>
            <a:ext cx="2894925" cy="1192955"/>
          </a:xfrm>
          <a:prstGeom prst="wedgeRectCallout">
            <a:avLst>
              <a:gd name="adj1" fmla="val -70493"/>
              <a:gd name="adj2" fmla="val 2971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Calculations are performed here to determine:</a:t>
            </a:r>
          </a:p>
          <a:p>
            <a:endParaRPr lang="en-US" sz="900" i="1" dirty="0" smtClean="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OMA Minimum </a:t>
            </a:r>
            <a:r>
              <a:rPr lang="en-US" sz="900" i="1" dirty="0" smtClean="0">
                <a:solidFill>
                  <a:schemeClr val="tx1"/>
                </a:solidFill>
                <a:latin typeface="Arial" panose="020B0604020202020204" pitchFamily="34" charset="0"/>
                <a:cs typeface="Arial" panose="020B0604020202020204" pitchFamily="34" charset="0"/>
              </a:rPr>
              <a:t>= I</a:t>
            </a:r>
            <a:r>
              <a:rPr lang="en-US" sz="900" i="1" baseline="-25000" dirty="0" smtClean="0">
                <a:solidFill>
                  <a:schemeClr val="tx1"/>
                </a:solidFill>
                <a:latin typeface="Arial" panose="020B0604020202020204" pitchFamily="34" charset="0"/>
                <a:cs typeface="Arial" panose="020B0604020202020204" pitchFamily="34" charset="0"/>
              </a:rPr>
              <a:t>rms</a:t>
            </a:r>
            <a:r>
              <a:rPr lang="en-US" sz="900" i="1" dirty="0" smtClean="0">
                <a:solidFill>
                  <a:schemeClr val="tx1"/>
                </a:solidFill>
                <a:latin typeface="Arial" panose="020B0604020202020204" pitchFamily="34" charset="0"/>
                <a:cs typeface="Arial" panose="020B0604020202020204" pitchFamily="34" charset="0"/>
              </a:rPr>
              <a:t>*2*Q/Responsivity</a:t>
            </a:r>
          </a:p>
          <a:p>
            <a:r>
              <a:rPr lang="en-US" sz="900" i="1" dirty="0">
                <a:solidFill>
                  <a:schemeClr val="tx1"/>
                </a:solidFill>
                <a:latin typeface="Arial" panose="020B0604020202020204" pitchFamily="34" charset="0"/>
                <a:cs typeface="Arial" panose="020B0604020202020204" pitchFamily="34" charset="0"/>
              </a:rPr>
              <a:t>w</a:t>
            </a:r>
            <a:r>
              <a:rPr lang="en-US" sz="900" i="1" dirty="0" smtClean="0">
                <a:solidFill>
                  <a:schemeClr val="tx1"/>
                </a:solidFill>
                <a:latin typeface="Arial" panose="020B0604020202020204" pitchFamily="34" charset="0"/>
                <a:cs typeface="Arial" panose="020B0604020202020204" pitchFamily="34" charset="0"/>
              </a:rPr>
              <a:t>here I</a:t>
            </a:r>
            <a:r>
              <a:rPr lang="en-US" sz="900" i="1" baseline="-25000" dirty="0" smtClean="0">
                <a:solidFill>
                  <a:schemeClr val="tx1"/>
                </a:solidFill>
                <a:latin typeface="Arial" panose="020B0604020202020204" pitchFamily="34" charset="0"/>
                <a:cs typeface="Arial" panose="020B0604020202020204" pitchFamily="34" charset="0"/>
              </a:rPr>
              <a:t>rms</a:t>
            </a:r>
            <a:r>
              <a:rPr lang="en-US" sz="900" i="1" dirty="0">
                <a:solidFill>
                  <a:schemeClr val="tx1"/>
                </a:solidFill>
                <a:latin typeface="Arial" panose="020B0604020202020204" pitchFamily="34" charset="0"/>
                <a:cs typeface="Arial" panose="020B0604020202020204" pitchFamily="34" charset="0"/>
              </a:rPr>
              <a:t> </a:t>
            </a:r>
            <a:r>
              <a:rPr lang="en-US" sz="900" i="1" dirty="0" smtClean="0">
                <a:solidFill>
                  <a:schemeClr val="tx1"/>
                </a:solidFill>
                <a:latin typeface="Arial" panose="020B0604020202020204" pitchFamily="34" charset="0"/>
                <a:cs typeface="Arial" panose="020B0604020202020204" pitchFamily="34" charset="0"/>
              </a:rPr>
              <a:t>is the input referred noise current of the TIA</a:t>
            </a:r>
          </a:p>
          <a:p>
            <a:endParaRPr lang="en-US" sz="900" i="1" dirty="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Optical Sensitivity </a:t>
            </a:r>
            <a:r>
              <a:rPr lang="en-US" sz="900" i="1" dirty="0" smtClean="0">
                <a:solidFill>
                  <a:schemeClr val="tx1"/>
                </a:solidFill>
                <a:latin typeface="Arial" panose="020B0604020202020204" pitchFamily="34" charset="0"/>
                <a:cs typeface="Arial" panose="020B0604020202020204" pitchFamily="34" charset="0"/>
              </a:rPr>
              <a:t>= (OMA/2) x (ER+1)/(ER-1)</a:t>
            </a:r>
          </a:p>
          <a:p>
            <a:r>
              <a:rPr lang="en-US" sz="900" i="1" dirty="0">
                <a:solidFill>
                  <a:schemeClr val="tx1"/>
                </a:solidFill>
                <a:latin typeface="Arial" panose="020B0604020202020204" pitchFamily="34" charset="0"/>
                <a:cs typeface="Arial" panose="020B0604020202020204" pitchFamily="34" charset="0"/>
              </a:rPr>
              <a:t>w</a:t>
            </a:r>
            <a:r>
              <a:rPr lang="en-US" sz="900" i="1" dirty="0" smtClean="0">
                <a:solidFill>
                  <a:schemeClr val="tx1"/>
                </a:solidFill>
                <a:latin typeface="Arial" panose="020B0604020202020204" pitchFamily="34" charset="0"/>
                <a:cs typeface="Arial" panose="020B0604020202020204" pitchFamily="34" charset="0"/>
              </a:rPr>
              <a:t>here ER is the extinction ratio setting of transmitted optical waveform</a:t>
            </a:r>
            <a:endParaRPr lang="en-US" sz="900" i="1" dirty="0">
              <a:solidFill>
                <a:schemeClr val="tx1"/>
              </a:solidFill>
              <a:latin typeface="Arial" panose="020B0604020202020204" pitchFamily="34" charset="0"/>
              <a:cs typeface="Arial" panose="020B0604020202020204" pitchFamily="34" charset="0"/>
            </a:endParaRPr>
          </a:p>
          <a:p>
            <a:endParaRPr lang="en-US" sz="900" i="1" dirty="0" smtClean="0">
              <a:solidFill>
                <a:schemeClr val="tx1"/>
              </a:solidFill>
              <a:latin typeface="Arial" panose="020B0604020202020204" pitchFamily="34" charset="0"/>
              <a:cs typeface="Arial" panose="020B0604020202020204" pitchFamily="34" charset="0"/>
            </a:endParaRPr>
          </a:p>
        </p:txBody>
      </p:sp>
      <p:sp>
        <p:nvSpPr>
          <p:cNvPr id="15" name="Rectangular Callout 14"/>
          <p:cNvSpPr/>
          <p:nvPr/>
        </p:nvSpPr>
        <p:spPr>
          <a:xfrm>
            <a:off x="4370239" y="1408158"/>
            <a:ext cx="2368736" cy="370685"/>
          </a:xfrm>
          <a:prstGeom prst="wedgeRectCallout">
            <a:avLst>
              <a:gd name="adj1" fmla="val -80057"/>
              <a:gd name="adj2" fmla="val 3375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This part of the TIA component script is used to access the global parameter settings</a:t>
            </a:r>
            <a:endParaRPr lang="en-CA" sz="900" i="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773030" y="1197818"/>
            <a:ext cx="2846470" cy="262170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773029" y="3914775"/>
            <a:ext cx="4412827" cy="146685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773029" y="5416503"/>
            <a:ext cx="5075996" cy="824803"/>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8080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5" y="3533775"/>
            <a:ext cx="9043289" cy="231933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PIN-TIA-LA configuration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43649"/>
            <a:ext cx="8715375" cy="188050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CA" sz="1200" b="0" dirty="0" smtClean="0">
                <a:latin typeface="Arial" panose="020B0604020202020204" pitchFamily="34" charset="0"/>
                <a:cs typeface="Arial" panose="020B0604020202020204" pitchFamily="34" charset="0"/>
              </a:rPr>
              <a:t>This </a:t>
            </a:r>
            <a:r>
              <a:rPr lang="en-CA" sz="1200" b="0" dirty="0">
                <a:latin typeface="Arial" panose="020B0604020202020204" pitchFamily="34" charset="0"/>
                <a:cs typeface="Arial" panose="020B0604020202020204" pitchFamily="34" charset="0"/>
              </a:rPr>
              <a:t>example demonstrates a directly modulated 10 Gb/s system with a PIN-TIA-LA receiver configuration. It is assumed that the total noise impact on </a:t>
            </a:r>
            <a:r>
              <a:rPr lang="en-CA" sz="1200" b="0" dirty="0" smtClean="0">
                <a:latin typeface="Arial" panose="020B0604020202020204" pitchFamily="34" charset="0"/>
                <a:cs typeface="Arial" panose="020B0604020202020204" pitchFamily="34" charset="0"/>
              </a:rPr>
              <a:t>the system </a:t>
            </a:r>
            <a:r>
              <a:rPr lang="en-CA" sz="1200" b="0" dirty="0">
                <a:latin typeface="Arial" panose="020B0604020202020204" pitchFamily="34" charset="0"/>
                <a:cs typeface="Arial" panose="020B0604020202020204" pitchFamily="34" charset="0"/>
              </a:rPr>
              <a:t>performance </a:t>
            </a:r>
            <a:r>
              <a:rPr lang="en-CA" sz="1200" b="0" dirty="0" smtClean="0">
                <a:latin typeface="Arial" panose="020B0604020202020204" pitchFamily="34" charset="0"/>
                <a:cs typeface="Arial" panose="020B0604020202020204" pitchFamily="34" charset="0"/>
              </a:rPr>
              <a:t>is based on the </a:t>
            </a:r>
            <a:r>
              <a:rPr lang="en-CA" sz="1200" b="0" dirty="0">
                <a:latin typeface="Arial" panose="020B0604020202020204" pitchFamily="34" charset="0"/>
                <a:cs typeface="Arial" panose="020B0604020202020204" pitchFamily="34" charset="0"/>
              </a:rPr>
              <a:t>input referred noise current of the TIA (thus the thermal noise current of the PIN is assumed to be </a:t>
            </a:r>
            <a:r>
              <a:rPr lang="en-CA" sz="1200" b="0" dirty="0" smtClean="0">
                <a:latin typeface="Arial" panose="020B0604020202020204" pitchFamily="34" charset="0"/>
                <a:cs typeface="Arial" panose="020B0604020202020204" pitchFamily="34" charset="0"/>
              </a:rPr>
              <a:t>zero</a:t>
            </a:r>
            <a:r>
              <a:rPr lang="en-CA" sz="1200" b="0" dirty="0">
                <a:latin typeface="Arial" panose="020B0604020202020204" pitchFamily="34" charset="0"/>
                <a:cs typeface="Arial" panose="020B0604020202020204" pitchFamily="34" charset="0"/>
              </a:rPr>
              <a:t>) and the input sensitivity of the LA (which is converted to an equivalent input referred </a:t>
            </a:r>
            <a:r>
              <a:rPr lang="en-CA" sz="1200" b="0" dirty="0" smtClean="0">
                <a:latin typeface="Arial" panose="020B0604020202020204" pitchFamily="34" charset="0"/>
                <a:cs typeface="Arial" panose="020B0604020202020204" pitchFamily="34" charset="0"/>
              </a:rPr>
              <a:t>noise).</a:t>
            </a:r>
            <a:endParaRPr lang="en-CA" sz="1200" b="0" dirty="0">
              <a:latin typeface="Arial" panose="020B0604020202020204" pitchFamily="34" charset="0"/>
              <a:cs typeface="Arial" panose="020B0604020202020204" pitchFamily="34" charset="0"/>
            </a:endParaRPr>
          </a:p>
          <a:p>
            <a:r>
              <a:rPr lang="en-CA" sz="1200" b="0" dirty="0" smtClean="0">
                <a:latin typeface="Arial" panose="020B0604020202020204" pitchFamily="34" charset="0"/>
                <a:cs typeface="Arial" panose="020B0604020202020204" pitchFamily="34" charset="0"/>
              </a:rPr>
              <a:t>For </a:t>
            </a:r>
            <a:r>
              <a:rPr lang="en-CA" sz="1200" b="0" dirty="0">
                <a:latin typeface="Arial" panose="020B0604020202020204" pitchFamily="34" charset="0"/>
                <a:cs typeface="Arial" panose="020B0604020202020204" pitchFamily="34" charset="0"/>
              </a:rPr>
              <a:t>this design the TIA gain and noise current is assumed to be 2000 ohm and 0.4 uA RMS, the LA input sensitivity = 10 mV (peak-to-peak), </a:t>
            </a:r>
            <a:r>
              <a:rPr lang="en-CA" sz="1200" b="0" dirty="0" smtClean="0">
                <a:latin typeface="Arial" panose="020B0604020202020204" pitchFamily="34" charset="0"/>
                <a:cs typeface="Arial" panose="020B0604020202020204" pitchFamily="34" charset="0"/>
              </a:rPr>
              <a:t>Responsivity </a:t>
            </a:r>
            <a:r>
              <a:rPr lang="en-CA" sz="1200" b="0" dirty="0">
                <a:latin typeface="Arial" panose="020B0604020202020204" pitchFamily="34" charset="0"/>
                <a:cs typeface="Arial" panose="020B0604020202020204" pitchFamily="34" charset="0"/>
              </a:rPr>
              <a:t>= 0.5, Tx ER = 9 dB, and the target BER is 1e-12 (Q=7)</a:t>
            </a:r>
          </a:p>
          <a:p>
            <a:r>
              <a:rPr lang="en-CA" sz="1200" b="0" dirty="0" smtClean="0">
                <a:latin typeface="Arial" panose="020B0604020202020204" pitchFamily="34" charset="0"/>
                <a:cs typeface="Arial" panose="020B0604020202020204" pitchFamily="34" charset="0"/>
              </a:rPr>
              <a:t>Based </a:t>
            </a:r>
            <a:r>
              <a:rPr lang="en-CA" sz="1200" b="0" dirty="0">
                <a:latin typeface="Arial" panose="020B0604020202020204" pitchFamily="34" charset="0"/>
                <a:cs typeface="Arial" panose="020B0604020202020204" pitchFamily="34" charset="0"/>
              </a:rPr>
              <a:t>on these settings the minimum required Optical Modulation Amplitude is set to 15 uWpp (Q=7) and the associated Receiver sensitivity = 9.65 </a:t>
            </a:r>
            <a:r>
              <a:rPr lang="en-CA" sz="1200" b="0" dirty="0" smtClean="0">
                <a:latin typeface="Arial" panose="020B0604020202020204" pitchFamily="34" charset="0"/>
                <a:cs typeface="Arial" panose="020B0604020202020204" pitchFamily="34" charset="0"/>
              </a:rPr>
              <a:t>uW.</a:t>
            </a:r>
          </a:p>
          <a:p>
            <a:r>
              <a:rPr lang="en-CA" sz="1200" b="0" dirty="0" smtClean="0">
                <a:latin typeface="Arial" panose="020B0604020202020204" pitchFamily="34" charset="0"/>
                <a:cs typeface="Arial" panose="020B0604020202020204" pitchFamily="34" charset="0"/>
              </a:rPr>
              <a:t>The </a:t>
            </a:r>
            <a:r>
              <a:rPr lang="en-CA" sz="1200" b="0" dirty="0">
                <a:latin typeface="Arial" panose="020B0604020202020204" pitchFamily="34" charset="0"/>
                <a:cs typeface="Arial" panose="020B0604020202020204" pitchFamily="34" charset="0"/>
              </a:rPr>
              <a:t>formulas (based on Ref 2) can be found in the Component Script of the TIA </a:t>
            </a:r>
            <a:r>
              <a:rPr lang="en-CA" sz="1200" b="0" dirty="0" smtClean="0">
                <a:latin typeface="Arial" panose="020B0604020202020204" pitchFamily="34" charset="0"/>
                <a:cs typeface="Arial" panose="020B0604020202020204" pitchFamily="34" charset="0"/>
              </a:rPr>
              <a:t>component (see next slide)</a:t>
            </a:r>
          </a:p>
        </p:txBody>
      </p:sp>
      <p:sp>
        <p:nvSpPr>
          <p:cNvPr id="16" name="Rectangular Callout 15"/>
          <p:cNvSpPr/>
          <p:nvPr/>
        </p:nvSpPr>
        <p:spPr>
          <a:xfrm>
            <a:off x="2793857" y="2981399"/>
            <a:ext cx="4289298" cy="508481"/>
          </a:xfrm>
          <a:prstGeom prst="wedgeRectCallout">
            <a:avLst>
              <a:gd name="adj1" fmla="val -20375"/>
              <a:gd name="adj2" fmla="val 12568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TIA component script is used to calculate the receiver sensitivity (for a given Q) based on the noise characteristics of the TIA and LA. The input referred noise of the TIA is set based on the combined noises of the TIA and the LA.</a:t>
            </a:r>
            <a:endParaRPr lang="en-CA" sz="900" i="1" dirty="0">
              <a:solidFill>
                <a:schemeClr val="tx1"/>
              </a:solidFill>
              <a:latin typeface="Arial" panose="020B0604020202020204" pitchFamily="34" charset="0"/>
              <a:cs typeface="Arial" panose="020B0604020202020204" pitchFamily="34" charset="0"/>
            </a:endParaRPr>
          </a:p>
        </p:txBody>
      </p:sp>
      <p:sp>
        <p:nvSpPr>
          <p:cNvPr id="20" name="TextBox 19"/>
          <p:cNvSpPr txBox="1"/>
          <p:nvPr/>
        </p:nvSpPr>
        <p:spPr>
          <a:xfrm>
            <a:off x="209951" y="3351381"/>
            <a:ext cx="2153565"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Layout: PIN-TIA-LA Rx Analysis</a:t>
            </a:r>
            <a:endParaRPr lang="en-CA" sz="1200" i="1"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4784" y="5101924"/>
            <a:ext cx="3470542" cy="994075"/>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ular Callout 20"/>
          <p:cNvSpPr/>
          <p:nvPr/>
        </p:nvSpPr>
        <p:spPr>
          <a:xfrm>
            <a:off x="5993867" y="4528979"/>
            <a:ext cx="2178576" cy="328929"/>
          </a:xfrm>
          <a:prstGeom prst="wedgeRectCallout">
            <a:avLst>
              <a:gd name="adj1" fmla="val -12468"/>
              <a:gd name="adj2" fmla="val 11293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Global parameter settings for direct modulation link with PIN-TIA-LA receiver</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50" y="2238375"/>
            <a:ext cx="6562725" cy="295275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PIN-TIA-LA </a:t>
            </a:r>
            <a:r>
              <a:rPr lang="en-US" sz="3200" kern="0" dirty="0">
                <a:solidFill>
                  <a:srgbClr val="4D4D4D"/>
                </a:solidFill>
              </a:rPr>
              <a:t>configuration </a:t>
            </a:r>
            <a:r>
              <a:rPr lang="en-US" sz="3200" kern="0" dirty="0" smtClean="0">
                <a:solidFill>
                  <a:srgbClr val="4D4D4D"/>
                </a:solidFill>
              </a:rPr>
              <a:t>(2)</a:t>
            </a:r>
            <a:endParaRPr lang="en-US" sz="3200" kern="0" dirty="0">
              <a:solidFill>
                <a:srgbClr val="4D4D4D"/>
              </a:solidFill>
            </a:endParaRP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372980" y="803849"/>
            <a:ext cx="8520854" cy="291526"/>
          </a:xfrm>
          <a:prstGeom prst="rect">
            <a:avLst/>
          </a:prstGeom>
          <a:solidFill>
            <a:schemeClr val="bg1"/>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r>
              <a:rPr lang="en-US" sz="1200" b="0" dirty="0">
                <a:latin typeface="Arial" panose="020B0604020202020204" pitchFamily="34" charset="0"/>
                <a:cs typeface="Arial" panose="020B0604020202020204" pitchFamily="34" charset="0"/>
              </a:rPr>
              <a:t>The VBScript below is associated with the </a:t>
            </a:r>
            <a:r>
              <a:rPr lang="en-US" sz="1200" dirty="0" smtClean="0">
                <a:latin typeface="Arial" panose="020B0604020202020204" pitchFamily="34" charset="0"/>
                <a:cs typeface="Arial" panose="020B0604020202020204" pitchFamily="34" charset="0"/>
              </a:rPr>
              <a:t>TIA Component </a:t>
            </a:r>
            <a:r>
              <a:rPr lang="en-US" sz="1200" b="0" dirty="0" smtClean="0">
                <a:latin typeface="Arial" panose="020B0604020202020204" pitchFamily="34" charset="0"/>
                <a:cs typeface="Arial" panose="020B0604020202020204" pitchFamily="34" charset="0"/>
              </a:rPr>
              <a:t>(Layout: </a:t>
            </a:r>
            <a:r>
              <a:rPr lang="en-US" sz="1200" b="0" i="1" dirty="0" smtClean="0">
                <a:latin typeface="Arial" panose="020B0604020202020204" pitchFamily="34" charset="0"/>
                <a:cs typeface="Arial" panose="020B0604020202020204" pitchFamily="34" charset="0"/>
              </a:rPr>
              <a:t>PIN-TIA-LA Rx Analysis</a:t>
            </a:r>
            <a:r>
              <a:rPr lang="en-US" sz="1200" b="0" dirty="0" smtClean="0">
                <a:latin typeface="Arial" panose="020B0604020202020204" pitchFamily="34" charset="0"/>
                <a:cs typeface="Arial" panose="020B0604020202020204" pitchFamily="34" charset="0"/>
              </a:rPr>
              <a:t>)</a:t>
            </a:r>
            <a:endParaRPr lang="en-US" sz="1200" b="0" dirty="0">
              <a:latin typeface="Arial" panose="020B0604020202020204" pitchFamily="34" charset="0"/>
              <a:cs typeface="Arial" panose="020B0604020202020204" pitchFamily="34" charset="0"/>
            </a:endParaRPr>
          </a:p>
          <a:p>
            <a:endParaRPr lang="en-US" sz="1200" b="0" dirty="0" smtClean="0">
              <a:latin typeface="Arial" panose="020B0604020202020204" pitchFamily="34" charset="0"/>
              <a:cs typeface="Arial" panose="020B0604020202020204" pitchFamily="34" charset="0"/>
            </a:endParaRPr>
          </a:p>
        </p:txBody>
      </p:sp>
      <p:sp>
        <p:nvSpPr>
          <p:cNvPr id="17" name="Rectangle 16"/>
          <p:cNvSpPr/>
          <p:nvPr/>
        </p:nvSpPr>
        <p:spPr>
          <a:xfrm>
            <a:off x="159173" y="2219324"/>
            <a:ext cx="4870027" cy="95250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ular Callout 12"/>
          <p:cNvSpPr/>
          <p:nvPr/>
        </p:nvSpPr>
        <p:spPr>
          <a:xfrm>
            <a:off x="5423885" y="1531195"/>
            <a:ext cx="3469949" cy="2031155"/>
          </a:xfrm>
          <a:prstGeom prst="wedgeRectCallout">
            <a:avLst>
              <a:gd name="adj1" fmla="val -60062"/>
              <a:gd name="adj2" fmla="val 1366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Calculations are performed here to determine:</a:t>
            </a:r>
          </a:p>
          <a:p>
            <a:endParaRPr lang="en-US" sz="900" i="1" dirty="0" smtClean="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Noise current LA (NLA)</a:t>
            </a:r>
            <a:r>
              <a:rPr lang="en-US" sz="900" i="1" dirty="0">
                <a:solidFill>
                  <a:schemeClr val="tx1"/>
                </a:solidFill>
                <a:latin typeface="Arial" panose="020B0604020202020204" pitchFamily="34" charset="0"/>
                <a:cs typeface="Arial" panose="020B0604020202020204" pitchFamily="34" charset="0"/>
              </a:rPr>
              <a:t> </a:t>
            </a:r>
            <a:r>
              <a:rPr lang="en-US" sz="900" i="1" dirty="0" smtClean="0">
                <a:solidFill>
                  <a:schemeClr val="tx1"/>
                </a:solidFill>
                <a:latin typeface="Arial" panose="020B0604020202020204" pitchFamily="34" charset="0"/>
                <a:cs typeface="Arial" panose="020B0604020202020204" pitchFamily="34" charset="0"/>
              </a:rPr>
              <a:t>= (LASensitvity)/(2*Q*TIAGain)</a:t>
            </a:r>
          </a:p>
          <a:p>
            <a:r>
              <a:rPr lang="en-US" sz="900" i="1" dirty="0">
                <a:solidFill>
                  <a:schemeClr val="tx1"/>
                </a:solidFill>
                <a:latin typeface="Arial" panose="020B0604020202020204" pitchFamily="34" charset="0"/>
                <a:cs typeface="Arial" panose="020B0604020202020204" pitchFamily="34" charset="0"/>
              </a:rPr>
              <a:t>w</a:t>
            </a:r>
            <a:r>
              <a:rPr lang="en-US" sz="900" i="1" dirty="0" smtClean="0">
                <a:solidFill>
                  <a:schemeClr val="tx1"/>
                </a:solidFill>
                <a:latin typeface="Arial" panose="020B0604020202020204" pitchFamily="34" charset="0"/>
                <a:cs typeface="Arial" panose="020B0604020202020204" pitchFamily="34" charset="0"/>
              </a:rPr>
              <a:t>here TIAGain is the gain setting of the TIA and LASensitivity is the input voltage sensitivity of the TIA (normally included in the vendor specification sheet)</a:t>
            </a:r>
          </a:p>
          <a:p>
            <a:endParaRPr lang="en-US" sz="900" i="1" dirty="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Total noise current (NoiseReceiver)</a:t>
            </a:r>
            <a:r>
              <a:rPr lang="en-US" sz="900" i="1" dirty="0">
                <a:solidFill>
                  <a:schemeClr val="tx1"/>
                </a:solidFill>
                <a:latin typeface="Arial" panose="020B0604020202020204" pitchFamily="34" charset="0"/>
                <a:cs typeface="Arial" panose="020B0604020202020204" pitchFamily="34" charset="0"/>
              </a:rPr>
              <a:t> </a:t>
            </a:r>
            <a:r>
              <a:rPr lang="en-US" sz="900" i="1" dirty="0" smtClean="0">
                <a:solidFill>
                  <a:schemeClr val="tx1"/>
                </a:solidFill>
                <a:latin typeface="Arial" panose="020B0604020202020204" pitchFamily="34" charset="0"/>
                <a:cs typeface="Arial" panose="020B0604020202020204" pitchFamily="34" charset="0"/>
              </a:rPr>
              <a:t>= I</a:t>
            </a:r>
            <a:r>
              <a:rPr lang="en-US" sz="900" i="1" baseline="-25000" dirty="0" smtClean="0">
                <a:solidFill>
                  <a:schemeClr val="tx1"/>
                </a:solidFill>
                <a:latin typeface="Arial" panose="020B0604020202020204" pitchFamily="34" charset="0"/>
                <a:cs typeface="Arial" panose="020B0604020202020204" pitchFamily="34" charset="0"/>
              </a:rPr>
              <a:t>total</a:t>
            </a:r>
            <a:r>
              <a:rPr lang="en-US" sz="900" i="1" dirty="0" smtClean="0">
                <a:solidFill>
                  <a:schemeClr val="tx1"/>
                </a:solidFill>
                <a:latin typeface="Arial" panose="020B0604020202020204" pitchFamily="34" charset="0"/>
                <a:cs typeface="Arial" panose="020B0604020202020204" pitchFamily="34" charset="0"/>
              </a:rPr>
              <a:t> = sqrt(I</a:t>
            </a:r>
            <a:r>
              <a:rPr lang="en-US" sz="900" i="1" baseline="-25000" dirty="0" smtClean="0">
                <a:solidFill>
                  <a:schemeClr val="tx1"/>
                </a:solidFill>
                <a:latin typeface="Arial" panose="020B0604020202020204" pitchFamily="34" charset="0"/>
                <a:cs typeface="Arial" panose="020B0604020202020204" pitchFamily="34" charset="0"/>
              </a:rPr>
              <a:t>rms</a:t>
            </a:r>
            <a:r>
              <a:rPr lang="en-US" sz="900" i="1" baseline="30000" dirty="0" smtClean="0">
                <a:solidFill>
                  <a:schemeClr val="tx1"/>
                </a:solidFill>
                <a:latin typeface="Arial" panose="020B0604020202020204" pitchFamily="34" charset="0"/>
                <a:cs typeface="Arial" panose="020B0604020202020204" pitchFamily="34" charset="0"/>
              </a:rPr>
              <a:t>2</a:t>
            </a:r>
            <a:r>
              <a:rPr lang="en-US" sz="900" i="1" dirty="0" smtClean="0">
                <a:solidFill>
                  <a:schemeClr val="tx1"/>
                </a:solidFill>
                <a:latin typeface="Arial" panose="020B0604020202020204" pitchFamily="34" charset="0"/>
                <a:cs typeface="Arial" panose="020B0604020202020204" pitchFamily="34" charset="0"/>
              </a:rPr>
              <a:t> + I</a:t>
            </a:r>
            <a:r>
              <a:rPr lang="en-US" sz="900" i="1" baseline="-25000" dirty="0" smtClean="0">
                <a:solidFill>
                  <a:schemeClr val="tx1"/>
                </a:solidFill>
                <a:latin typeface="Arial" panose="020B0604020202020204" pitchFamily="34" charset="0"/>
                <a:cs typeface="Arial" panose="020B0604020202020204" pitchFamily="34" charset="0"/>
              </a:rPr>
              <a:t>LA</a:t>
            </a:r>
            <a:r>
              <a:rPr lang="en-US" sz="900" i="1" baseline="30000" dirty="0" smtClean="0">
                <a:solidFill>
                  <a:schemeClr val="tx1"/>
                </a:solidFill>
                <a:latin typeface="Arial" panose="020B0604020202020204" pitchFamily="34" charset="0"/>
                <a:cs typeface="Arial" panose="020B0604020202020204" pitchFamily="34" charset="0"/>
              </a:rPr>
              <a:t>2</a:t>
            </a:r>
            <a:r>
              <a:rPr lang="en-US" sz="900" i="1" dirty="0" smtClean="0">
                <a:solidFill>
                  <a:schemeClr val="tx1"/>
                </a:solidFill>
                <a:latin typeface="Arial" panose="020B0604020202020204" pitchFamily="34" charset="0"/>
                <a:cs typeface="Arial" panose="020B0604020202020204" pitchFamily="34" charset="0"/>
              </a:rPr>
              <a:t>)</a:t>
            </a:r>
          </a:p>
          <a:p>
            <a:endParaRPr lang="en-US" sz="900" b="1" i="1" dirty="0" smtClean="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OMA Minimum </a:t>
            </a:r>
            <a:r>
              <a:rPr lang="en-US" sz="900" i="1" dirty="0" smtClean="0">
                <a:solidFill>
                  <a:schemeClr val="tx1"/>
                </a:solidFill>
                <a:latin typeface="Arial" panose="020B0604020202020204" pitchFamily="34" charset="0"/>
                <a:cs typeface="Arial" panose="020B0604020202020204" pitchFamily="34" charset="0"/>
              </a:rPr>
              <a:t>= I</a:t>
            </a:r>
            <a:r>
              <a:rPr lang="en-US" sz="900" i="1" baseline="-25000" dirty="0" smtClean="0">
                <a:solidFill>
                  <a:schemeClr val="tx1"/>
                </a:solidFill>
                <a:latin typeface="Arial" panose="020B0604020202020204" pitchFamily="34" charset="0"/>
                <a:cs typeface="Arial" panose="020B0604020202020204" pitchFamily="34" charset="0"/>
              </a:rPr>
              <a:t>total</a:t>
            </a:r>
            <a:r>
              <a:rPr lang="en-US" sz="900" i="1" dirty="0" smtClean="0">
                <a:solidFill>
                  <a:schemeClr val="tx1"/>
                </a:solidFill>
                <a:latin typeface="Arial" panose="020B0604020202020204" pitchFamily="34" charset="0"/>
                <a:cs typeface="Arial" panose="020B0604020202020204" pitchFamily="34" charset="0"/>
              </a:rPr>
              <a:t>*2*Q/Responsivity</a:t>
            </a:r>
          </a:p>
          <a:p>
            <a:endParaRPr lang="en-US" sz="900" i="1" dirty="0">
              <a:solidFill>
                <a:schemeClr val="tx1"/>
              </a:solidFill>
              <a:latin typeface="Arial" panose="020B0604020202020204" pitchFamily="34" charset="0"/>
              <a:cs typeface="Arial" panose="020B0604020202020204" pitchFamily="34" charset="0"/>
            </a:endParaRPr>
          </a:p>
          <a:p>
            <a:r>
              <a:rPr lang="en-US" sz="900" b="1" i="1" dirty="0" smtClean="0">
                <a:solidFill>
                  <a:schemeClr val="tx1"/>
                </a:solidFill>
                <a:latin typeface="Arial" panose="020B0604020202020204" pitchFamily="34" charset="0"/>
                <a:cs typeface="Arial" panose="020B0604020202020204" pitchFamily="34" charset="0"/>
              </a:rPr>
              <a:t>Optical Sensitivity </a:t>
            </a:r>
            <a:r>
              <a:rPr lang="en-US" sz="900" i="1" dirty="0" smtClean="0">
                <a:solidFill>
                  <a:schemeClr val="tx1"/>
                </a:solidFill>
                <a:latin typeface="Arial" panose="020B0604020202020204" pitchFamily="34" charset="0"/>
                <a:cs typeface="Arial" panose="020B0604020202020204" pitchFamily="34" charset="0"/>
              </a:rPr>
              <a:t>= (OMA/2) x (ER+1)/(ER-1)</a:t>
            </a:r>
          </a:p>
          <a:p>
            <a:r>
              <a:rPr lang="en-US" sz="900" i="1" dirty="0">
                <a:solidFill>
                  <a:schemeClr val="tx1"/>
                </a:solidFill>
                <a:latin typeface="Arial" panose="020B0604020202020204" pitchFamily="34" charset="0"/>
                <a:cs typeface="Arial" panose="020B0604020202020204" pitchFamily="34" charset="0"/>
              </a:rPr>
              <a:t>w</a:t>
            </a:r>
            <a:r>
              <a:rPr lang="en-US" sz="900" i="1" dirty="0" smtClean="0">
                <a:solidFill>
                  <a:schemeClr val="tx1"/>
                </a:solidFill>
                <a:latin typeface="Arial" panose="020B0604020202020204" pitchFamily="34" charset="0"/>
                <a:cs typeface="Arial" panose="020B0604020202020204" pitchFamily="34" charset="0"/>
              </a:rPr>
              <a:t>here ER is the extinction ratio setting of transmitted optical waveform</a:t>
            </a:r>
            <a:endParaRPr lang="en-US" sz="900" i="1" dirty="0">
              <a:solidFill>
                <a:schemeClr val="tx1"/>
              </a:solidFill>
              <a:latin typeface="Arial" panose="020B0604020202020204" pitchFamily="34" charset="0"/>
              <a:cs typeface="Arial" panose="020B0604020202020204" pitchFamily="34" charset="0"/>
            </a:endParaRPr>
          </a:p>
          <a:p>
            <a:endParaRPr lang="en-US" sz="900" i="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92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4197</TotalTime>
  <Words>950</Words>
  <Application>Microsoft Office PowerPoint</Application>
  <PresentationFormat>On-screen Show (4:3)</PresentationFormat>
  <Paragraphs>61</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Default Design</vt:lpstr>
      <vt:lpstr>1_Office Theme</vt:lpstr>
      <vt:lpstr>OptiSystem applications: Optical receiver analysis (PIN-TIA-LA)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388</cp:revision>
  <dcterms:created xsi:type="dcterms:W3CDTF">2013-08-15T17:15:56Z</dcterms:created>
  <dcterms:modified xsi:type="dcterms:W3CDTF">2017-06-29T13:01:33Z</dcterms:modified>
</cp:coreProperties>
</file>