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7" r:id="rId2"/>
  </p:sldMasterIdLst>
  <p:notesMasterIdLst>
    <p:notesMasterId r:id="rId13"/>
  </p:notesMasterIdLst>
  <p:sldIdLst>
    <p:sldId id="259" r:id="rId3"/>
    <p:sldId id="303" r:id="rId4"/>
    <p:sldId id="313" r:id="rId5"/>
    <p:sldId id="319" r:id="rId6"/>
    <p:sldId id="337" r:id="rId7"/>
    <p:sldId id="338" r:id="rId8"/>
    <p:sldId id="334" r:id="rId9"/>
    <p:sldId id="330" r:id="rId10"/>
    <p:sldId id="331" r:id="rId11"/>
    <p:sldId id="33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FBFB"/>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9170" autoAdjust="0"/>
  </p:normalViewPr>
  <p:slideViewPr>
    <p:cSldViewPr snapToGrid="0">
      <p:cViewPr varScale="1">
        <p:scale>
          <a:sx n="116" d="100"/>
          <a:sy n="116" d="100"/>
        </p:scale>
        <p:origin x="-1482" y="-10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45005" cy="45005"/>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microsoft.com/office/2015/10/relationships/revisionInfo" Target="revisionInfo.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166E61-29B3-48CE-97F9-7EF1505847F9}" type="datetimeFigureOut">
              <a:rPr lang="en-CA" smtClean="0"/>
              <a:t>2017-06-29</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B23DE5-E48F-4074-815B-A15D97F36286}" type="slidenum">
              <a:rPr lang="en-CA" smtClean="0"/>
              <a:t>‹#›</a:t>
            </a:fld>
            <a:endParaRPr lang="en-CA"/>
          </a:p>
        </p:txBody>
      </p:sp>
    </p:spTree>
    <p:extLst>
      <p:ext uri="{BB962C8B-B14F-4D97-AF65-F5344CB8AC3E}">
        <p14:creationId xmlns:p14="http://schemas.microsoft.com/office/powerpoint/2010/main" val="14600820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atin typeface="Times New Roman" pitchFamily="18" charset="0"/>
            </a:endParaRPr>
          </a:p>
        </p:txBody>
      </p:sp>
      <p:sp>
        <p:nvSpPr>
          <p:cNvPr id="153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500" b="1">
                <a:solidFill>
                  <a:schemeClr val="tx2"/>
                </a:solidFill>
                <a:latin typeface="Arial" charset="0"/>
              </a:defRPr>
            </a:lvl1pPr>
            <a:lvl2pPr marL="731731" indent="-281435" eaLnBrk="0" hangingPunct="0">
              <a:defRPr sz="3500" b="1">
                <a:solidFill>
                  <a:schemeClr val="tx2"/>
                </a:solidFill>
                <a:latin typeface="Arial" charset="0"/>
              </a:defRPr>
            </a:lvl2pPr>
            <a:lvl3pPr marL="1125741" indent="-225148" eaLnBrk="0" hangingPunct="0">
              <a:defRPr sz="3500" b="1">
                <a:solidFill>
                  <a:schemeClr val="tx2"/>
                </a:solidFill>
                <a:latin typeface="Arial" charset="0"/>
              </a:defRPr>
            </a:lvl3pPr>
            <a:lvl4pPr marL="1576037" indent="-225148" eaLnBrk="0" hangingPunct="0">
              <a:defRPr sz="3500" b="1">
                <a:solidFill>
                  <a:schemeClr val="tx2"/>
                </a:solidFill>
                <a:latin typeface="Arial" charset="0"/>
              </a:defRPr>
            </a:lvl4pPr>
            <a:lvl5pPr marL="2026333" indent="-225148" eaLnBrk="0" hangingPunct="0">
              <a:defRPr sz="3500" b="1">
                <a:solidFill>
                  <a:schemeClr val="tx2"/>
                </a:solidFill>
                <a:latin typeface="Arial" charset="0"/>
              </a:defRPr>
            </a:lvl5pPr>
            <a:lvl6pPr marL="2476630" indent="-225148" eaLnBrk="0" fontAlgn="base" hangingPunct="0">
              <a:spcBef>
                <a:spcPct val="0"/>
              </a:spcBef>
              <a:spcAft>
                <a:spcPct val="0"/>
              </a:spcAft>
              <a:defRPr sz="3500" b="1">
                <a:solidFill>
                  <a:schemeClr val="tx2"/>
                </a:solidFill>
                <a:latin typeface="Arial" charset="0"/>
              </a:defRPr>
            </a:lvl6pPr>
            <a:lvl7pPr marL="2926926" indent="-225148" eaLnBrk="0" fontAlgn="base" hangingPunct="0">
              <a:spcBef>
                <a:spcPct val="0"/>
              </a:spcBef>
              <a:spcAft>
                <a:spcPct val="0"/>
              </a:spcAft>
              <a:defRPr sz="3500" b="1">
                <a:solidFill>
                  <a:schemeClr val="tx2"/>
                </a:solidFill>
                <a:latin typeface="Arial" charset="0"/>
              </a:defRPr>
            </a:lvl7pPr>
            <a:lvl8pPr marL="3377222" indent="-225148" eaLnBrk="0" fontAlgn="base" hangingPunct="0">
              <a:spcBef>
                <a:spcPct val="0"/>
              </a:spcBef>
              <a:spcAft>
                <a:spcPct val="0"/>
              </a:spcAft>
              <a:defRPr sz="3500" b="1">
                <a:solidFill>
                  <a:schemeClr val="tx2"/>
                </a:solidFill>
                <a:latin typeface="Arial" charset="0"/>
              </a:defRPr>
            </a:lvl8pPr>
            <a:lvl9pPr marL="3827518" indent="-225148" eaLnBrk="0" fontAlgn="base" hangingPunct="0">
              <a:spcBef>
                <a:spcPct val="0"/>
              </a:spcBef>
              <a:spcAft>
                <a:spcPct val="0"/>
              </a:spcAft>
              <a:defRPr sz="3500" b="1">
                <a:solidFill>
                  <a:schemeClr val="tx2"/>
                </a:solidFill>
                <a:latin typeface="Arial" charset="0"/>
              </a:defRPr>
            </a:lvl9pPr>
          </a:lstStyle>
          <a:p>
            <a:fld id="{15300EE5-C484-44F1-87A9-3599F263C716}" type="slidenum">
              <a:rPr lang="en-US" sz="1200" b="0">
                <a:solidFill>
                  <a:srgbClr val="000000"/>
                </a:solidFill>
                <a:latin typeface="Times New Roman" pitchFamily="18" charset="0"/>
              </a:rPr>
              <a:pPr/>
              <a:t>1</a:t>
            </a:fld>
            <a:endParaRPr lang="en-US" sz="1200" b="0">
              <a:solidFill>
                <a:srgbClr val="000000"/>
              </a:solidFill>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D1B23DE5-E48F-4074-815B-A15D97F36286}" type="slidenum">
              <a:rPr lang="en-CA" smtClean="0"/>
              <a:t>10</a:t>
            </a:fld>
            <a:endParaRPr lang="en-CA"/>
          </a:p>
        </p:txBody>
      </p:sp>
    </p:spTree>
    <p:extLst>
      <p:ext uri="{BB962C8B-B14F-4D97-AF65-F5344CB8AC3E}">
        <p14:creationId xmlns:p14="http://schemas.microsoft.com/office/powerpoint/2010/main" val="40205126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D1B23DE5-E48F-4074-815B-A15D97F36286}" type="slidenum">
              <a:rPr lang="en-CA" smtClean="0"/>
              <a:t>2</a:t>
            </a:fld>
            <a:endParaRPr lang="en-CA"/>
          </a:p>
        </p:txBody>
      </p:sp>
    </p:spTree>
    <p:extLst>
      <p:ext uri="{BB962C8B-B14F-4D97-AF65-F5344CB8AC3E}">
        <p14:creationId xmlns:p14="http://schemas.microsoft.com/office/powerpoint/2010/main" val="40205126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D1B23DE5-E48F-4074-815B-A15D97F36286}" type="slidenum">
              <a:rPr lang="en-CA" smtClean="0"/>
              <a:t>3</a:t>
            </a:fld>
            <a:endParaRPr lang="en-CA"/>
          </a:p>
        </p:txBody>
      </p:sp>
    </p:spTree>
    <p:extLst>
      <p:ext uri="{BB962C8B-B14F-4D97-AF65-F5344CB8AC3E}">
        <p14:creationId xmlns:p14="http://schemas.microsoft.com/office/powerpoint/2010/main" val="4020512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D1B23DE5-E48F-4074-815B-A15D97F36286}" type="slidenum">
              <a:rPr lang="en-CA" smtClean="0"/>
              <a:t>4</a:t>
            </a:fld>
            <a:endParaRPr lang="en-CA"/>
          </a:p>
        </p:txBody>
      </p:sp>
    </p:spTree>
    <p:extLst>
      <p:ext uri="{BB962C8B-B14F-4D97-AF65-F5344CB8AC3E}">
        <p14:creationId xmlns:p14="http://schemas.microsoft.com/office/powerpoint/2010/main" val="40205126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D1B23DE5-E48F-4074-815B-A15D97F36286}" type="slidenum">
              <a:rPr lang="en-CA" smtClean="0"/>
              <a:t>5</a:t>
            </a:fld>
            <a:endParaRPr lang="en-CA"/>
          </a:p>
        </p:txBody>
      </p:sp>
    </p:spTree>
    <p:extLst>
      <p:ext uri="{BB962C8B-B14F-4D97-AF65-F5344CB8AC3E}">
        <p14:creationId xmlns:p14="http://schemas.microsoft.com/office/powerpoint/2010/main" val="1267158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D1B23DE5-E48F-4074-815B-A15D97F36286}" type="slidenum">
              <a:rPr lang="en-CA" smtClean="0"/>
              <a:t>6</a:t>
            </a:fld>
            <a:endParaRPr lang="en-CA"/>
          </a:p>
        </p:txBody>
      </p:sp>
    </p:spTree>
    <p:extLst>
      <p:ext uri="{BB962C8B-B14F-4D97-AF65-F5344CB8AC3E}">
        <p14:creationId xmlns:p14="http://schemas.microsoft.com/office/powerpoint/2010/main" val="10582436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D1B23DE5-E48F-4074-815B-A15D97F36286}" type="slidenum">
              <a:rPr lang="en-CA" smtClean="0"/>
              <a:t>7</a:t>
            </a:fld>
            <a:endParaRPr lang="en-CA"/>
          </a:p>
        </p:txBody>
      </p:sp>
    </p:spTree>
    <p:extLst>
      <p:ext uri="{BB962C8B-B14F-4D97-AF65-F5344CB8AC3E}">
        <p14:creationId xmlns:p14="http://schemas.microsoft.com/office/powerpoint/2010/main" val="40205126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D1B23DE5-E48F-4074-815B-A15D97F36286}" type="slidenum">
              <a:rPr lang="en-CA" smtClean="0"/>
              <a:t>8</a:t>
            </a:fld>
            <a:endParaRPr lang="en-CA"/>
          </a:p>
        </p:txBody>
      </p:sp>
    </p:spTree>
    <p:extLst>
      <p:ext uri="{BB962C8B-B14F-4D97-AF65-F5344CB8AC3E}">
        <p14:creationId xmlns:p14="http://schemas.microsoft.com/office/powerpoint/2010/main" val="40205126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D1B23DE5-E48F-4074-815B-A15D97F36286}" type="slidenum">
              <a:rPr lang="en-CA" smtClean="0"/>
              <a:t>9</a:t>
            </a:fld>
            <a:endParaRPr lang="en-CA"/>
          </a:p>
        </p:txBody>
      </p:sp>
    </p:spTree>
    <p:extLst>
      <p:ext uri="{BB962C8B-B14F-4D97-AF65-F5344CB8AC3E}">
        <p14:creationId xmlns:p14="http://schemas.microsoft.com/office/powerpoint/2010/main" val="40205126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1">
        <a:schemeClr val="bg1"/>
      </p:bgRef>
    </p:bg>
    <p:spTree>
      <p:nvGrpSpPr>
        <p:cNvPr id="1" name=""/>
        <p:cNvGrpSpPr/>
        <p:nvPr/>
      </p:nvGrpSpPr>
      <p:grpSpPr>
        <a:xfrm>
          <a:off x="0" y="0"/>
          <a:ext cx="0" cy="0"/>
          <a:chOff x="0" y="0"/>
          <a:chExt cx="0" cy="0"/>
        </a:xfrm>
      </p:grpSpPr>
      <p:pic>
        <p:nvPicPr>
          <p:cNvPr id="3" name="Picture 8" descr="c:\users\jackson\Pictures\Picture1.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9087" y="130174"/>
            <a:ext cx="5356365" cy="4018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p:cNvSpPr txBox="1">
            <a:spLocks noChangeArrowheads="1"/>
          </p:cNvSpPr>
          <p:nvPr userDrawn="1"/>
        </p:nvSpPr>
        <p:spPr bwMode="auto">
          <a:xfrm>
            <a:off x="5592763" y="5943600"/>
            <a:ext cx="1524000"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000">
                <a:solidFill>
                  <a:srgbClr val="000000"/>
                </a:solidFill>
                <a:round/>
                <a:headEnd/>
                <a:tailEnd/>
              </a14:hiddenLine>
            </a:ext>
          </a:extLst>
        </p:spPr>
        <p:txBody>
          <a:bodyPr wrap="none" lIns="90000" tIns="45000" rIns="90000" bIns="45000">
            <a:spAutoFit/>
          </a:bodyPr>
          <a:lstStyle>
            <a:lvl1pPr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1pPr>
            <a:lvl2pPr marL="742950" indent="-28575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2pPr>
            <a:lvl3pPr marL="11430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3pPr>
            <a:lvl4pPr marL="16002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4pPr>
            <a:lvl5pPr marL="20574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9pPr>
          </a:lstStyle>
          <a:p>
            <a:pPr eaLnBrk="1" fontAlgn="base" hangingPunct="1">
              <a:lnSpc>
                <a:spcPct val="93000"/>
              </a:lnSpc>
              <a:spcBef>
                <a:spcPct val="0"/>
              </a:spcBef>
              <a:spcAft>
                <a:spcPct val="0"/>
              </a:spcAft>
              <a:buClr>
                <a:srgbClr val="1D528D"/>
              </a:buClr>
              <a:buSzPct val="100000"/>
              <a:buFont typeface="Times New Roman" pitchFamily="18" charset="0"/>
              <a:buNone/>
              <a:defRPr/>
            </a:pPr>
            <a:r>
              <a:rPr lang="en-GB" sz="1100">
                <a:solidFill>
                  <a:srgbClr val="808080"/>
                </a:solidFill>
              </a:rPr>
              <a:t>7 Capella Court</a:t>
            </a:r>
          </a:p>
          <a:p>
            <a:pPr eaLnBrk="1" fontAlgn="base" hangingPunct="1">
              <a:lnSpc>
                <a:spcPct val="93000"/>
              </a:lnSpc>
              <a:spcBef>
                <a:spcPct val="0"/>
              </a:spcBef>
              <a:spcAft>
                <a:spcPct val="0"/>
              </a:spcAft>
              <a:buClr>
                <a:srgbClr val="1D528D"/>
              </a:buClr>
              <a:buSzPct val="100000"/>
              <a:buFont typeface="Times New Roman" pitchFamily="18" charset="0"/>
              <a:buNone/>
              <a:defRPr/>
            </a:pPr>
            <a:r>
              <a:rPr lang="en-GB" sz="1100">
                <a:solidFill>
                  <a:srgbClr val="808080"/>
                </a:solidFill>
              </a:rPr>
              <a:t>Nepean, ON, Canada</a:t>
            </a:r>
          </a:p>
          <a:p>
            <a:pPr eaLnBrk="1" fontAlgn="base" hangingPunct="1">
              <a:lnSpc>
                <a:spcPct val="93000"/>
              </a:lnSpc>
              <a:spcBef>
                <a:spcPct val="0"/>
              </a:spcBef>
              <a:spcAft>
                <a:spcPct val="0"/>
              </a:spcAft>
              <a:buClr>
                <a:srgbClr val="1D528D"/>
              </a:buClr>
              <a:buSzPct val="100000"/>
              <a:buFont typeface="Times New Roman" pitchFamily="18" charset="0"/>
              <a:buNone/>
              <a:defRPr/>
            </a:pPr>
            <a:r>
              <a:rPr lang="en-GB" sz="1100">
                <a:solidFill>
                  <a:srgbClr val="808080"/>
                </a:solidFill>
              </a:rPr>
              <a:t>K2E 7X1</a:t>
            </a:r>
            <a:endParaRPr lang="en-GB" sz="1200">
              <a:solidFill>
                <a:srgbClr val="808080"/>
              </a:solidFill>
            </a:endParaRPr>
          </a:p>
        </p:txBody>
      </p:sp>
      <p:sp>
        <p:nvSpPr>
          <p:cNvPr id="7" name="Rectangle 12"/>
          <p:cNvSpPr>
            <a:spLocks noChangeArrowheads="1"/>
          </p:cNvSpPr>
          <p:nvPr userDrawn="1"/>
        </p:nvSpPr>
        <p:spPr bwMode="auto">
          <a:xfrm>
            <a:off x="7273925" y="5954713"/>
            <a:ext cx="1379538"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lnSpc>
                <a:spcPct val="93000"/>
              </a:lnSpc>
              <a:spcBef>
                <a:spcPct val="0"/>
              </a:spcBef>
              <a:spcAft>
                <a:spcPct val="0"/>
              </a:spcAft>
              <a:buClr>
                <a:srgbClr val="1D528D"/>
              </a:buClr>
              <a:buSzPct val="100000"/>
              <a:buFont typeface="Times New Roman" pitchFamily="18" charset="0"/>
              <a:buNone/>
            </a:pPr>
            <a:r>
              <a:rPr lang="en-GB" sz="1100" b="1">
                <a:solidFill>
                  <a:srgbClr val="808080"/>
                </a:solidFill>
              </a:rPr>
              <a:t>+1 (613) 224-4700</a:t>
            </a:r>
          </a:p>
          <a:p>
            <a:pPr fontAlgn="base">
              <a:lnSpc>
                <a:spcPct val="95000"/>
              </a:lnSpc>
              <a:spcBef>
                <a:spcPct val="0"/>
              </a:spcBef>
              <a:spcAft>
                <a:spcPct val="0"/>
              </a:spcAft>
              <a:buClr>
                <a:srgbClr val="1D528D"/>
              </a:buClr>
              <a:buSzPct val="100000"/>
              <a:buFont typeface="Times New Roman" pitchFamily="18" charset="0"/>
              <a:buNone/>
            </a:pPr>
            <a:r>
              <a:rPr lang="en-GB" sz="1100" b="1">
                <a:solidFill>
                  <a:srgbClr val="FF0000"/>
                </a:solidFill>
              </a:rPr>
              <a:t>www.optiwave.com</a:t>
            </a:r>
            <a:endParaRPr lang="en-GB" sz="1100" b="1">
              <a:solidFill>
                <a:srgbClr val="808080"/>
              </a:solidFill>
            </a:endParaRPr>
          </a:p>
        </p:txBody>
      </p:sp>
      <p:sp>
        <p:nvSpPr>
          <p:cNvPr id="8" name="Line 14"/>
          <p:cNvSpPr>
            <a:spLocks noChangeShapeType="1"/>
          </p:cNvSpPr>
          <p:nvPr userDrawn="1"/>
        </p:nvSpPr>
        <p:spPr bwMode="auto">
          <a:xfrm>
            <a:off x="5410200" y="5943600"/>
            <a:ext cx="0" cy="533400"/>
          </a:xfrm>
          <a:prstGeom prst="line">
            <a:avLst/>
          </a:prstGeom>
          <a:noFill/>
          <a:ln w="6350">
            <a:solidFill>
              <a:srgbClr val="B4B4B4"/>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CA" sz="3600" b="1">
              <a:solidFill>
                <a:srgbClr val="000000"/>
              </a:solidFill>
            </a:endParaRPr>
          </a:p>
        </p:txBody>
      </p:sp>
      <p:sp>
        <p:nvSpPr>
          <p:cNvPr id="9" name="Line 16"/>
          <p:cNvSpPr>
            <a:spLocks noChangeShapeType="1"/>
          </p:cNvSpPr>
          <p:nvPr userDrawn="1"/>
        </p:nvSpPr>
        <p:spPr bwMode="auto">
          <a:xfrm>
            <a:off x="7162800" y="5943600"/>
            <a:ext cx="0" cy="533400"/>
          </a:xfrm>
          <a:prstGeom prst="line">
            <a:avLst/>
          </a:prstGeom>
          <a:noFill/>
          <a:ln w="6350">
            <a:solidFill>
              <a:srgbClr val="B4B4B4"/>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CA" sz="3600" b="1">
              <a:solidFill>
                <a:srgbClr val="000000"/>
              </a:solidFill>
            </a:endParaRPr>
          </a:p>
        </p:txBody>
      </p:sp>
      <p:sp>
        <p:nvSpPr>
          <p:cNvPr id="11" name="Text Box 9"/>
          <p:cNvSpPr txBox="1">
            <a:spLocks noChangeArrowheads="1"/>
          </p:cNvSpPr>
          <p:nvPr userDrawn="1"/>
        </p:nvSpPr>
        <p:spPr bwMode="auto">
          <a:xfrm rot="16200000">
            <a:off x="8001000" y="5119688"/>
            <a:ext cx="20732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a:solidFill>
                  <a:schemeClr val="tx2"/>
                </a:solidFill>
                <a:latin typeface="Arial" charset="0"/>
              </a:defRPr>
            </a:lvl1pPr>
            <a:lvl2pPr marL="742950" indent="-285750" eaLnBrk="0" hangingPunct="0">
              <a:defRPr sz="3600" b="1">
                <a:solidFill>
                  <a:schemeClr val="tx2"/>
                </a:solidFill>
                <a:latin typeface="Arial" charset="0"/>
              </a:defRPr>
            </a:lvl2pPr>
            <a:lvl3pPr marL="1143000" indent="-228600" eaLnBrk="0" hangingPunct="0">
              <a:defRPr sz="3600" b="1">
                <a:solidFill>
                  <a:schemeClr val="tx2"/>
                </a:solidFill>
                <a:latin typeface="Arial" charset="0"/>
              </a:defRPr>
            </a:lvl3pPr>
            <a:lvl4pPr marL="1600200" indent="-228600" eaLnBrk="0" hangingPunct="0">
              <a:defRPr sz="3600" b="1">
                <a:solidFill>
                  <a:schemeClr val="tx2"/>
                </a:solidFill>
                <a:latin typeface="Arial" charset="0"/>
              </a:defRPr>
            </a:lvl4pPr>
            <a:lvl5pPr marL="2057400" indent="-228600" eaLnBrk="0" hangingPunct="0">
              <a:defRPr sz="3600" b="1">
                <a:solidFill>
                  <a:schemeClr val="tx2"/>
                </a:solidFill>
                <a:latin typeface="Arial" charset="0"/>
              </a:defRPr>
            </a:lvl5pPr>
            <a:lvl6pPr marL="2514600" indent="-228600" eaLnBrk="0" fontAlgn="base" hangingPunct="0">
              <a:spcBef>
                <a:spcPct val="0"/>
              </a:spcBef>
              <a:spcAft>
                <a:spcPct val="0"/>
              </a:spcAft>
              <a:defRPr sz="3600" b="1">
                <a:solidFill>
                  <a:schemeClr val="tx2"/>
                </a:solidFill>
                <a:latin typeface="Arial" charset="0"/>
              </a:defRPr>
            </a:lvl6pPr>
            <a:lvl7pPr marL="2971800" indent="-228600" eaLnBrk="0" fontAlgn="base" hangingPunct="0">
              <a:spcBef>
                <a:spcPct val="0"/>
              </a:spcBef>
              <a:spcAft>
                <a:spcPct val="0"/>
              </a:spcAft>
              <a:defRPr sz="3600" b="1">
                <a:solidFill>
                  <a:schemeClr val="tx2"/>
                </a:solidFill>
                <a:latin typeface="Arial" charset="0"/>
              </a:defRPr>
            </a:lvl7pPr>
            <a:lvl8pPr marL="3429000" indent="-228600" eaLnBrk="0" fontAlgn="base" hangingPunct="0">
              <a:spcBef>
                <a:spcPct val="0"/>
              </a:spcBef>
              <a:spcAft>
                <a:spcPct val="0"/>
              </a:spcAft>
              <a:defRPr sz="3600" b="1">
                <a:solidFill>
                  <a:schemeClr val="tx2"/>
                </a:solidFill>
                <a:latin typeface="Arial" charset="0"/>
              </a:defRPr>
            </a:lvl8pPr>
            <a:lvl9pPr marL="3886200" indent="-228600" eaLnBrk="0" fontAlgn="base" hangingPunct="0">
              <a:spcBef>
                <a:spcPct val="0"/>
              </a:spcBef>
              <a:spcAft>
                <a:spcPct val="0"/>
              </a:spcAft>
              <a:defRPr sz="3600" b="1">
                <a:solidFill>
                  <a:schemeClr val="tx2"/>
                </a:solidFill>
                <a:latin typeface="Arial" charset="0"/>
              </a:defRPr>
            </a:lvl9pPr>
          </a:lstStyle>
          <a:p>
            <a:pPr fontAlgn="base">
              <a:spcBef>
                <a:spcPct val="50000"/>
              </a:spcBef>
              <a:spcAft>
                <a:spcPct val="0"/>
              </a:spcAft>
              <a:defRPr/>
            </a:pPr>
            <a:r>
              <a:rPr lang="en-US" sz="800" b="0">
                <a:solidFill>
                  <a:srgbClr val="808080"/>
                </a:solidFill>
              </a:rPr>
              <a:t>© 2009 Optiwave Systems, Inc.</a:t>
            </a:r>
          </a:p>
        </p:txBody>
      </p:sp>
      <p:pic>
        <p:nvPicPr>
          <p:cNvPr id="12" name="Picture 18" descr="Optiwave_Logo"/>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70625" y="130175"/>
            <a:ext cx="26003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3"/>
          <p:cNvSpPr>
            <a:spLocks noGrp="1" noChangeArrowheads="1"/>
          </p:cNvSpPr>
          <p:nvPr>
            <p:ph type="ctrTitle"/>
          </p:nvPr>
        </p:nvSpPr>
        <p:spPr>
          <a:xfrm>
            <a:off x="2041664" y="3650366"/>
            <a:ext cx="5436508" cy="1447800"/>
          </a:xfrm>
        </p:spPr>
        <p:txBody>
          <a:bodyPr/>
          <a:lstStyle>
            <a:lvl1pPr>
              <a:defRPr sz="3600">
                <a:solidFill>
                  <a:srgbClr val="0070C0"/>
                </a:solidFill>
              </a:defRPr>
            </a:lvl1pPr>
          </a:lstStyle>
          <a:p>
            <a:endParaRPr lang="en-GB" dirty="0"/>
          </a:p>
        </p:txBody>
      </p:sp>
    </p:spTree>
    <p:extLst>
      <p:ext uri="{BB962C8B-B14F-4D97-AF65-F5344CB8AC3E}">
        <p14:creationId xmlns:p14="http://schemas.microsoft.com/office/powerpoint/2010/main" val="3477083689"/>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50766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242169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99225" y="685800"/>
            <a:ext cx="1958975" cy="5410200"/>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620713" y="685800"/>
            <a:ext cx="5726112"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4207251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0713" y="685800"/>
            <a:ext cx="7834312" cy="1069975"/>
          </a:xfrm>
        </p:spPr>
        <p:txBody>
          <a:bodyPr/>
          <a:lstStyle/>
          <a:p>
            <a:r>
              <a:rPr lang="en-US"/>
              <a:t>Click to edit Master title style</a:t>
            </a:r>
            <a:endParaRPr lang="en-CA"/>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8691441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20713" y="685800"/>
            <a:ext cx="7834312" cy="1069975"/>
          </a:xfrm>
        </p:spPr>
        <p:txBody>
          <a:bodyPr/>
          <a:lstStyle/>
          <a:p>
            <a:r>
              <a:rPr lang="en-US"/>
              <a:t>Click to edit Master title style</a:t>
            </a:r>
            <a:endParaRPr lang="en-CA"/>
          </a:p>
        </p:txBody>
      </p:sp>
      <p:sp>
        <p:nvSpPr>
          <p:cNvPr id="3" name="Chart Placeholder 2"/>
          <p:cNvSpPr>
            <a:spLocks noGrp="1"/>
          </p:cNvSpPr>
          <p:nvPr>
            <p:ph type="chart" idx="1"/>
          </p:nvPr>
        </p:nvSpPr>
        <p:spPr>
          <a:xfrm>
            <a:off x="685800" y="1981200"/>
            <a:ext cx="7772400" cy="4114800"/>
          </a:xfrm>
        </p:spPr>
        <p:txBody>
          <a:bodyPr/>
          <a:lstStyle/>
          <a:p>
            <a:pPr lvl="0"/>
            <a:endParaRPr lang="en-CA" noProof="0"/>
          </a:p>
        </p:txBody>
      </p:sp>
    </p:spTree>
    <p:extLst>
      <p:ext uri="{BB962C8B-B14F-4D97-AF65-F5344CB8AC3E}">
        <p14:creationId xmlns:p14="http://schemas.microsoft.com/office/powerpoint/2010/main" val="36276409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20713" y="685800"/>
            <a:ext cx="7834312" cy="1069975"/>
          </a:xfrm>
        </p:spPr>
        <p:txBody>
          <a:bodyPr/>
          <a:lstStyle/>
          <a:p>
            <a:r>
              <a:rPr lang="en-US"/>
              <a:t>Click to edit Master title style</a:t>
            </a:r>
            <a:endParaRPr lang="en-CA"/>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0757367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20713" y="685800"/>
            <a:ext cx="7834312" cy="1069975"/>
          </a:xfrm>
        </p:spPr>
        <p:txBody>
          <a:bodyPr/>
          <a:lstStyle/>
          <a:p>
            <a:r>
              <a:rPr lang="en-US"/>
              <a:t>Click to edit Master title style</a:t>
            </a:r>
            <a:endParaRPr lang="en-CA"/>
          </a:p>
        </p:txBody>
      </p:sp>
      <p:sp>
        <p:nvSpPr>
          <p:cNvPr id="3" name="Text Placeholder 2"/>
          <p:cNvSpPr>
            <a:spLocks noGrp="1"/>
          </p:cNvSpPr>
          <p:nvPr>
            <p:ph type="body" sz="half" idx="1"/>
          </p:nvPr>
        </p:nvSpPr>
        <p:spPr>
          <a:xfrm>
            <a:off x="685800" y="1981200"/>
            <a:ext cx="7772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85800" y="4114800"/>
            <a:ext cx="7772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6550263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84857FA2-9F0F-49AE-872E-87FCD82185C6}" type="datetimeFigureOut">
              <a:rPr lang="en-CA" smtClean="0">
                <a:solidFill>
                  <a:prstClr val="black">
                    <a:tint val="75000"/>
                  </a:prstClr>
                </a:solidFill>
              </a:rPr>
              <a:pPr/>
              <a:t>2017-06-29</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CBD6D7B-7522-436D-937E-C3DFAAEACD77}"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35585638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84857FA2-9F0F-49AE-872E-87FCD82185C6}" type="datetimeFigureOut">
              <a:rPr lang="en-CA" smtClean="0">
                <a:solidFill>
                  <a:prstClr val="black">
                    <a:tint val="75000"/>
                  </a:prstClr>
                </a:solidFill>
              </a:rPr>
              <a:pPr/>
              <a:t>2017-06-29</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CBD6D7B-7522-436D-937E-C3DFAAEACD77}"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23517056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857FA2-9F0F-49AE-872E-87FCD82185C6}" type="datetimeFigureOut">
              <a:rPr lang="en-CA" smtClean="0">
                <a:solidFill>
                  <a:prstClr val="black">
                    <a:tint val="75000"/>
                  </a:prstClr>
                </a:solidFill>
              </a:rPr>
              <a:pPr/>
              <a:t>2017-06-29</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CBD6D7B-7522-436D-937E-C3DFAAEACD77}"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1405235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Ref idx="1001">
        <a:schemeClr val="bg1"/>
      </p:bgRef>
    </p:bg>
    <p:spTree>
      <p:nvGrpSpPr>
        <p:cNvPr id="1" name=""/>
        <p:cNvGrpSpPr/>
        <p:nvPr/>
      </p:nvGrpSpPr>
      <p:grpSpPr>
        <a:xfrm>
          <a:off x="0" y="0"/>
          <a:ext cx="0" cy="0"/>
          <a:chOff x="0" y="0"/>
          <a:chExt cx="0" cy="0"/>
        </a:xfrm>
      </p:grpSpPr>
      <p:pic>
        <p:nvPicPr>
          <p:cNvPr id="3" name="Picture 8" descr="c:\users\jackson\Pictures\Picture1.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9088" y="130175"/>
            <a:ext cx="5213350" cy="391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5888" y="5937250"/>
            <a:ext cx="2895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5" name="Text Box 5"/>
          <p:cNvSpPr txBox="1">
            <a:spLocks noChangeArrowheads="1"/>
          </p:cNvSpPr>
          <p:nvPr userDrawn="1"/>
        </p:nvSpPr>
        <p:spPr bwMode="auto">
          <a:xfrm>
            <a:off x="5592763" y="5943600"/>
            <a:ext cx="1524000"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000">
                <a:solidFill>
                  <a:srgbClr val="000000"/>
                </a:solidFill>
                <a:round/>
                <a:headEnd/>
                <a:tailEnd/>
              </a14:hiddenLine>
            </a:ext>
          </a:extLst>
        </p:spPr>
        <p:txBody>
          <a:bodyPr wrap="none" lIns="90000" tIns="45000" rIns="90000" bIns="45000">
            <a:spAutoFit/>
          </a:bodyPr>
          <a:lstStyle>
            <a:lvl1pPr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1pPr>
            <a:lvl2pPr marL="742950" indent="-28575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2pPr>
            <a:lvl3pPr marL="11430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3pPr>
            <a:lvl4pPr marL="16002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4pPr>
            <a:lvl5pPr marL="20574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9pPr>
          </a:lstStyle>
          <a:p>
            <a:pPr eaLnBrk="1" fontAlgn="base" hangingPunct="1">
              <a:lnSpc>
                <a:spcPct val="93000"/>
              </a:lnSpc>
              <a:spcBef>
                <a:spcPct val="0"/>
              </a:spcBef>
              <a:spcAft>
                <a:spcPct val="0"/>
              </a:spcAft>
              <a:buClr>
                <a:srgbClr val="1D528D"/>
              </a:buClr>
              <a:buSzPct val="100000"/>
              <a:buFont typeface="Times New Roman" pitchFamily="18" charset="0"/>
              <a:buNone/>
              <a:defRPr/>
            </a:pPr>
            <a:r>
              <a:rPr lang="en-GB" sz="1100">
                <a:solidFill>
                  <a:srgbClr val="808080"/>
                </a:solidFill>
              </a:rPr>
              <a:t>7 Capella Court</a:t>
            </a:r>
          </a:p>
          <a:p>
            <a:pPr eaLnBrk="1" fontAlgn="base" hangingPunct="1">
              <a:lnSpc>
                <a:spcPct val="93000"/>
              </a:lnSpc>
              <a:spcBef>
                <a:spcPct val="0"/>
              </a:spcBef>
              <a:spcAft>
                <a:spcPct val="0"/>
              </a:spcAft>
              <a:buClr>
                <a:srgbClr val="1D528D"/>
              </a:buClr>
              <a:buSzPct val="100000"/>
              <a:buFont typeface="Times New Roman" pitchFamily="18" charset="0"/>
              <a:buNone/>
              <a:defRPr/>
            </a:pPr>
            <a:r>
              <a:rPr lang="en-GB" sz="1100">
                <a:solidFill>
                  <a:srgbClr val="808080"/>
                </a:solidFill>
              </a:rPr>
              <a:t>Nepean, ON, Canada</a:t>
            </a:r>
          </a:p>
          <a:p>
            <a:pPr eaLnBrk="1" fontAlgn="base" hangingPunct="1">
              <a:lnSpc>
                <a:spcPct val="93000"/>
              </a:lnSpc>
              <a:spcBef>
                <a:spcPct val="0"/>
              </a:spcBef>
              <a:spcAft>
                <a:spcPct val="0"/>
              </a:spcAft>
              <a:buClr>
                <a:srgbClr val="1D528D"/>
              </a:buClr>
              <a:buSzPct val="100000"/>
              <a:buFont typeface="Times New Roman" pitchFamily="18" charset="0"/>
              <a:buNone/>
              <a:defRPr/>
            </a:pPr>
            <a:r>
              <a:rPr lang="en-GB" sz="1100">
                <a:solidFill>
                  <a:srgbClr val="808080"/>
                </a:solidFill>
              </a:rPr>
              <a:t>K2E 7X1</a:t>
            </a:r>
            <a:endParaRPr lang="en-GB" sz="1200">
              <a:solidFill>
                <a:srgbClr val="808080"/>
              </a:solidFill>
            </a:endParaRPr>
          </a:p>
        </p:txBody>
      </p:sp>
      <p:sp>
        <p:nvSpPr>
          <p:cNvPr id="6" name="Text Box 6"/>
          <p:cNvSpPr txBox="1">
            <a:spLocks noChangeArrowheads="1"/>
          </p:cNvSpPr>
          <p:nvPr userDrawn="1"/>
        </p:nvSpPr>
        <p:spPr bwMode="auto">
          <a:xfrm>
            <a:off x="3200400" y="5913438"/>
            <a:ext cx="2220913"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000">
                <a:solidFill>
                  <a:srgbClr val="000000"/>
                </a:solidFill>
                <a:round/>
                <a:headEnd/>
                <a:tailEnd/>
              </a14:hiddenLine>
            </a:ext>
          </a:extLst>
        </p:spPr>
        <p:txBody>
          <a:bodyPr wrap="none" lIns="90000" tIns="45000" rIns="90000" bIns="45000">
            <a:spAutoFit/>
          </a:bodyPr>
          <a:lstStyle>
            <a:lvl1pPr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1pPr>
            <a:lvl2pPr marL="742950" indent="-28575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2pPr>
            <a:lvl3pPr marL="11430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3pPr>
            <a:lvl4pPr marL="16002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4pPr>
            <a:lvl5pPr marL="20574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9pPr>
          </a:lstStyle>
          <a:p>
            <a:pPr eaLnBrk="1" fontAlgn="base" hangingPunct="1">
              <a:lnSpc>
                <a:spcPct val="93000"/>
              </a:lnSpc>
              <a:spcBef>
                <a:spcPct val="0"/>
              </a:spcBef>
              <a:spcAft>
                <a:spcPct val="0"/>
              </a:spcAft>
              <a:buClr>
                <a:srgbClr val="1D528D"/>
              </a:buClr>
              <a:buSzPct val="100000"/>
              <a:buFont typeface="Times New Roman" pitchFamily="18" charset="0"/>
              <a:buNone/>
              <a:defRPr/>
            </a:pPr>
            <a:r>
              <a:rPr lang="en-GB" sz="1200" dirty="0">
                <a:solidFill>
                  <a:srgbClr val="000000"/>
                </a:solidFill>
              </a:rPr>
              <a:t>Marc Verreault</a:t>
            </a:r>
            <a:endParaRPr lang="en-GB" sz="1100" dirty="0">
              <a:solidFill>
                <a:srgbClr val="808080"/>
              </a:solidFill>
            </a:endParaRPr>
          </a:p>
          <a:p>
            <a:pPr eaLnBrk="1" fontAlgn="base" hangingPunct="1">
              <a:lnSpc>
                <a:spcPct val="93000"/>
              </a:lnSpc>
              <a:spcBef>
                <a:spcPct val="0"/>
              </a:spcBef>
              <a:spcAft>
                <a:spcPct val="0"/>
              </a:spcAft>
              <a:buClr>
                <a:srgbClr val="1D528D"/>
              </a:buClr>
              <a:buSzPct val="100000"/>
              <a:buFont typeface="Times New Roman" pitchFamily="18" charset="0"/>
              <a:buNone/>
              <a:defRPr/>
            </a:pPr>
            <a:r>
              <a:rPr lang="en-GB" sz="1100" dirty="0">
                <a:solidFill>
                  <a:srgbClr val="808080"/>
                </a:solidFill>
              </a:rPr>
              <a:t>Director Optical Systems</a:t>
            </a:r>
          </a:p>
          <a:p>
            <a:pPr eaLnBrk="1" fontAlgn="base" hangingPunct="1">
              <a:lnSpc>
                <a:spcPct val="93000"/>
              </a:lnSpc>
              <a:spcBef>
                <a:spcPct val="0"/>
              </a:spcBef>
              <a:spcAft>
                <a:spcPct val="0"/>
              </a:spcAft>
              <a:buClr>
                <a:srgbClr val="1D528D"/>
              </a:buClr>
              <a:buSzPct val="100000"/>
              <a:buFont typeface="Times New Roman" pitchFamily="18" charset="0"/>
              <a:buNone/>
              <a:defRPr/>
            </a:pPr>
            <a:r>
              <a:rPr lang="en-GB" sz="1100" i="1" dirty="0">
                <a:solidFill>
                  <a:srgbClr val="808080"/>
                </a:solidFill>
              </a:rPr>
              <a:t>marc.verreault@optiwave.com</a:t>
            </a:r>
            <a:endParaRPr lang="en-GB" sz="2000" i="1" dirty="0">
              <a:solidFill>
                <a:srgbClr val="FFFFCC"/>
              </a:solidFill>
            </a:endParaRPr>
          </a:p>
          <a:p>
            <a:pPr eaLnBrk="1" fontAlgn="base" hangingPunct="1">
              <a:lnSpc>
                <a:spcPct val="95000"/>
              </a:lnSpc>
              <a:spcBef>
                <a:spcPct val="0"/>
              </a:spcBef>
              <a:spcAft>
                <a:spcPct val="0"/>
              </a:spcAft>
              <a:buClr>
                <a:srgbClr val="1D528D"/>
              </a:buClr>
              <a:buSzPct val="100000"/>
              <a:buFont typeface="Times New Roman" pitchFamily="18" charset="0"/>
              <a:buNone/>
              <a:defRPr/>
            </a:pPr>
            <a:r>
              <a:rPr lang="en-GB" sz="2000" dirty="0">
                <a:solidFill>
                  <a:srgbClr val="1D528D"/>
                </a:solidFill>
                <a:latin typeface="Times New Roman" pitchFamily="18" charset="0"/>
              </a:rPr>
              <a:t> </a:t>
            </a:r>
          </a:p>
        </p:txBody>
      </p:sp>
      <p:sp>
        <p:nvSpPr>
          <p:cNvPr id="7" name="Rectangle 12"/>
          <p:cNvSpPr>
            <a:spLocks noChangeArrowheads="1"/>
          </p:cNvSpPr>
          <p:nvPr userDrawn="1"/>
        </p:nvSpPr>
        <p:spPr bwMode="auto">
          <a:xfrm>
            <a:off x="7273925" y="5954713"/>
            <a:ext cx="1379538"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lnSpc>
                <a:spcPct val="93000"/>
              </a:lnSpc>
              <a:spcBef>
                <a:spcPct val="0"/>
              </a:spcBef>
              <a:spcAft>
                <a:spcPct val="0"/>
              </a:spcAft>
              <a:buClr>
                <a:srgbClr val="1D528D"/>
              </a:buClr>
              <a:buSzPct val="100000"/>
              <a:buFont typeface="Times New Roman" pitchFamily="18" charset="0"/>
              <a:buNone/>
            </a:pPr>
            <a:r>
              <a:rPr lang="en-GB" sz="1100" b="1">
                <a:solidFill>
                  <a:srgbClr val="808080"/>
                </a:solidFill>
              </a:rPr>
              <a:t>+1 (613) 224-4700</a:t>
            </a:r>
          </a:p>
          <a:p>
            <a:pPr fontAlgn="base">
              <a:lnSpc>
                <a:spcPct val="95000"/>
              </a:lnSpc>
              <a:spcBef>
                <a:spcPct val="0"/>
              </a:spcBef>
              <a:spcAft>
                <a:spcPct val="0"/>
              </a:spcAft>
              <a:buClr>
                <a:srgbClr val="1D528D"/>
              </a:buClr>
              <a:buSzPct val="100000"/>
              <a:buFont typeface="Times New Roman" pitchFamily="18" charset="0"/>
              <a:buNone/>
            </a:pPr>
            <a:r>
              <a:rPr lang="en-GB" sz="1100" b="1">
                <a:solidFill>
                  <a:srgbClr val="FF0000"/>
                </a:solidFill>
              </a:rPr>
              <a:t>www.optiwave.com</a:t>
            </a:r>
            <a:endParaRPr lang="en-GB" sz="1100" b="1">
              <a:solidFill>
                <a:srgbClr val="808080"/>
              </a:solidFill>
            </a:endParaRPr>
          </a:p>
        </p:txBody>
      </p:sp>
      <p:sp>
        <p:nvSpPr>
          <p:cNvPr id="8" name="Line 14"/>
          <p:cNvSpPr>
            <a:spLocks noChangeShapeType="1"/>
          </p:cNvSpPr>
          <p:nvPr userDrawn="1"/>
        </p:nvSpPr>
        <p:spPr bwMode="auto">
          <a:xfrm>
            <a:off x="5410200" y="5943600"/>
            <a:ext cx="0" cy="533400"/>
          </a:xfrm>
          <a:prstGeom prst="line">
            <a:avLst/>
          </a:prstGeom>
          <a:noFill/>
          <a:ln w="6350">
            <a:solidFill>
              <a:srgbClr val="B4B4B4"/>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CA" sz="3600" b="1">
              <a:solidFill>
                <a:srgbClr val="000000"/>
              </a:solidFill>
            </a:endParaRPr>
          </a:p>
        </p:txBody>
      </p:sp>
      <p:sp>
        <p:nvSpPr>
          <p:cNvPr id="9" name="Line 16"/>
          <p:cNvSpPr>
            <a:spLocks noChangeShapeType="1"/>
          </p:cNvSpPr>
          <p:nvPr userDrawn="1"/>
        </p:nvSpPr>
        <p:spPr bwMode="auto">
          <a:xfrm>
            <a:off x="7162800" y="5943600"/>
            <a:ext cx="0" cy="533400"/>
          </a:xfrm>
          <a:prstGeom prst="line">
            <a:avLst/>
          </a:prstGeom>
          <a:noFill/>
          <a:ln w="6350">
            <a:solidFill>
              <a:srgbClr val="B4B4B4"/>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CA" sz="3600" b="1">
              <a:solidFill>
                <a:srgbClr val="000000"/>
              </a:solidFill>
            </a:endParaRPr>
          </a:p>
        </p:txBody>
      </p:sp>
      <p:sp>
        <p:nvSpPr>
          <p:cNvPr id="10" name="Line 21"/>
          <p:cNvSpPr>
            <a:spLocks noChangeShapeType="1"/>
          </p:cNvSpPr>
          <p:nvPr userDrawn="1"/>
        </p:nvSpPr>
        <p:spPr bwMode="auto">
          <a:xfrm>
            <a:off x="3124200" y="5943600"/>
            <a:ext cx="0" cy="533400"/>
          </a:xfrm>
          <a:prstGeom prst="line">
            <a:avLst/>
          </a:prstGeom>
          <a:noFill/>
          <a:ln w="6350">
            <a:solidFill>
              <a:srgbClr val="B4B4B4"/>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CA" sz="3600" b="1">
              <a:solidFill>
                <a:srgbClr val="000000"/>
              </a:solidFill>
            </a:endParaRPr>
          </a:p>
        </p:txBody>
      </p:sp>
      <p:sp>
        <p:nvSpPr>
          <p:cNvPr id="11" name="Text Box 9"/>
          <p:cNvSpPr txBox="1">
            <a:spLocks noChangeArrowheads="1"/>
          </p:cNvSpPr>
          <p:nvPr userDrawn="1"/>
        </p:nvSpPr>
        <p:spPr bwMode="auto">
          <a:xfrm rot="16200000">
            <a:off x="8001000" y="5119688"/>
            <a:ext cx="20732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a:solidFill>
                  <a:schemeClr val="tx2"/>
                </a:solidFill>
                <a:latin typeface="Arial" charset="0"/>
              </a:defRPr>
            </a:lvl1pPr>
            <a:lvl2pPr marL="742950" indent="-285750" eaLnBrk="0" hangingPunct="0">
              <a:defRPr sz="3600" b="1">
                <a:solidFill>
                  <a:schemeClr val="tx2"/>
                </a:solidFill>
                <a:latin typeface="Arial" charset="0"/>
              </a:defRPr>
            </a:lvl2pPr>
            <a:lvl3pPr marL="1143000" indent="-228600" eaLnBrk="0" hangingPunct="0">
              <a:defRPr sz="3600" b="1">
                <a:solidFill>
                  <a:schemeClr val="tx2"/>
                </a:solidFill>
                <a:latin typeface="Arial" charset="0"/>
              </a:defRPr>
            </a:lvl3pPr>
            <a:lvl4pPr marL="1600200" indent="-228600" eaLnBrk="0" hangingPunct="0">
              <a:defRPr sz="3600" b="1">
                <a:solidFill>
                  <a:schemeClr val="tx2"/>
                </a:solidFill>
                <a:latin typeface="Arial" charset="0"/>
              </a:defRPr>
            </a:lvl4pPr>
            <a:lvl5pPr marL="2057400" indent="-228600" eaLnBrk="0" hangingPunct="0">
              <a:defRPr sz="3600" b="1">
                <a:solidFill>
                  <a:schemeClr val="tx2"/>
                </a:solidFill>
                <a:latin typeface="Arial" charset="0"/>
              </a:defRPr>
            </a:lvl5pPr>
            <a:lvl6pPr marL="2514600" indent="-228600" eaLnBrk="0" fontAlgn="base" hangingPunct="0">
              <a:spcBef>
                <a:spcPct val="0"/>
              </a:spcBef>
              <a:spcAft>
                <a:spcPct val="0"/>
              </a:spcAft>
              <a:defRPr sz="3600" b="1">
                <a:solidFill>
                  <a:schemeClr val="tx2"/>
                </a:solidFill>
                <a:latin typeface="Arial" charset="0"/>
              </a:defRPr>
            </a:lvl6pPr>
            <a:lvl7pPr marL="2971800" indent="-228600" eaLnBrk="0" fontAlgn="base" hangingPunct="0">
              <a:spcBef>
                <a:spcPct val="0"/>
              </a:spcBef>
              <a:spcAft>
                <a:spcPct val="0"/>
              </a:spcAft>
              <a:defRPr sz="3600" b="1">
                <a:solidFill>
                  <a:schemeClr val="tx2"/>
                </a:solidFill>
                <a:latin typeface="Arial" charset="0"/>
              </a:defRPr>
            </a:lvl7pPr>
            <a:lvl8pPr marL="3429000" indent="-228600" eaLnBrk="0" fontAlgn="base" hangingPunct="0">
              <a:spcBef>
                <a:spcPct val="0"/>
              </a:spcBef>
              <a:spcAft>
                <a:spcPct val="0"/>
              </a:spcAft>
              <a:defRPr sz="3600" b="1">
                <a:solidFill>
                  <a:schemeClr val="tx2"/>
                </a:solidFill>
                <a:latin typeface="Arial" charset="0"/>
              </a:defRPr>
            </a:lvl8pPr>
            <a:lvl9pPr marL="3886200" indent="-228600" eaLnBrk="0" fontAlgn="base" hangingPunct="0">
              <a:spcBef>
                <a:spcPct val="0"/>
              </a:spcBef>
              <a:spcAft>
                <a:spcPct val="0"/>
              </a:spcAft>
              <a:defRPr sz="3600" b="1">
                <a:solidFill>
                  <a:schemeClr val="tx2"/>
                </a:solidFill>
                <a:latin typeface="Arial" charset="0"/>
              </a:defRPr>
            </a:lvl9pPr>
          </a:lstStyle>
          <a:p>
            <a:pPr fontAlgn="base">
              <a:spcBef>
                <a:spcPct val="50000"/>
              </a:spcBef>
              <a:spcAft>
                <a:spcPct val="0"/>
              </a:spcAft>
              <a:defRPr/>
            </a:pPr>
            <a:r>
              <a:rPr lang="en-US" sz="800" b="0">
                <a:solidFill>
                  <a:srgbClr val="808080"/>
                </a:solidFill>
              </a:rPr>
              <a:t>© 2009 Optiwave Systems, Inc.</a:t>
            </a:r>
          </a:p>
        </p:txBody>
      </p:sp>
      <p:pic>
        <p:nvPicPr>
          <p:cNvPr id="12" name="Picture 18" descr="Optiwave_Logo"/>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270625" y="130175"/>
            <a:ext cx="26003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3"/>
          <p:cNvSpPr>
            <a:spLocks noGrp="1" noChangeArrowheads="1"/>
          </p:cNvSpPr>
          <p:nvPr>
            <p:ph type="ctrTitle"/>
          </p:nvPr>
        </p:nvSpPr>
        <p:spPr>
          <a:xfrm>
            <a:off x="2041664" y="3650366"/>
            <a:ext cx="5436508" cy="1447800"/>
          </a:xfrm>
        </p:spPr>
        <p:txBody>
          <a:bodyPr/>
          <a:lstStyle>
            <a:lvl1pPr>
              <a:defRPr sz="3600">
                <a:solidFill>
                  <a:srgbClr val="0070C0"/>
                </a:solidFill>
              </a:defRPr>
            </a:lvl1pPr>
          </a:lstStyle>
          <a:p>
            <a:endParaRPr lang="en-GB" dirty="0"/>
          </a:p>
        </p:txBody>
      </p:sp>
    </p:spTree>
    <p:extLst>
      <p:ext uri="{BB962C8B-B14F-4D97-AF65-F5344CB8AC3E}">
        <p14:creationId xmlns:p14="http://schemas.microsoft.com/office/powerpoint/2010/main" val="4265268757"/>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84857FA2-9F0F-49AE-872E-87FCD82185C6}" type="datetimeFigureOut">
              <a:rPr lang="en-CA" smtClean="0">
                <a:solidFill>
                  <a:prstClr val="black">
                    <a:tint val="75000"/>
                  </a:prstClr>
                </a:solidFill>
              </a:rPr>
              <a:pPr/>
              <a:t>2017-06-29</a:t>
            </a:fld>
            <a:endParaRPr lang="en-C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C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CBD6D7B-7522-436D-937E-C3DFAAEACD77}"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9792109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84857FA2-9F0F-49AE-872E-87FCD82185C6}" type="datetimeFigureOut">
              <a:rPr lang="en-CA" smtClean="0">
                <a:solidFill>
                  <a:prstClr val="black">
                    <a:tint val="75000"/>
                  </a:prstClr>
                </a:solidFill>
              </a:rPr>
              <a:pPr/>
              <a:t>2017-06-29</a:t>
            </a:fld>
            <a:endParaRPr lang="en-CA"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CA"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8CBD6D7B-7522-436D-937E-C3DFAAEACD77}"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39044044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84857FA2-9F0F-49AE-872E-87FCD82185C6}" type="datetimeFigureOut">
              <a:rPr lang="en-CA" smtClean="0">
                <a:solidFill>
                  <a:prstClr val="black">
                    <a:tint val="75000"/>
                  </a:prstClr>
                </a:solidFill>
              </a:rPr>
              <a:pPr/>
              <a:t>2017-06-29</a:t>
            </a:fld>
            <a:endParaRPr lang="en-CA"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CA"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8CBD6D7B-7522-436D-937E-C3DFAAEACD77}"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15846585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857FA2-9F0F-49AE-872E-87FCD82185C6}" type="datetimeFigureOut">
              <a:rPr lang="en-CA" smtClean="0">
                <a:solidFill>
                  <a:prstClr val="black">
                    <a:tint val="75000"/>
                  </a:prstClr>
                </a:solidFill>
              </a:rPr>
              <a:pPr/>
              <a:t>2017-06-29</a:t>
            </a:fld>
            <a:endParaRPr lang="en-CA"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CA"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8CBD6D7B-7522-436D-937E-C3DFAAEACD77}"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2977881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857FA2-9F0F-49AE-872E-87FCD82185C6}" type="datetimeFigureOut">
              <a:rPr lang="en-CA" smtClean="0">
                <a:solidFill>
                  <a:prstClr val="black">
                    <a:tint val="75000"/>
                  </a:prstClr>
                </a:solidFill>
              </a:rPr>
              <a:pPr/>
              <a:t>2017-06-29</a:t>
            </a:fld>
            <a:endParaRPr lang="en-C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C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CBD6D7B-7522-436D-937E-C3DFAAEACD77}"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32592739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857FA2-9F0F-49AE-872E-87FCD82185C6}" type="datetimeFigureOut">
              <a:rPr lang="en-CA" smtClean="0">
                <a:solidFill>
                  <a:prstClr val="black">
                    <a:tint val="75000"/>
                  </a:prstClr>
                </a:solidFill>
              </a:rPr>
              <a:pPr/>
              <a:t>2017-06-29</a:t>
            </a:fld>
            <a:endParaRPr lang="en-C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C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CBD6D7B-7522-436D-937E-C3DFAAEACD77}"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17874728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3" name="Picture 8" descr="c:\users\jackson\Pictures\Picture1.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9087" y="130174"/>
            <a:ext cx="5356365" cy="4018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p:cNvSpPr txBox="1">
            <a:spLocks noChangeArrowheads="1"/>
          </p:cNvSpPr>
          <p:nvPr userDrawn="1"/>
        </p:nvSpPr>
        <p:spPr bwMode="auto">
          <a:xfrm>
            <a:off x="5592763" y="5943600"/>
            <a:ext cx="1524000"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000">
                <a:solidFill>
                  <a:srgbClr val="000000"/>
                </a:solidFill>
                <a:round/>
                <a:headEnd/>
                <a:tailEnd/>
              </a14:hiddenLine>
            </a:ext>
          </a:extLst>
        </p:spPr>
        <p:txBody>
          <a:bodyPr wrap="none" lIns="90000" tIns="45000" rIns="90000" bIns="45000">
            <a:spAutoFit/>
          </a:bodyPr>
          <a:lstStyle>
            <a:lvl1pPr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1pPr>
            <a:lvl2pPr marL="742950" indent="-28575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2pPr>
            <a:lvl3pPr marL="11430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3pPr>
            <a:lvl4pPr marL="16002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4pPr>
            <a:lvl5pPr marL="20574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9pPr>
          </a:lstStyle>
          <a:p>
            <a:pPr eaLnBrk="1" fontAlgn="base" hangingPunct="1">
              <a:lnSpc>
                <a:spcPct val="93000"/>
              </a:lnSpc>
              <a:spcBef>
                <a:spcPct val="0"/>
              </a:spcBef>
              <a:spcAft>
                <a:spcPct val="0"/>
              </a:spcAft>
              <a:buClr>
                <a:srgbClr val="1D528D"/>
              </a:buClr>
              <a:buSzPct val="100000"/>
              <a:buFont typeface="Times New Roman" pitchFamily="18" charset="0"/>
              <a:buNone/>
              <a:defRPr/>
            </a:pPr>
            <a:r>
              <a:rPr lang="en-GB" sz="1100" dirty="0">
                <a:solidFill>
                  <a:srgbClr val="808080"/>
                </a:solidFill>
                <a:cs typeface="Arial" charset="0"/>
              </a:rPr>
              <a:t>7 Capella Court</a:t>
            </a:r>
          </a:p>
          <a:p>
            <a:pPr eaLnBrk="1" fontAlgn="base" hangingPunct="1">
              <a:lnSpc>
                <a:spcPct val="93000"/>
              </a:lnSpc>
              <a:spcBef>
                <a:spcPct val="0"/>
              </a:spcBef>
              <a:spcAft>
                <a:spcPct val="0"/>
              </a:spcAft>
              <a:buClr>
                <a:srgbClr val="1D528D"/>
              </a:buClr>
              <a:buSzPct val="100000"/>
              <a:buFont typeface="Times New Roman" pitchFamily="18" charset="0"/>
              <a:buNone/>
              <a:defRPr/>
            </a:pPr>
            <a:r>
              <a:rPr lang="en-GB" sz="1100" dirty="0">
                <a:solidFill>
                  <a:srgbClr val="808080"/>
                </a:solidFill>
                <a:cs typeface="Arial" charset="0"/>
              </a:rPr>
              <a:t>Nepean, ON, Canada</a:t>
            </a:r>
          </a:p>
          <a:p>
            <a:pPr eaLnBrk="1" fontAlgn="base" hangingPunct="1">
              <a:lnSpc>
                <a:spcPct val="93000"/>
              </a:lnSpc>
              <a:spcBef>
                <a:spcPct val="0"/>
              </a:spcBef>
              <a:spcAft>
                <a:spcPct val="0"/>
              </a:spcAft>
              <a:buClr>
                <a:srgbClr val="1D528D"/>
              </a:buClr>
              <a:buSzPct val="100000"/>
              <a:buFont typeface="Times New Roman" pitchFamily="18" charset="0"/>
              <a:buNone/>
              <a:defRPr/>
            </a:pPr>
            <a:r>
              <a:rPr lang="en-GB" sz="1100" dirty="0">
                <a:solidFill>
                  <a:srgbClr val="808080"/>
                </a:solidFill>
                <a:cs typeface="Arial" charset="0"/>
              </a:rPr>
              <a:t>K2E 7X1</a:t>
            </a:r>
            <a:endParaRPr lang="en-GB" sz="1200" dirty="0">
              <a:solidFill>
                <a:srgbClr val="808080"/>
              </a:solidFill>
              <a:cs typeface="Arial" charset="0"/>
            </a:endParaRPr>
          </a:p>
        </p:txBody>
      </p:sp>
      <p:sp>
        <p:nvSpPr>
          <p:cNvPr id="7" name="Rectangle 12"/>
          <p:cNvSpPr>
            <a:spLocks noChangeArrowheads="1"/>
          </p:cNvSpPr>
          <p:nvPr userDrawn="1"/>
        </p:nvSpPr>
        <p:spPr bwMode="auto">
          <a:xfrm>
            <a:off x="7273925" y="5954713"/>
            <a:ext cx="1379538"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lnSpc>
                <a:spcPct val="93000"/>
              </a:lnSpc>
              <a:spcBef>
                <a:spcPct val="0"/>
              </a:spcBef>
              <a:spcAft>
                <a:spcPct val="0"/>
              </a:spcAft>
              <a:buClr>
                <a:srgbClr val="1D528D"/>
              </a:buClr>
              <a:buSzPct val="100000"/>
              <a:buFont typeface="Times New Roman" pitchFamily="18" charset="0"/>
              <a:buNone/>
            </a:pPr>
            <a:r>
              <a:rPr lang="en-GB" sz="1100" b="1" dirty="0">
                <a:solidFill>
                  <a:srgbClr val="808080"/>
                </a:solidFill>
                <a:cs typeface="Arial" charset="0"/>
              </a:rPr>
              <a:t>+1 (613) 224-4700</a:t>
            </a:r>
          </a:p>
          <a:p>
            <a:pPr fontAlgn="base">
              <a:lnSpc>
                <a:spcPct val="95000"/>
              </a:lnSpc>
              <a:spcBef>
                <a:spcPct val="0"/>
              </a:spcBef>
              <a:spcAft>
                <a:spcPct val="0"/>
              </a:spcAft>
              <a:buClr>
                <a:srgbClr val="1D528D"/>
              </a:buClr>
              <a:buSzPct val="100000"/>
              <a:buFont typeface="Times New Roman" pitchFamily="18" charset="0"/>
              <a:buNone/>
            </a:pPr>
            <a:r>
              <a:rPr lang="en-GB" sz="1100" b="1" dirty="0">
                <a:solidFill>
                  <a:srgbClr val="FF0000"/>
                </a:solidFill>
                <a:cs typeface="Arial" charset="0"/>
              </a:rPr>
              <a:t>www.optiwave.com</a:t>
            </a:r>
            <a:endParaRPr lang="en-GB" sz="1100" b="1" dirty="0">
              <a:solidFill>
                <a:srgbClr val="808080"/>
              </a:solidFill>
              <a:cs typeface="Arial" charset="0"/>
            </a:endParaRPr>
          </a:p>
        </p:txBody>
      </p:sp>
      <p:sp>
        <p:nvSpPr>
          <p:cNvPr id="8" name="Line 14"/>
          <p:cNvSpPr>
            <a:spLocks noChangeShapeType="1"/>
          </p:cNvSpPr>
          <p:nvPr userDrawn="1"/>
        </p:nvSpPr>
        <p:spPr bwMode="auto">
          <a:xfrm>
            <a:off x="5410200" y="5943600"/>
            <a:ext cx="0" cy="533400"/>
          </a:xfrm>
          <a:prstGeom prst="line">
            <a:avLst/>
          </a:prstGeom>
          <a:noFill/>
          <a:ln w="6350">
            <a:solidFill>
              <a:srgbClr val="B4B4B4"/>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CA" sz="3600" b="1" dirty="0">
              <a:solidFill>
                <a:srgbClr val="000000"/>
              </a:solidFill>
              <a:cs typeface="Arial" charset="0"/>
            </a:endParaRPr>
          </a:p>
        </p:txBody>
      </p:sp>
      <p:sp>
        <p:nvSpPr>
          <p:cNvPr id="9" name="Line 16"/>
          <p:cNvSpPr>
            <a:spLocks noChangeShapeType="1"/>
          </p:cNvSpPr>
          <p:nvPr userDrawn="1"/>
        </p:nvSpPr>
        <p:spPr bwMode="auto">
          <a:xfrm>
            <a:off x="7162800" y="5943600"/>
            <a:ext cx="0" cy="533400"/>
          </a:xfrm>
          <a:prstGeom prst="line">
            <a:avLst/>
          </a:prstGeom>
          <a:noFill/>
          <a:ln w="6350">
            <a:solidFill>
              <a:srgbClr val="B4B4B4"/>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CA" sz="3600" b="1" dirty="0">
              <a:solidFill>
                <a:srgbClr val="000000"/>
              </a:solidFill>
              <a:cs typeface="Arial" charset="0"/>
            </a:endParaRPr>
          </a:p>
        </p:txBody>
      </p:sp>
      <p:sp>
        <p:nvSpPr>
          <p:cNvPr id="11" name="Text Box 9"/>
          <p:cNvSpPr txBox="1">
            <a:spLocks noChangeArrowheads="1"/>
          </p:cNvSpPr>
          <p:nvPr userDrawn="1"/>
        </p:nvSpPr>
        <p:spPr bwMode="auto">
          <a:xfrm rot="16200000">
            <a:off x="8001000" y="5119688"/>
            <a:ext cx="20732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a:solidFill>
                  <a:schemeClr val="tx2"/>
                </a:solidFill>
                <a:latin typeface="Arial" charset="0"/>
              </a:defRPr>
            </a:lvl1pPr>
            <a:lvl2pPr marL="742950" indent="-285750" eaLnBrk="0" hangingPunct="0">
              <a:defRPr sz="3600" b="1">
                <a:solidFill>
                  <a:schemeClr val="tx2"/>
                </a:solidFill>
                <a:latin typeface="Arial" charset="0"/>
              </a:defRPr>
            </a:lvl2pPr>
            <a:lvl3pPr marL="1143000" indent="-228600" eaLnBrk="0" hangingPunct="0">
              <a:defRPr sz="3600" b="1">
                <a:solidFill>
                  <a:schemeClr val="tx2"/>
                </a:solidFill>
                <a:latin typeface="Arial" charset="0"/>
              </a:defRPr>
            </a:lvl3pPr>
            <a:lvl4pPr marL="1600200" indent="-228600" eaLnBrk="0" hangingPunct="0">
              <a:defRPr sz="3600" b="1">
                <a:solidFill>
                  <a:schemeClr val="tx2"/>
                </a:solidFill>
                <a:latin typeface="Arial" charset="0"/>
              </a:defRPr>
            </a:lvl4pPr>
            <a:lvl5pPr marL="2057400" indent="-228600" eaLnBrk="0" hangingPunct="0">
              <a:defRPr sz="3600" b="1">
                <a:solidFill>
                  <a:schemeClr val="tx2"/>
                </a:solidFill>
                <a:latin typeface="Arial" charset="0"/>
              </a:defRPr>
            </a:lvl5pPr>
            <a:lvl6pPr marL="2514600" indent="-228600" eaLnBrk="0" fontAlgn="base" hangingPunct="0">
              <a:spcBef>
                <a:spcPct val="0"/>
              </a:spcBef>
              <a:spcAft>
                <a:spcPct val="0"/>
              </a:spcAft>
              <a:defRPr sz="3600" b="1">
                <a:solidFill>
                  <a:schemeClr val="tx2"/>
                </a:solidFill>
                <a:latin typeface="Arial" charset="0"/>
              </a:defRPr>
            </a:lvl6pPr>
            <a:lvl7pPr marL="2971800" indent="-228600" eaLnBrk="0" fontAlgn="base" hangingPunct="0">
              <a:spcBef>
                <a:spcPct val="0"/>
              </a:spcBef>
              <a:spcAft>
                <a:spcPct val="0"/>
              </a:spcAft>
              <a:defRPr sz="3600" b="1">
                <a:solidFill>
                  <a:schemeClr val="tx2"/>
                </a:solidFill>
                <a:latin typeface="Arial" charset="0"/>
              </a:defRPr>
            </a:lvl7pPr>
            <a:lvl8pPr marL="3429000" indent="-228600" eaLnBrk="0" fontAlgn="base" hangingPunct="0">
              <a:spcBef>
                <a:spcPct val="0"/>
              </a:spcBef>
              <a:spcAft>
                <a:spcPct val="0"/>
              </a:spcAft>
              <a:defRPr sz="3600" b="1">
                <a:solidFill>
                  <a:schemeClr val="tx2"/>
                </a:solidFill>
                <a:latin typeface="Arial" charset="0"/>
              </a:defRPr>
            </a:lvl8pPr>
            <a:lvl9pPr marL="3886200" indent="-228600" eaLnBrk="0" fontAlgn="base" hangingPunct="0">
              <a:spcBef>
                <a:spcPct val="0"/>
              </a:spcBef>
              <a:spcAft>
                <a:spcPct val="0"/>
              </a:spcAft>
              <a:defRPr sz="3600" b="1">
                <a:solidFill>
                  <a:schemeClr val="tx2"/>
                </a:solidFill>
                <a:latin typeface="Arial" charset="0"/>
              </a:defRPr>
            </a:lvl9pPr>
          </a:lstStyle>
          <a:p>
            <a:pPr fontAlgn="base">
              <a:spcBef>
                <a:spcPct val="50000"/>
              </a:spcBef>
              <a:spcAft>
                <a:spcPct val="0"/>
              </a:spcAft>
              <a:defRPr/>
            </a:pPr>
            <a:r>
              <a:rPr lang="en-US" sz="800" b="0" dirty="0">
                <a:solidFill>
                  <a:srgbClr val="808080"/>
                </a:solidFill>
                <a:cs typeface="Arial" charset="0"/>
              </a:rPr>
              <a:t>© 2009 Optiwave Systems, Inc.</a:t>
            </a:r>
          </a:p>
        </p:txBody>
      </p:sp>
      <p:pic>
        <p:nvPicPr>
          <p:cNvPr id="12" name="Picture 18" descr="Optiwave_Logo"/>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70625" y="130175"/>
            <a:ext cx="26003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3"/>
          <p:cNvSpPr>
            <a:spLocks noGrp="1" noChangeArrowheads="1"/>
          </p:cNvSpPr>
          <p:nvPr>
            <p:ph type="ctrTitle"/>
          </p:nvPr>
        </p:nvSpPr>
        <p:spPr>
          <a:xfrm>
            <a:off x="2041664" y="3650366"/>
            <a:ext cx="5436508" cy="1447800"/>
          </a:xfrm>
        </p:spPr>
        <p:txBody>
          <a:bodyPr/>
          <a:lstStyle>
            <a:lvl1pPr>
              <a:defRPr sz="3600">
                <a:solidFill>
                  <a:srgbClr val="0070C0"/>
                </a:solidFill>
              </a:defRPr>
            </a:lvl1pPr>
          </a:lstStyle>
          <a:p>
            <a:endParaRPr lang="en-GB" dirty="0"/>
          </a:p>
        </p:txBody>
      </p:sp>
    </p:spTree>
    <p:extLst>
      <p:ext uri="{BB962C8B-B14F-4D97-AF65-F5344CB8AC3E}">
        <p14:creationId xmlns:p14="http://schemas.microsoft.com/office/powerpoint/2010/main" val="325103819"/>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Text Box 5"/>
          <p:cNvSpPr txBox="1">
            <a:spLocks noChangeArrowheads="1"/>
          </p:cNvSpPr>
          <p:nvPr userDrawn="1"/>
        </p:nvSpPr>
        <p:spPr bwMode="auto">
          <a:xfrm>
            <a:off x="8712200" y="6505575"/>
            <a:ext cx="4318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9pPr>
          </a:lstStyle>
          <a:p>
            <a:pPr algn="ctr" eaLnBrk="1" fontAlgn="base" hangingPunct="1">
              <a:lnSpc>
                <a:spcPct val="93000"/>
              </a:lnSpc>
              <a:spcBef>
                <a:spcPts val="875"/>
              </a:spcBef>
              <a:spcAft>
                <a:spcPct val="0"/>
              </a:spcAft>
              <a:buClr>
                <a:srgbClr val="000000"/>
              </a:buClr>
              <a:buSzPct val="100000"/>
              <a:buFont typeface="Times New Roman" pitchFamily="18" charset="0"/>
              <a:buNone/>
              <a:defRPr/>
            </a:pPr>
            <a:fld id="{55A2338E-951F-49EA-8036-F2D5F30D18EE}" type="slidenum">
              <a:rPr lang="en-GB" sz="1200" smtClean="0">
                <a:solidFill>
                  <a:srgbClr val="B4B4B4"/>
                </a:solidFill>
              </a:rPr>
              <a:pPr algn="ctr" eaLnBrk="1" fontAlgn="base" hangingPunct="1">
                <a:lnSpc>
                  <a:spcPct val="93000"/>
                </a:lnSpc>
                <a:spcBef>
                  <a:spcPts val="875"/>
                </a:spcBef>
                <a:spcAft>
                  <a:spcPct val="0"/>
                </a:spcAft>
                <a:buClr>
                  <a:srgbClr val="000000"/>
                </a:buClr>
                <a:buSzPct val="100000"/>
                <a:buFont typeface="Times New Roman" pitchFamily="18" charset="0"/>
                <a:buNone/>
                <a:defRPr/>
              </a:pPr>
              <a:t>‹#›</a:t>
            </a:fld>
            <a:endParaRPr lang="en-GB" sz="1400">
              <a:solidFill>
                <a:srgbClr val="FFFFFF"/>
              </a:solidFill>
            </a:endParaRPr>
          </a:p>
        </p:txBody>
      </p:sp>
      <p:sp>
        <p:nvSpPr>
          <p:cNvPr id="2" name="Title 1"/>
          <p:cNvSpPr>
            <a:spLocks noGrp="1"/>
          </p:cNvSpPr>
          <p:nvPr>
            <p:ph type="title"/>
          </p:nvPr>
        </p:nvSpPr>
        <p:spPr>
          <a:xfrm>
            <a:off x="152400" y="609600"/>
            <a:ext cx="7758112" cy="1069975"/>
          </a:xfrm>
        </p:spPr>
        <p:txBody>
          <a:bodyPr/>
          <a:lstStyle/>
          <a:p>
            <a:r>
              <a:rPr lang="en-US" dirty="0"/>
              <a:t>Click to edit Master title style</a:t>
            </a:r>
            <a:endParaRPr lang="en-CA" dirty="0"/>
          </a:p>
        </p:txBody>
      </p:sp>
      <p:sp>
        <p:nvSpPr>
          <p:cNvPr id="3" name="Content Placeholder 2"/>
          <p:cNvSpPr>
            <a:spLocks noGrp="1"/>
          </p:cNvSpPr>
          <p:nvPr>
            <p:ph idx="1"/>
          </p:nvPr>
        </p:nvSpPr>
        <p:spPr>
          <a:xfrm>
            <a:off x="228600" y="1981200"/>
            <a:ext cx="7772400" cy="4114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4060481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endParaRPr lang="en-CA"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extLst>
      <p:ext uri="{BB962C8B-B14F-4D97-AF65-F5344CB8AC3E}">
        <p14:creationId xmlns:p14="http://schemas.microsoft.com/office/powerpoint/2010/main" val="2847431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757883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3933921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Tree>
    <p:extLst>
      <p:ext uri="{BB962C8B-B14F-4D97-AF65-F5344CB8AC3E}">
        <p14:creationId xmlns:p14="http://schemas.microsoft.com/office/powerpoint/2010/main" val="37010286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22761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23429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theme" Target="../theme/theme2.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9"/>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6219825" y="82550"/>
            <a:ext cx="2895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027" name="Rectangle 2"/>
          <p:cNvSpPr>
            <a:spLocks noGrp="1" noChangeArrowheads="1"/>
          </p:cNvSpPr>
          <p:nvPr>
            <p:ph type="title"/>
          </p:nvPr>
        </p:nvSpPr>
        <p:spPr bwMode="auto">
          <a:xfrm>
            <a:off x="620713" y="685800"/>
            <a:ext cx="7834312"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9" name="Text Box 9"/>
          <p:cNvSpPr txBox="1">
            <a:spLocks noChangeArrowheads="1"/>
          </p:cNvSpPr>
          <p:nvPr userDrawn="1"/>
        </p:nvSpPr>
        <p:spPr bwMode="auto">
          <a:xfrm>
            <a:off x="8712200" y="6505575"/>
            <a:ext cx="431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a:solidFill>
                  <a:schemeClr val="tx2"/>
                </a:solidFill>
                <a:latin typeface="Arial" charset="0"/>
              </a:defRPr>
            </a:lvl1pPr>
            <a:lvl2pPr marL="742950" indent="-285750" eaLnBrk="0" hangingPunct="0">
              <a:defRPr sz="3600" b="1">
                <a:solidFill>
                  <a:schemeClr val="tx2"/>
                </a:solidFill>
                <a:latin typeface="Arial" charset="0"/>
              </a:defRPr>
            </a:lvl2pPr>
            <a:lvl3pPr marL="1143000" indent="-228600" eaLnBrk="0" hangingPunct="0">
              <a:defRPr sz="3600" b="1">
                <a:solidFill>
                  <a:schemeClr val="tx2"/>
                </a:solidFill>
                <a:latin typeface="Arial" charset="0"/>
              </a:defRPr>
            </a:lvl3pPr>
            <a:lvl4pPr marL="1600200" indent="-228600" eaLnBrk="0" hangingPunct="0">
              <a:defRPr sz="3600" b="1">
                <a:solidFill>
                  <a:schemeClr val="tx2"/>
                </a:solidFill>
                <a:latin typeface="Arial" charset="0"/>
              </a:defRPr>
            </a:lvl4pPr>
            <a:lvl5pPr marL="2057400" indent="-228600" eaLnBrk="0" hangingPunct="0">
              <a:defRPr sz="3600" b="1">
                <a:solidFill>
                  <a:schemeClr val="tx2"/>
                </a:solidFill>
                <a:latin typeface="Arial" charset="0"/>
              </a:defRPr>
            </a:lvl5pPr>
            <a:lvl6pPr marL="2514600" indent="-228600" eaLnBrk="0" fontAlgn="base" hangingPunct="0">
              <a:spcBef>
                <a:spcPct val="0"/>
              </a:spcBef>
              <a:spcAft>
                <a:spcPct val="0"/>
              </a:spcAft>
              <a:defRPr sz="3600" b="1">
                <a:solidFill>
                  <a:schemeClr val="tx2"/>
                </a:solidFill>
                <a:latin typeface="Arial" charset="0"/>
              </a:defRPr>
            </a:lvl6pPr>
            <a:lvl7pPr marL="2971800" indent="-228600" eaLnBrk="0" fontAlgn="base" hangingPunct="0">
              <a:spcBef>
                <a:spcPct val="0"/>
              </a:spcBef>
              <a:spcAft>
                <a:spcPct val="0"/>
              </a:spcAft>
              <a:defRPr sz="3600" b="1">
                <a:solidFill>
                  <a:schemeClr val="tx2"/>
                </a:solidFill>
                <a:latin typeface="Arial" charset="0"/>
              </a:defRPr>
            </a:lvl7pPr>
            <a:lvl8pPr marL="3429000" indent="-228600" eaLnBrk="0" fontAlgn="base" hangingPunct="0">
              <a:spcBef>
                <a:spcPct val="0"/>
              </a:spcBef>
              <a:spcAft>
                <a:spcPct val="0"/>
              </a:spcAft>
              <a:defRPr sz="3600" b="1">
                <a:solidFill>
                  <a:schemeClr val="tx2"/>
                </a:solidFill>
                <a:latin typeface="Arial" charset="0"/>
              </a:defRPr>
            </a:lvl8pPr>
            <a:lvl9pPr marL="3886200" indent="-228600" eaLnBrk="0" fontAlgn="base" hangingPunct="0">
              <a:spcBef>
                <a:spcPct val="0"/>
              </a:spcBef>
              <a:spcAft>
                <a:spcPct val="0"/>
              </a:spcAft>
              <a:defRPr sz="3600" b="1">
                <a:solidFill>
                  <a:schemeClr val="tx2"/>
                </a:solidFill>
                <a:latin typeface="Arial" charset="0"/>
              </a:defRPr>
            </a:lvl9pPr>
          </a:lstStyle>
          <a:p>
            <a:pPr algn="ctr" fontAlgn="base">
              <a:spcBef>
                <a:spcPct val="50000"/>
              </a:spcBef>
              <a:spcAft>
                <a:spcPct val="0"/>
              </a:spcAft>
              <a:defRPr/>
            </a:pPr>
            <a:fld id="{BF3E3443-4363-4E33-9DFD-575B278643CF}" type="slidenum">
              <a:rPr lang="en-US" sz="1400" smtClean="0">
                <a:solidFill>
                  <a:srgbClr val="FFFFFF"/>
                </a:solidFill>
              </a:rPr>
              <a:pPr algn="ctr" fontAlgn="base">
                <a:spcBef>
                  <a:spcPct val="50000"/>
                </a:spcBef>
                <a:spcAft>
                  <a:spcPct val="0"/>
                </a:spcAft>
                <a:defRPr/>
              </a:pPr>
              <a:t>‹#›</a:t>
            </a:fld>
            <a:endParaRPr lang="en-US" sz="1400">
              <a:solidFill>
                <a:srgbClr val="FFFFFF"/>
              </a:solidFill>
            </a:endParaRPr>
          </a:p>
        </p:txBody>
      </p:sp>
      <p:pic>
        <p:nvPicPr>
          <p:cNvPr id="1030" name="Picture 18" descr="Optiwave_Logo"/>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80963" y="76200"/>
            <a:ext cx="1976437"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Line 9"/>
          <p:cNvSpPr>
            <a:spLocks noChangeShapeType="1"/>
          </p:cNvSpPr>
          <p:nvPr userDrawn="1"/>
        </p:nvSpPr>
        <p:spPr bwMode="auto">
          <a:xfrm>
            <a:off x="228600" y="685800"/>
            <a:ext cx="8686800" cy="0"/>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CA" sz="3600" b="1">
              <a:solidFill>
                <a:srgbClr val="000000"/>
              </a:solidFill>
            </a:endParaRPr>
          </a:p>
        </p:txBody>
      </p:sp>
    </p:spTree>
    <p:extLst>
      <p:ext uri="{BB962C8B-B14F-4D97-AF65-F5344CB8AC3E}">
        <p14:creationId xmlns:p14="http://schemas.microsoft.com/office/powerpoint/2010/main" val="3920561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lr>
          <a:srgbClr val="3A569A"/>
        </a:buClr>
        <a:buFont typeface="Wingdings" pitchFamily="2" charset="2"/>
        <a:buChar char="§"/>
        <a:defRPr sz="2600" b="1">
          <a:solidFill>
            <a:schemeClr val="tx1"/>
          </a:solidFill>
          <a:latin typeface="+mn-lt"/>
          <a:ea typeface="+mn-ea"/>
          <a:cs typeface="+mn-cs"/>
        </a:defRPr>
      </a:lvl1pPr>
      <a:lvl2pPr marL="742950" indent="-285750" algn="l" rtl="0" eaLnBrk="0" fontAlgn="base" hangingPunct="0">
        <a:spcBef>
          <a:spcPct val="20000"/>
        </a:spcBef>
        <a:spcAft>
          <a:spcPct val="0"/>
        </a:spcAft>
        <a:buClr>
          <a:srgbClr val="3A569A"/>
        </a:buClr>
        <a:buFont typeface="Wingdings" pitchFamily="2" charset="2"/>
        <a:buChar char="§"/>
        <a:defRPr sz="2600" b="1">
          <a:solidFill>
            <a:schemeClr val="tx1"/>
          </a:solidFill>
          <a:latin typeface="+mn-lt"/>
        </a:defRPr>
      </a:lvl2pPr>
      <a:lvl3pPr marL="1143000" indent="-228600" algn="l" rtl="0" eaLnBrk="0" fontAlgn="base" hangingPunct="0">
        <a:spcBef>
          <a:spcPct val="20000"/>
        </a:spcBef>
        <a:spcAft>
          <a:spcPct val="0"/>
        </a:spcAft>
        <a:buClr>
          <a:srgbClr val="3A569A"/>
        </a:buClr>
        <a:buFont typeface="Wingdings" pitchFamily="2" charset="2"/>
        <a:buChar char="§"/>
        <a:defRPr sz="2400">
          <a:solidFill>
            <a:schemeClr val="tx1"/>
          </a:solidFill>
          <a:latin typeface="+mn-lt"/>
        </a:defRPr>
      </a:lvl3pPr>
      <a:lvl4pPr marL="1600200" indent="-228600" algn="l" rtl="0" eaLnBrk="0" fontAlgn="base" hangingPunct="0">
        <a:spcBef>
          <a:spcPct val="20000"/>
        </a:spcBef>
        <a:spcAft>
          <a:spcPct val="0"/>
        </a:spcAft>
        <a:buClr>
          <a:srgbClr val="3A569A"/>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rgbClr val="3A569A"/>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rgbClr val="3A569A"/>
        </a:buClr>
        <a:buFont typeface="Wingdings" charset="2"/>
        <a:buChar char="§"/>
        <a:defRPr sz="2000">
          <a:solidFill>
            <a:schemeClr val="tx1"/>
          </a:solidFill>
          <a:latin typeface="+mn-lt"/>
        </a:defRPr>
      </a:lvl6pPr>
      <a:lvl7pPr marL="2971800" indent="-228600" algn="l" rtl="0" fontAlgn="base">
        <a:spcBef>
          <a:spcPct val="20000"/>
        </a:spcBef>
        <a:spcAft>
          <a:spcPct val="0"/>
        </a:spcAft>
        <a:buClr>
          <a:srgbClr val="3A569A"/>
        </a:buClr>
        <a:buFont typeface="Wingdings" charset="2"/>
        <a:buChar char="§"/>
        <a:defRPr sz="2000">
          <a:solidFill>
            <a:schemeClr val="tx1"/>
          </a:solidFill>
          <a:latin typeface="+mn-lt"/>
        </a:defRPr>
      </a:lvl7pPr>
      <a:lvl8pPr marL="3429000" indent="-228600" algn="l" rtl="0" fontAlgn="base">
        <a:spcBef>
          <a:spcPct val="20000"/>
        </a:spcBef>
        <a:spcAft>
          <a:spcPct val="0"/>
        </a:spcAft>
        <a:buClr>
          <a:srgbClr val="3A569A"/>
        </a:buClr>
        <a:buFont typeface="Wingdings" charset="2"/>
        <a:buChar char="§"/>
        <a:defRPr sz="2000">
          <a:solidFill>
            <a:schemeClr val="tx1"/>
          </a:solidFill>
          <a:latin typeface="+mn-lt"/>
        </a:defRPr>
      </a:lvl8pPr>
      <a:lvl9pPr marL="3886200" indent="-228600" algn="l" rtl="0" fontAlgn="base">
        <a:spcBef>
          <a:spcPct val="20000"/>
        </a:spcBef>
        <a:spcAft>
          <a:spcPct val="0"/>
        </a:spcAft>
        <a:buClr>
          <a:srgbClr val="3A569A"/>
        </a:buClr>
        <a:buFont typeface="Wingdings"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857FA2-9F0F-49AE-872E-87FCD82185C6}" type="datetimeFigureOut">
              <a:rPr lang="en-CA" smtClean="0">
                <a:solidFill>
                  <a:prstClr val="black">
                    <a:tint val="75000"/>
                  </a:prstClr>
                </a:solidFill>
                <a:cs typeface="Arial" charset="0"/>
              </a:rPr>
              <a:pPr/>
              <a:t>2017-06-29</a:t>
            </a:fld>
            <a:endParaRPr lang="en-CA" dirty="0">
              <a:solidFill>
                <a:prstClr val="black">
                  <a:tint val="75000"/>
                </a:prstClr>
              </a:solidFill>
              <a:cs typeface="Arial"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CA" dirty="0">
                <a:solidFill>
                  <a:prstClr val="black">
                    <a:tint val="75000"/>
                  </a:prstClr>
                </a:solidFill>
                <a:cs typeface="Arial" charset="0"/>
              </a:rPr>
              <a:t>Confidential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BD6D7B-7522-436D-937E-C3DFAAEACD77}" type="slidenum">
              <a:rPr lang="en-CA" smtClean="0">
                <a:solidFill>
                  <a:prstClr val="black">
                    <a:tint val="75000"/>
                  </a:prstClr>
                </a:solidFill>
                <a:cs typeface="Arial" charset="0"/>
              </a:rPr>
              <a:pPr/>
              <a:t>‹#›</a:t>
            </a:fld>
            <a:endParaRPr lang="en-CA" dirty="0">
              <a:solidFill>
                <a:prstClr val="black">
                  <a:tint val="75000"/>
                </a:prstClr>
              </a:solidFill>
              <a:cs typeface="Arial" charset="0"/>
            </a:endParaRPr>
          </a:p>
        </p:txBody>
      </p:sp>
    </p:spTree>
    <p:extLst>
      <p:ext uri="{BB962C8B-B14F-4D97-AF65-F5344CB8AC3E}">
        <p14:creationId xmlns:p14="http://schemas.microsoft.com/office/powerpoint/2010/main" val="181222026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7.xml"/><Relationship Id="rId5" Type="http://schemas.openxmlformats.org/officeDocument/2006/relationships/image" Target="../media/image19.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8.jpeg"/><Relationship Id="rId5" Type="http://schemas.openxmlformats.org/officeDocument/2006/relationships/hyperlink" Target="http://complextoreal.com/wp-content/uploads/2013/01/mft.pdf" TargetMode="Externa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image" Target="../media/image10.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7.xml"/><Relationship Id="rId5" Type="http://schemas.openxmlformats.org/officeDocument/2006/relationships/image" Target="../media/image11.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7.xml"/><Relationship Id="rId5" Type="http://schemas.openxmlformats.org/officeDocument/2006/relationships/image" Target="../media/image12.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7.xml"/><Relationship Id="rId5" Type="http://schemas.openxmlformats.org/officeDocument/2006/relationships/image" Target="../media/image16.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7.xml"/><Relationship Id="rId5" Type="http://schemas.openxmlformats.org/officeDocument/2006/relationships/image" Target="../media/image17.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7.xml"/><Relationship Id="rId5" Type="http://schemas.openxmlformats.org/officeDocument/2006/relationships/image" Target="../media/image1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p:nvPr>
        </p:nvSpPr>
        <p:spPr>
          <a:xfrm>
            <a:off x="269875" y="3789040"/>
            <a:ext cx="8064500" cy="1868810"/>
          </a:xfrm>
        </p:spPr>
        <p:txBody>
          <a:bodyPr/>
          <a:lstStyle/>
          <a:p>
            <a:r>
              <a:rPr lang="en-CA" dirty="0">
                <a:solidFill>
                  <a:schemeClr val="tx1"/>
                </a:solidFill>
              </a:rPr>
              <a:t>OptiSystem applications:</a:t>
            </a:r>
            <a:br>
              <a:rPr lang="en-CA" dirty="0">
                <a:solidFill>
                  <a:schemeClr val="tx1"/>
                </a:solidFill>
              </a:rPr>
            </a:br>
            <a:r>
              <a:rPr lang="en-CA" dirty="0">
                <a:solidFill>
                  <a:schemeClr val="bg2">
                    <a:lumMod val="75000"/>
                  </a:schemeClr>
                </a:solidFill>
              </a:rPr>
              <a:t>Matched filter analysis</a:t>
            </a:r>
            <a:r>
              <a:rPr lang="en-CA" sz="3200" dirty="0">
                <a:solidFill>
                  <a:schemeClr val="tx1"/>
                </a:solidFill>
              </a:rPr>
              <a:t/>
            </a:r>
            <a:br>
              <a:rPr lang="en-CA" sz="3200" dirty="0">
                <a:solidFill>
                  <a:schemeClr val="tx1"/>
                </a:solidFill>
              </a:rPr>
            </a:br>
            <a:endParaRPr lang="en-CA" sz="2800" b="0" i="1" dirty="0">
              <a:solidFill>
                <a:schemeClr val="tx1"/>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5925861"/>
            <a:ext cx="3868639" cy="576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80914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68886" y="6351965"/>
            <a:ext cx="2133600" cy="365125"/>
          </a:xfrm>
        </p:spPr>
        <p:txBody>
          <a:bodyPr/>
          <a:lstStyle/>
          <a:p>
            <a:fld id="{8CBD6D7B-7522-436D-937E-C3DFAAEACD77}" type="slidenum">
              <a:rPr lang="en-CA" smtClean="0">
                <a:solidFill>
                  <a:prstClr val="black">
                    <a:tint val="75000"/>
                  </a:prstClr>
                </a:solidFill>
              </a:rPr>
              <a:pPr/>
              <a:t>10</a:t>
            </a:fld>
            <a:endParaRPr lang="en-CA" dirty="0">
              <a:solidFill>
                <a:prstClr val="black">
                  <a:tint val="75000"/>
                </a:prstClr>
              </a:solidFill>
            </a:endParaRPr>
          </a:p>
        </p:txBody>
      </p:sp>
      <p:grpSp>
        <p:nvGrpSpPr>
          <p:cNvPr id="9" name="Group 8"/>
          <p:cNvGrpSpPr/>
          <p:nvPr/>
        </p:nvGrpSpPr>
        <p:grpSpPr>
          <a:xfrm>
            <a:off x="26858" y="6351965"/>
            <a:ext cx="8291952" cy="389403"/>
            <a:chOff x="26858" y="6351965"/>
            <a:chExt cx="8017178" cy="389403"/>
          </a:xfrm>
        </p:grpSpPr>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6407993"/>
              <a:ext cx="2247900" cy="33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58" y="6351965"/>
              <a:ext cx="1519436" cy="3894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45" name="Title 2"/>
          <p:cNvSpPr txBox="1">
            <a:spLocks/>
          </p:cNvSpPr>
          <p:nvPr/>
        </p:nvSpPr>
        <p:spPr bwMode="auto">
          <a:xfrm>
            <a:off x="148694" y="47955"/>
            <a:ext cx="8919892" cy="648442"/>
          </a:xfrm>
          <a:prstGeom prst="rect">
            <a:avLst/>
          </a:prstGeom>
          <a:noFill/>
          <a:ln>
            <a:noFill/>
          </a:ln>
          <a:effectLst>
            <a:glow rad="127000">
              <a:schemeClr val="bg1">
                <a:lumMod val="95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a:defRPr/>
            </a:pPr>
            <a:r>
              <a:rPr lang="en-US" sz="3200" kern="0" dirty="0">
                <a:solidFill>
                  <a:srgbClr val="4D4D4D"/>
                </a:solidFill>
              </a:rPr>
              <a:t>BER waterfall curves (ASK with RRC matched filters)</a:t>
            </a:r>
          </a:p>
        </p:txBody>
      </p:sp>
      <p:cxnSp>
        <p:nvCxnSpPr>
          <p:cNvPr id="5" name="Straight Connector 4"/>
          <p:cNvCxnSpPr/>
          <p:nvPr/>
        </p:nvCxnSpPr>
        <p:spPr>
          <a:xfrm>
            <a:off x="0" y="702530"/>
            <a:ext cx="9144000" cy="0"/>
          </a:xfrm>
          <a:prstGeom prst="line">
            <a:avLst/>
          </a:prstGeom>
          <a:ln w="222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3"/>
          <p:cNvSpPr txBox="1">
            <a:spLocks noChangeArrowheads="1"/>
          </p:cNvSpPr>
          <p:nvPr/>
        </p:nvSpPr>
        <p:spPr bwMode="auto">
          <a:xfrm>
            <a:off x="148695" y="800518"/>
            <a:ext cx="8779645" cy="877453"/>
          </a:xfrm>
          <a:prstGeom prst="rect">
            <a:avLst/>
          </a:prstGeom>
          <a:noFill/>
          <a:ln w="9525">
            <a:solidFill>
              <a:srgbClr val="000000"/>
            </a:solidFill>
            <a:miter lim="800000"/>
            <a:headEnd/>
            <a:tailEnd/>
          </a:ln>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3A569A"/>
              </a:buClr>
              <a:buFont typeface="Wingdings" pitchFamily="2" charset="2"/>
              <a:buChar char="§"/>
              <a:defRPr sz="2600" b="1">
                <a:solidFill>
                  <a:schemeClr val="tx1"/>
                </a:solidFill>
                <a:latin typeface="+mn-lt"/>
                <a:ea typeface="+mn-ea"/>
                <a:cs typeface="+mn-cs"/>
              </a:defRPr>
            </a:lvl1pPr>
            <a:lvl2pPr marL="742950" indent="-285750" algn="l" rtl="0" eaLnBrk="0" fontAlgn="base" hangingPunct="0">
              <a:spcBef>
                <a:spcPct val="20000"/>
              </a:spcBef>
              <a:spcAft>
                <a:spcPct val="0"/>
              </a:spcAft>
              <a:buClr>
                <a:srgbClr val="3A569A"/>
              </a:buClr>
              <a:buFont typeface="Wingdings" pitchFamily="2" charset="2"/>
              <a:buChar char="§"/>
              <a:defRPr sz="2600" b="1">
                <a:solidFill>
                  <a:schemeClr val="tx1"/>
                </a:solidFill>
                <a:latin typeface="+mn-lt"/>
              </a:defRPr>
            </a:lvl2pPr>
            <a:lvl3pPr marL="1143000" indent="-228600" algn="l" rtl="0" eaLnBrk="0" fontAlgn="base" hangingPunct="0">
              <a:spcBef>
                <a:spcPct val="20000"/>
              </a:spcBef>
              <a:spcAft>
                <a:spcPct val="0"/>
              </a:spcAft>
              <a:buClr>
                <a:srgbClr val="3A569A"/>
              </a:buClr>
              <a:buFont typeface="Wingdings" pitchFamily="2" charset="2"/>
              <a:buChar char="§"/>
              <a:defRPr sz="2400">
                <a:solidFill>
                  <a:schemeClr val="tx1"/>
                </a:solidFill>
                <a:latin typeface="+mn-lt"/>
              </a:defRPr>
            </a:lvl3pPr>
            <a:lvl4pPr marL="1600200" indent="-228600" algn="l" rtl="0" eaLnBrk="0" fontAlgn="base" hangingPunct="0">
              <a:spcBef>
                <a:spcPct val="20000"/>
              </a:spcBef>
              <a:spcAft>
                <a:spcPct val="0"/>
              </a:spcAft>
              <a:buClr>
                <a:srgbClr val="3A569A"/>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rgbClr val="3A569A"/>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rgbClr val="3A569A"/>
              </a:buClr>
              <a:buFont typeface="Wingdings" charset="2"/>
              <a:buChar char="§"/>
              <a:defRPr sz="2000">
                <a:solidFill>
                  <a:schemeClr val="tx1"/>
                </a:solidFill>
                <a:latin typeface="+mn-lt"/>
              </a:defRPr>
            </a:lvl6pPr>
            <a:lvl7pPr marL="2971800" indent="-228600" algn="l" rtl="0" fontAlgn="base">
              <a:spcBef>
                <a:spcPct val="20000"/>
              </a:spcBef>
              <a:spcAft>
                <a:spcPct val="0"/>
              </a:spcAft>
              <a:buClr>
                <a:srgbClr val="3A569A"/>
              </a:buClr>
              <a:buFont typeface="Wingdings" charset="2"/>
              <a:buChar char="§"/>
              <a:defRPr sz="2000">
                <a:solidFill>
                  <a:schemeClr val="tx1"/>
                </a:solidFill>
                <a:latin typeface="+mn-lt"/>
              </a:defRPr>
            </a:lvl7pPr>
            <a:lvl8pPr marL="3429000" indent="-228600" algn="l" rtl="0" fontAlgn="base">
              <a:spcBef>
                <a:spcPct val="20000"/>
              </a:spcBef>
              <a:spcAft>
                <a:spcPct val="0"/>
              </a:spcAft>
              <a:buClr>
                <a:srgbClr val="3A569A"/>
              </a:buClr>
              <a:buFont typeface="Wingdings" charset="2"/>
              <a:buChar char="§"/>
              <a:defRPr sz="2000">
                <a:solidFill>
                  <a:schemeClr val="tx1"/>
                </a:solidFill>
                <a:latin typeface="+mn-lt"/>
              </a:defRPr>
            </a:lvl8pPr>
            <a:lvl9pPr marL="3886200" indent="-228600" algn="l" rtl="0" fontAlgn="base">
              <a:spcBef>
                <a:spcPct val="20000"/>
              </a:spcBef>
              <a:spcAft>
                <a:spcPct val="0"/>
              </a:spcAft>
              <a:buClr>
                <a:srgbClr val="3A569A"/>
              </a:buClr>
              <a:buFont typeface="Wingdings" charset="2"/>
              <a:buChar char="§"/>
              <a:defRPr sz="2000">
                <a:solidFill>
                  <a:schemeClr val="tx1"/>
                </a:solidFill>
                <a:latin typeface="+mn-lt"/>
              </a:defRPr>
            </a:lvl9pPr>
          </a:lstStyle>
          <a:p>
            <a:r>
              <a:rPr lang="en-CA" sz="1200" b="0" dirty="0">
                <a:latin typeface="Arial" panose="020B0604020202020204" pitchFamily="34" charset="0"/>
                <a:cs typeface="Arial" panose="020B0604020202020204" pitchFamily="34" charset="0"/>
              </a:rPr>
              <a:t>BER vs. Eb/No results are shown for roll off factors of 0, 0.5 and 1.</a:t>
            </a:r>
          </a:p>
          <a:p>
            <a:r>
              <a:rPr lang="en-CA" sz="1200" b="0" dirty="0">
                <a:latin typeface="Arial" panose="020B0604020202020204" pitchFamily="34" charset="0"/>
                <a:cs typeface="Arial" panose="020B0604020202020204" pitchFamily="34" charset="0"/>
              </a:rPr>
              <a:t>The BER performance for an ASK system with rectangular filter with BW = 1/2T is equal to </a:t>
            </a:r>
            <a:r>
              <a:rPr lang="en-CA" sz="1200" b="0" i="1" dirty="0">
                <a:latin typeface="Arial" panose="020B0604020202020204" pitchFamily="34" charset="0"/>
                <a:cs typeface="Arial" panose="020B0604020202020204" pitchFamily="34" charset="0"/>
              </a:rPr>
              <a:t>0.5 </a:t>
            </a:r>
            <a:r>
              <a:rPr lang="en-CA" sz="1200" i="1" dirty="0">
                <a:latin typeface="Arial" panose="020B0604020202020204" pitchFamily="34" charset="0"/>
                <a:cs typeface="Arial" panose="020B0604020202020204" pitchFamily="34" charset="0"/>
              </a:rPr>
              <a:t>x</a:t>
            </a:r>
            <a:r>
              <a:rPr lang="en-CA" sz="1200" b="0" i="1" dirty="0">
                <a:latin typeface="Arial" panose="020B0604020202020204" pitchFamily="34" charset="0"/>
                <a:cs typeface="Arial" panose="020B0604020202020204" pitchFamily="34" charset="0"/>
              </a:rPr>
              <a:t> erfc (sqrt (Es/2N)</a:t>
            </a:r>
            <a:r>
              <a:rPr lang="en-CA" sz="1200" b="0" dirty="0">
                <a:latin typeface="Arial" panose="020B0604020202020204" pitchFamily="34" charset="0"/>
                <a:cs typeface="Arial" panose="020B0604020202020204" pitchFamily="34" charset="0"/>
              </a:rPr>
              <a:t>). As the roll off factor is increased (increased truncation of the time-domain RRC pulse) the BER performance against white noise degrades due to the reduction of the eye opening    </a:t>
            </a:r>
            <a:endParaRPr lang="en-CA" sz="1200" dirty="0">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xmlns="" id="{D8E22C46-91C2-41FA-886B-7BA8DC2D24C7}"/>
              </a:ext>
            </a:extLst>
          </p:cNvPr>
          <p:cNvPicPr>
            <a:picLocks noChangeAspect="1"/>
          </p:cNvPicPr>
          <p:nvPr/>
        </p:nvPicPr>
        <p:blipFill>
          <a:blip r:embed="rId5"/>
          <a:stretch>
            <a:fillRect/>
          </a:stretch>
        </p:blipFill>
        <p:spPr>
          <a:xfrm>
            <a:off x="892055" y="1794318"/>
            <a:ext cx="6922766" cy="4495661"/>
          </a:xfrm>
          <a:prstGeom prst="rect">
            <a:avLst/>
          </a:prstGeom>
        </p:spPr>
      </p:pic>
    </p:spTree>
    <p:extLst>
      <p:ext uri="{BB962C8B-B14F-4D97-AF65-F5344CB8AC3E}">
        <p14:creationId xmlns:p14="http://schemas.microsoft.com/office/powerpoint/2010/main" val="41980697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68886" y="6351965"/>
            <a:ext cx="2133600" cy="365125"/>
          </a:xfrm>
        </p:spPr>
        <p:txBody>
          <a:bodyPr/>
          <a:lstStyle/>
          <a:p>
            <a:fld id="{8CBD6D7B-7522-436D-937E-C3DFAAEACD77}" type="slidenum">
              <a:rPr lang="en-CA" smtClean="0">
                <a:solidFill>
                  <a:prstClr val="black">
                    <a:tint val="75000"/>
                  </a:prstClr>
                </a:solidFill>
              </a:rPr>
              <a:pPr/>
              <a:t>2</a:t>
            </a:fld>
            <a:endParaRPr lang="en-CA" dirty="0">
              <a:solidFill>
                <a:prstClr val="black">
                  <a:tint val="75000"/>
                </a:prstClr>
              </a:solidFill>
            </a:endParaRPr>
          </a:p>
        </p:txBody>
      </p:sp>
      <p:grpSp>
        <p:nvGrpSpPr>
          <p:cNvPr id="9" name="Group 8"/>
          <p:cNvGrpSpPr/>
          <p:nvPr/>
        </p:nvGrpSpPr>
        <p:grpSpPr>
          <a:xfrm>
            <a:off x="26858" y="6351965"/>
            <a:ext cx="8291952" cy="389403"/>
            <a:chOff x="26858" y="6351965"/>
            <a:chExt cx="8017178" cy="389403"/>
          </a:xfrm>
        </p:grpSpPr>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6407993"/>
              <a:ext cx="2247900" cy="33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58" y="6351965"/>
              <a:ext cx="1519436" cy="3894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45" name="Title 2"/>
          <p:cNvSpPr txBox="1">
            <a:spLocks/>
          </p:cNvSpPr>
          <p:nvPr/>
        </p:nvSpPr>
        <p:spPr bwMode="auto">
          <a:xfrm>
            <a:off x="148695" y="47955"/>
            <a:ext cx="7758112" cy="648442"/>
          </a:xfrm>
          <a:prstGeom prst="rect">
            <a:avLst/>
          </a:prstGeom>
          <a:noFill/>
          <a:ln>
            <a:noFill/>
          </a:ln>
          <a:effectLst>
            <a:glow rad="127000">
              <a:schemeClr val="bg1">
                <a:lumMod val="95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a:defRPr/>
            </a:pPr>
            <a:r>
              <a:rPr lang="en-US" kern="0" dirty="0">
                <a:solidFill>
                  <a:srgbClr val="4D4D4D"/>
                </a:solidFill>
              </a:rPr>
              <a:t>Introduction (1)</a:t>
            </a:r>
          </a:p>
        </p:txBody>
      </p:sp>
      <p:cxnSp>
        <p:nvCxnSpPr>
          <p:cNvPr id="5" name="Straight Connector 4"/>
          <p:cNvCxnSpPr/>
          <p:nvPr/>
        </p:nvCxnSpPr>
        <p:spPr>
          <a:xfrm>
            <a:off x="0" y="702530"/>
            <a:ext cx="9144000" cy="0"/>
          </a:xfrm>
          <a:prstGeom prst="line">
            <a:avLst/>
          </a:prstGeom>
          <a:ln w="222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3"/>
          <p:cNvSpPr txBox="1">
            <a:spLocks noChangeArrowheads="1"/>
          </p:cNvSpPr>
          <p:nvPr/>
        </p:nvSpPr>
        <p:spPr bwMode="auto">
          <a:xfrm>
            <a:off x="148694" y="882907"/>
            <a:ext cx="8637087" cy="5230848"/>
          </a:xfrm>
          <a:prstGeom prst="rect">
            <a:avLst/>
          </a:prstGeom>
          <a:noFill/>
          <a:ln w="635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3A569A"/>
              </a:buClr>
              <a:buFont typeface="Wingdings" pitchFamily="2" charset="2"/>
              <a:buChar char="§"/>
              <a:defRPr sz="2600" b="1">
                <a:solidFill>
                  <a:schemeClr val="tx1"/>
                </a:solidFill>
                <a:latin typeface="+mn-lt"/>
                <a:ea typeface="+mn-ea"/>
                <a:cs typeface="+mn-cs"/>
              </a:defRPr>
            </a:lvl1pPr>
            <a:lvl2pPr marL="742950" indent="-285750" algn="l" rtl="0" eaLnBrk="0" fontAlgn="base" hangingPunct="0">
              <a:spcBef>
                <a:spcPct val="20000"/>
              </a:spcBef>
              <a:spcAft>
                <a:spcPct val="0"/>
              </a:spcAft>
              <a:buClr>
                <a:srgbClr val="3A569A"/>
              </a:buClr>
              <a:buFont typeface="Wingdings" pitchFamily="2" charset="2"/>
              <a:buChar char="§"/>
              <a:defRPr sz="2600" b="1">
                <a:solidFill>
                  <a:schemeClr val="tx1"/>
                </a:solidFill>
                <a:latin typeface="+mn-lt"/>
              </a:defRPr>
            </a:lvl2pPr>
            <a:lvl3pPr marL="1143000" indent="-228600" algn="l" rtl="0" eaLnBrk="0" fontAlgn="base" hangingPunct="0">
              <a:spcBef>
                <a:spcPct val="20000"/>
              </a:spcBef>
              <a:spcAft>
                <a:spcPct val="0"/>
              </a:spcAft>
              <a:buClr>
                <a:srgbClr val="3A569A"/>
              </a:buClr>
              <a:buFont typeface="Wingdings" pitchFamily="2" charset="2"/>
              <a:buChar char="§"/>
              <a:defRPr sz="2400">
                <a:solidFill>
                  <a:schemeClr val="tx1"/>
                </a:solidFill>
                <a:latin typeface="+mn-lt"/>
              </a:defRPr>
            </a:lvl3pPr>
            <a:lvl4pPr marL="1600200" indent="-228600" algn="l" rtl="0" eaLnBrk="0" fontAlgn="base" hangingPunct="0">
              <a:spcBef>
                <a:spcPct val="20000"/>
              </a:spcBef>
              <a:spcAft>
                <a:spcPct val="0"/>
              </a:spcAft>
              <a:buClr>
                <a:srgbClr val="3A569A"/>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rgbClr val="3A569A"/>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rgbClr val="3A569A"/>
              </a:buClr>
              <a:buFont typeface="Wingdings" charset="2"/>
              <a:buChar char="§"/>
              <a:defRPr sz="2000">
                <a:solidFill>
                  <a:schemeClr val="tx1"/>
                </a:solidFill>
                <a:latin typeface="+mn-lt"/>
              </a:defRPr>
            </a:lvl6pPr>
            <a:lvl7pPr marL="2971800" indent="-228600" algn="l" rtl="0" fontAlgn="base">
              <a:spcBef>
                <a:spcPct val="20000"/>
              </a:spcBef>
              <a:spcAft>
                <a:spcPct val="0"/>
              </a:spcAft>
              <a:buClr>
                <a:srgbClr val="3A569A"/>
              </a:buClr>
              <a:buFont typeface="Wingdings" charset="2"/>
              <a:buChar char="§"/>
              <a:defRPr sz="2000">
                <a:solidFill>
                  <a:schemeClr val="tx1"/>
                </a:solidFill>
                <a:latin typeface="+mn-lt"/>
              </a:defRPr>
            </a:lvl7pPr>
            <a:lvl8pPr marL="3429000" indent="-228600" algn="l" rtl="0" fontAlgn="base">
              <a:spcBef>
                <a:spcPct val="20000"/>
              </a:spcBef>
              <a:spcAft>
                <a:spcPct val="0"/>
              </a:spcAft>
              <a:buClr>
                <a:srgbClr val="3A569A"/>
              </a:buClr>
              <a:buFont typeface="Wingdings" charset="2"/>
              <a:buChar char="§"/>
              <a:defRPr sz="2000">
                <a:solidFill>
                  <a:schemeClr val="tx1"/>
                </a:solidFill>
                <a:latin typeface="+mn-lt"/>
              </a:defRPr>
            </a:lvl8pPr>
            <a:lvl9pPr marL="3886200" indent="-228600" algn="l" rtl="0" fontAlgn="base">
              <a:spcBef>
                <a:spcPct val="20000"/>
              </a:spcBef>
              <a:spcAft>
                <a:spcPct val="0"/>
              </a:spcAft>
              <a:buClr>
                <a:srgbClr val="3A569A"/>
              </a:buClr>
              <a:buFont typeface="Wingdings" charset="2"/>
              <a:buChar char="§"/>
              <a:defRPr sz="2000">
                <a:solidFill>
                  <a:schemeClr val="tx1"/>
                </a:solidFill>
                <a:latin typeface="+mn-lt"/>
              </a:defRPr>
            </a:lvl9pPr>
          </a:lstStyle>
          <a:p>
            <a:pPr eaLnBrk="1" hangingPunct="1">
              <a:spcBef>
                <a:spcPts val="600"/>
              </a:spcBef>
              <a:defRPr/>
            </a:pPr>
            <a:r>
              <a:rPr lang="en-CA" sz="1400" b="0" kern="0" dirty="0">
                <a:solidFill>
                  <a:srgbClr val="000000"/>
                </a:solidFill>
                <a:latin typeface="Arial"/>
              </a:rPr>
              <a:t>A matched filter is an ideal filter which acts upon a received signal so as to maximize its signal to noise ratio (SNR). Under conditions of additive white Gaussian noise, the SNR is maximized when the impulse response of the receiver filter is an exact copy of the transmitted waveform (but reversed and time delayed)</a:t>
            </a:r>
          </a:p>
          <a:p>
            <a:pPr eaLnBrk="1" hangingPunct="1">
              <a:spcBef>
                <a:spcPts val="600"/>
              </a:spcBef>
              <a:defRPr/>
            </a:pPr>
            <a:r>
              <a:rPr lang="en-CA" sz="1400" b="0" kern="0" dirty="0">
                <a:solidFill>
                  <a:srgbClr val="000000"/>
                </a:solidFill>
                <a:latin typeface="Arial"/>
              </a:rPr>
              <a:t>For symmetrical pulses (such as square NRZ), the optimum matched filter is the integrate and dump (or integrator) receiver. This receiver model is demonstrated for the following transmission designs:</a:t>
            </a:r>
          </a:p>
          <a:p>
            <a:pPr lvl="1" eaLnBrk="1" hangingPunct="1">
              <a:spcBef>
                <a:spcPts val="400"/>
              </a:spcBef>
              <a:defRPr/>
            </a:pPr>
            <a:r>
              <a:rPr lang="en-US" sz="1200" b="0" kern="0" dirty="0">
                <a:solidFill>
                  <a:srgbClr val="000000"/>
                </a:solidFill>
                <a:latin typeface="Arial"/>
              </a:rPr>
              <a:t>Two level amplitude shift keying (ASK) with direction detection</a:t>
            </a:r>
          </a:p>
          <a:p>
            <a:pPr lvl="1" eaLnBrk="1" hangingPunct="1">
              <a:spcBef>
                <a:spcPts val="200"/>
              </a:spcBef>
              <a:defRPr/>
            </a:pPr>
            <a:r>
              <a:rPr lang="en-CA" sz="1200" b="0" kern="0" dirty="0">
                <a:solidFill>
                  <a:srgbClr val="000000"/>
                </a:solidFill>
                <a:latin typeface="Arial"/>
              </a:rPr>
              <a:t>Electrical coherent receiver (using binary PSK antipodal modulation)</a:t>
            </a:r>
          </a:p>
          <a:p>
            <a:pPr lvl="1" eaLnBrk="1" hangingPunct="1">
              <a:spcBef>
                <a:spcPts val="200"/>
              </a:spcBef>
              <a:defRPr/>
            </a:pPr>
            <a:r>
              <a:rPr lang="en-CA" sz="1200" b="0" kern="0" dirty="0">
                <a:solidFill>
                  <a:srgbClr val="000000"/>
                </a:solidFill>
                <a:latin typeface="Arial"/>
              </a:rPr>
              <a:t>Electrical coherent receiver (using binary FSK modulation)</a:t>
            </a:r>
            <a:endParaRPr lang="en-CA" sz="1400" b="0" kern="0" dirty="0">
              <a:solidFill>
                <a:srgbClr val="000000"/>
              </a:solidFill>
              <a:latin typeface="Arial"/>
            </a:endParaRPr>
          </a:p>
          <a:p>
            <a:pPr eaLnBrk="1" hangingPunct="1">
              <a:spcBef>
                <a:spcPts val="600"/>
              </a:spcBef>
              <a:defRPr/>
            </a:pPr>
            <a:r>
              <a:rPr lang="en-CA" sz="1400" b="0" kern="0" dirty="0">
                <a:solidFill>
                  <a:srgbClr val="000000"/>
                </a:solidFill>
                <a:latin typeface="Arial"/>
              </a:rPr>
              <a:t>Although the I&amp;D filter is an optimum filter for additive white Gaussian noise, it requires excellent timing precision for sampling (low jitter). The reason for this is that the optimum sampling point for the I&amp;D is right at the end of the bit/symbol period (the end of the integration cycle before resetting the integrator)</a:t>
            </a:r>
          </a:p>
          <a:p>
            <a:pPr eaLnBrk="1" hangingPunct="1">
              <a:spcBef>
                <a:spcPts val="600"/>
              </a:spcBef>
              <a:defRPr/>
            </a:pPr>
            <a:r>
              <a:rPr lang="en-CA" sz="1400" b="0" kern="0" dirty="0">
                <a:solidFill>
                  <a:srgbClr val="000000"/>
                </a:solidFill>
                <a:latin typeface="Arial"/>
              </a:rPr>
              <a:t>Another filtering method which uses the concept of matched filtering is the root raised cosine (RRC) filter. This configuration involves pre-filtering (pulse shaping) the transmitted signal with an RRC filter followed by a second RRC filter just before the decision (the combined result being a raised cosine transfer function). This filter set is very popular in communication systems as it provides good performance against inter symbol interference (ISI). An example design is demonstrated for ASK with direct detection</a:t>
            </a:r>
            <a:r>
              <a:rPr lang="en-US" sz="1400" b="0" kern="0" dirty="0">
                <a:solidFill>
                  <a:srgbClr val="000000"/>
                </a:solidFill>
                <a:latin typeface="Arial"/>
              </a:rPr>
              <a:t>.</a:t>
            </a:r>
          </a:p>
          <a:p>
            <a:pPr marL="0" indent="0">
              <a:spcBef>
                <a:spcPts val="600"/>
              </a:spcBef>
              <a:buNone/>
            </a:pPr>
            <a:r>
              <a:rPr lang="en-CA" sz="1200" i="1" dirty="0">
                <a:latin typeface="Arial" panose="020B0604020202020204" pitchFamily="34" charset="0"/>
                <a:cs typeface="Arial" panose="020B0604020202020204" pitchFamily="34" charset="0"/>
              </a:rPr>
              <a:t>References</a:t>
            </a:r>
          </a:p>
          <a:p>
            <a:pPr marL="0" indent="0">
              <a:spcBef>
                <a:spcPts val="600"/>
              </a:spcBef>
              <a:buNone/>
            </a:pPr>
            <a:r>
              <a:rPr lang="en-CA" sz="1100" b="0" i="1" dirty="0">
                <a:latin typeface="Arial" panose="020B0604020202020204" pitchFamily="34" charset="0"/>
                <a:cs typeface="Arial" panose="020B0604020202020204" pitchFamily="34" charset="0"/>
              </a:rPr>
              <a:t>- H. Taub &amp; D.L. Schilling, Principles of Communication Systems, McGraw-Hill (1986), pp. 444-458</a:t>
            </a:r>
          </a:p>
          <a:p>
            <a:pPr marL="0" indent="0">
              <a:spcBef>
                <a:spcPts val="300"/>
              </a:spcBef>
              <a:buNone/>
            </a:pPr>
            <a:r>
              <a:rPr lang="en-CA" sz="1100" b="0" kern="0" dirty="0">
                <a:solidFill>
                  <a:srgbClr val="000000"/>
                </a:solidFill>
                <a:latin typeface="Arial"/>
              </a:rPr>
              <a:t>- </a:t>
            </a:r>
            <a:r>
              <a:rPr lang="en-CA" sz="1100" b="0" i="1" kern="0" dirty="0">
                <a:solidFill>
                  <a:srgbClr val="000000"/>
                </a:solidFill>
                <a:latin typeface="Arial"/>
              </a:rPr>
              <a:t>“Linear Time Invariant (LTI) Systems and Matched Filter ”, 1998/2002 Charan Langton, </a:t>
            </a:r>
            <a:r>
              <a:rPr lang="en-CA" sz="1100" b="0" i="1" kern="0" dirty="0">
                <a:solidFill>
                  <a:srgbClr val="000000"/>
                </a:solidFill>
                <a:latin typeface="Arial"/>
                <a:hlinkClick r:id="rId5"/>
              </a:rPr>
              <a:t>http://complextoreal.com/wp-content/uploads/2013/01/mft.pdf</a:t>
            </a:r>
            <a:r>
              <a:rPr lang="en-CA" sz="1100" b="0" i="1" kern="0" dirty="0">
                <a:solidFill>
                  <a:srgbClr val="000000"/>
                </a:solidFill>
                <a:latin typeface="Arial"/>
              </a:rPr>
              <a:t>; accessed 24 June 2017</a:t>
            </a:r>
          </a:p>
          <a:p>
            <a:pPr marL="0" indent="0">
              <a:spcBef>
                <a:spcPts val="600"/>
              </a:spcBef>
              <a:buNone/>
            </a:pPr>
            <a:endParaRPr lang="en-CA" sz="1100" b="0" i="1" dirty="0">
              <a:latin typeface="Arial" panose="020B0604020202020204" pitchFamily="34" charset="0"/>
              <a:cs typeface="Arial" panose="020B0604020202020204" pitchFamily="34" charset="0"/>
            </a:endParaRPr>
          </a:p>
        </p:txBody>
      </p:sp>
      <p:sp>
        <p:nvSpPr>
          <p:cNvPr id="13" name="TextBox 12"/>
          <p:cNvSpPr txBox="1"/>
          <p:nvPr/>
        </p:nvSpPr>
        <p:spPr>
          <a:xfrm>
            <a:off x="3618782" y="183635"/>
            <a:ext cx="3022066" cy="400110"/>
          </a:xfrm>
          <a:prstGeom prst="rect">
            <a:avLst/>
          </a:prstGeom>
          <a:solidFill>
            <a:schemeClr val="bg1">
              <a:lumMod val="95000"/>
            </a:schemeClr>
          </a:solidFill>
          <a:ln>
            <a:solidFill>
              <a:schemeClr val="tx1"/>
            </a:solidFill>
          </a:ln>
        </p:spPr>
        <p:txBody>
          <a:bodyPr wrap="square" rtlCol="0">
            <a:spAutoFit/>
          </a:bodyPr>
          <a:lstStyle/>
          <a:p>
            <a:r>
              <a:rPr lang="en-US" sz="2000" dirty="0"/>
              <a:t>Matched filter analysis</a:t>
            </a:r>
            <a:endParaRPr lang="en-CA" sz="2000" dirty="0"/>
          </a:p>
        </p:txBody>
      </p:sp>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67525" y="65595"/>
            <a:ext cx="2188054" cy="756360"/>
          </a:xfrm>
          <a:prstGeom prst="rect">
            <a:avLst/>
          </a:prstGeom>
          <a:ln w="6350">
            <a:solidFill>
              <a:srgbClr val="002060"/>
            </a:solidFill>
          </a:ln>
        </p:spPr>
      </p:pic>
    </p:spTree>
    <p:extLst>
      <p:ext uri="{BB962C8B-B14F-4D97-AF65-F5344CB8AC3E}">
        <p14:creationId xmlns:p14="http://schemas.microsoft.com/office/powerpoint/2010/main" val="25855116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86DF44C6-6565-4A0C-9B47-49DB19908A16}"/>
              </a:ext>
            </a:extLst>
          </p:cNvPr>
          <p:cNvPicPr>
            <a:picLocks noChangeAspect="1"/>
          </p:cNvPicPr>
          <p:nvPr/>
        </p:nvPicPr>
        <p:blipFill>
          <a:blip r:embed="rId3"/>
          <a:stretch>
            <a:fillRect/>
          </a:stretch>
        </p:blipFill>
        <p:spPr>
          <a:xfrm>
            <a:off x="220507" y="927413"/>
            <a:ext cx="6648379" cy="3010831"/>
          </a:xfrm>
          <a:prstGeom prst="rect">
            <a:avLst/>
          </a:prstGeom>
          <a:ln w="3175">
            <a:solidFill>
              <a:schemeClr val="tx2"/>
            </a:solidFill>
          </a:ln>
        </p:spPr>
      </p:pic>
      <p:sp>
        <p:nvSpPr>
          <p:cNvPr id="6" name="Slide Number Placeholder 5"/>
          <p:cNvSpPr>
            <a:spLocks noGrp="1"/>
          </p:cNvSpPr>
          <p:nvPr>
            <p:ph type="sldNum" sz="quarter" idx="12"/>
          </p:nvPr>
        </p:nvSpPr>
        <p:spPr>
          <a:xfrm>
            <a:off x="6868886" y="6351965"/>
            <a:ext cx="2133600" cy="365125"/>
          </a:xfrm>
        </p:spPr>
        <p:txBody>
          <a:bodyPr/>
          <a:lstStyle/>
          <a:p>
            <a:fld id="{8CBD6D7B-7522-436D-937E-C3DFAAEACD77}" type="slidenum">
              <a:rPr lang="en-CA" smtClean="0">
                <a:solidFill>
                  <a:prstClr val="black">
                    <a:tint val="75000"/>
                  </a:prstClr>
                </a:solidFill>
              </a:rPr>
              <a:pPr/>
              <a:t>3</a:t>
            </a:fld>
            <a:endParaRPr lang="en-CA" dirty="0">
              <a:solidFill>
                <a:prstClr val="black">
                  <a:tint val="75000"/>
                </a:prstClr>
              </a:solidFill>
            </a:endParaRPr>
          </a:p>
        </p:txBody>
      </p:sp>
      <p:grpSp>
        <p:nvGrpSpPr>
          <p:cNvPr id="9" name="Group 8"/>
          <p:cNvGrpSpPr/>
          <p:nvPr/>
        </p:nvGrpSpPr>
        <p:grpSpPr>
          <a:xfrm>
            <a:off x="26858" y="6351965"/>
            <a:ext cx="8291952" cy="389403"/>
            <a:chOff x="26858" y="6351965"/>
            <a:chExt cx="8017178" cy="389403"/>
          </a:xfrm>
        </p:grpSpPr>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6136" y="6407993"/>
              <a:ext cx="2247900" cy="33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858" y="6351965"/>
              <a:ext cx="1519436" cy="3894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45" name="Title 2"/>
          <p:cNvSpPr txBox="1">
            <a:spLocks/>
          </p:cNvSpPr>
          <p:nvPr/>
        </p:nvSpPr>
        <p:spPr bwMode="auto">
          <a:xfrm>
            <a:off x="148694" y="47955"/>
            <a:ext cx="8170115" cy="648442"/>
          </a:xfrm>
          <a:prstGeom prst="rect">
            <a:avLst/>
          </a:prstGeom>
          <a:noFill/>
          <a:ln>
            <a:noFill/>
          </a:ln>
          <a:effectLst>
            <a:glow rad="127000">
              <a:schemeClr val="bg1">
                <a:lumMod val="95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a:defRPr/>
            </a:pPr>
            <a:r>
              <a:rPr lang="en-CA" sz="3200" kern="0" dirty="0">
                <a:solidFill>
                  <a:srgbClr val="4D4D4D"/>
                </a:solidFill>
              </a:rPr>
              <a:t>Two-level direct detection ASK with I&amp;D filter</a:t>
            </a:r>
          </a:p>
        </p:txBody>
      </p:sp>
      <p:cxnSp>
        <p:nvCxnSpPr>
          <p:cNvPr id="5" name="Straight Connector 4"/>
          <p:cNvCxnSpPr/>
          <p:nvPr/>
        </p:nvCxnSpPr>
        <p:spPr>
          <a:xfrm>
            <a:off x="0" y="702530"/>
            <a:ext cx="9144000" cy="0"/>
          </a:xfrm>
          <a:prstGeom prst="line">
            <a:avLst/>
          </a:prstGeom>
          <a:ln w="222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910019" y="820361"/>
            <a:ext cx="1716266" cy="276999"/>
          </a:xfrm>
          <a:prstGeom prst="rect">
            <a:avLst/>
          </a:prstGeom>
          <a:solidFill>
            <a:schemeClr val="accent1">
              <a:lumMod val="20000"/>
              <a:lumOff val="80000"/>
            </a:schemeClr>
          </a:solidFill>
          <a:ln>
            <a:solidFill>
              <a:schemeClr val="tx2"/>
            </a:solidFill>
          </a:ln>
        </p:spPr>
        <p:txBody>
          <a:bodyPr wrap="square" rtlCol="0">
            <a:spAutoFit/>
          </a:bodyPr>
          <a:lstStyle/>
          <a:p>
            <a:r>
              <a:rPr lang="en-US" sz="1200" i="1" dirty="0"/>
              <a:t>Layout: 2ASK – MF (I&amp;D)</a:t>
            </a:r>
            <a:endParaRPr lang="en-CA" sz="1200" i="1" dirty="0"/>
          </a:p>
        </p:txBody>
      </p:sp>
      <p:pic>
        <p:nvPicPr>
          <p:cNvPr id="3" name="Picture 2">
            <a:extLst>
              <a:ext uri="{FF2B5EF4-FFF2-40B4-BE49-F238E27FC236}">
                <a16:creationId xmlns:a16="http://schemas.microsoft.com/office/drawing/2014/main" xmlns="" id="{A67A54A1-1DCB-4408-9ECA-433CF40BE124}"/>
              </a:ext>
            </a:extLst>
          </p:cNvPr>
          <p:cNvPicPr>
            <a:picLocks noChangeAspect="1"/>
          </p:cNvPicPr>
          <p:nvPr/>
        </p:nvPicPr>
        <p:blipFill>
          <a:blip r:embed="rId6"/>
          <a:stretch>
            <a:fillRect/>
          </a:stretch>
        </p:blipFill>
        <p:spPr>
          <a:xfrm>
            <a:off x="4513784" y="1836196"/>
            <a:ext cx="4270304" cy="4463592"/>
          </a:xfrm>
          <a:prstGeom prst="rect">
            <a:avLst/>
          </a:prstGeom>
        </p:spPr>
      </p:pic>
      <p:sp>
        <p:nvSpPr>
          <p:cNvPr id="19" name="TextBox 18">
            <a:extLst>
              <a:ext uri="{FF2B5EF4-FFF2-40B4-BE49-F238E27FC236}">
                <a16:creationId xmlns:a16="http://schemas.microsoft.com/office/drawing/2014/main" xmlns="" id="{997A8801-830B-49B1-9DB7-843469FB96F3}"/>
              </a:ext>
            </a:extLst>
          </p:cNvPr>
          <p:cNvSpPr txBox="1"/>
          <p:nvPr/>
        </p:nvSpPr>
        <p:spPr>
          <a:xfrm>
            <a:off x="7050429" y="1927390"/>
            <a:ext cx="1733659" cy="276999"/>
          </a:xfrm>
          <a:prstGeom prst="rect">
            <a:avLst/>
          </a:prstGeom>
          <a:solidFill>
            <a:schemeClr val="accent1">
              <a:lumMod val="20000"/>
              <a:lumOff val="80000"/>
            </a:schemeClr>
          </a:solidFill>
          <a:ln>
            <a:solidFill>
              <a:schemeClr val="tx2"/>
            </a:solidFill>
          </a:ln>
        </p:spPr>
        <p:txBody>
          <a:bodyPr wrap="square" rtlCol="0">
            <a:spAutoFit/>
          </a:bodyPr>
          <a:lstStyle/>
          <a:p>
            <a:r>
              <a:rPr lang="en-US" sz="1200" i="1" dirty="0"/>
              <a:t>Signal before I&amp;D filter</a:t>
            </a:r>
            <a:endParaRPr lang="en-CA" sz="1200" i="1" dirty="0"/>
          </a:p>
        </p:txBody>
      </p:sp>
      <p:sp>
        <p:nvSpPr>
          <p:cNvPr id="20" name="TextBox 19">
            <a:extLst>
              <a:ext uri="{FF2B5EF4-FFF2-40B4-BE49-F238E27FC236}">
                <a16:creationId xmlns:a16="http://schemas.microsoft.com/office/drawing/2014/main" xmlns="" id="{794C974E-4400-4DC5-81CD-C3B7C2F03855}"/>
              </a:ext>
            </a:extLst>
          </p:cNvPr>
          <p:cNvSpPr txBox="1"/>
          <p:nvPr/>
        </p:nvSpPr>
        <p:spPr>
          <a:xfrm>
            <a:off x="7050429" y="4067992"/>
            <a:ext cx="1733659" cy="276999"/>
          </a:xfrm>
          <a:prstGeom prst="rect">
            <a:avLst/>
          </a:prstGeom>
          <a:solidFill>
            <a:schemeClr val="accent1">
              <a:lumMod val="20000"/>
              <a:lumOff val="80000"/>
            </a:schemeClr>
          </a:solidFill>
          <a:ln>
            <a:solidFill>
              <a:schemeClr val="tx2"/>
            </a:solidFill>
          </a:ln>
        </p:spPr>
        <p:txBody>
          <a:bodyPr wrap="square" rtlCol="0">
            <a:spAutoFit/>
          </a:bodyPr>
          <a:lstStyle/>
          <a:p>
            <a:r>
              <a:rPr lang="en-US" sz="1200" i="1" dirty="0"/>
              <a:t>Signal after I&amp;D filter</a:t>
            </a:r>
            <a:endParaRPr lang="en-CA" sz="1200" i="1" dirty="0"/>
          </a:p>
        </p:txBody>
      </p:sp>
      <p:sp>
        <p:nvSpPr>
          <p:cNvPr id="21" name="Rectangle 3">
            <a:extLst>
              <a:ext uri="{FF2B5EF4-FFF2-40B4-BE49-F238E27FC236}">
                <a16:creationId xmlns:a16="http://schemas.microsoft.com/office/drawing/2014/main" xmlns="" id="{418721DD-E432-4A62-8DFB-C8CE1EE03A48}"/>
              </a:ext>
            </a:extLst>
          </p:cNvPr>
          <p:cNvSpPr txBox="1">
            <a:spLocks noChangeArrowheads="1"/>
          </p:cNvSpPr>
          <p:nvPr/>
        </p:nvSpPr>
        <p:spPr bwMode="auto">
          <a:xfrm>
            <a:off x="255543" y="3986753"/>
            <a:ext cx="4071360" cy="2313035"/>
          </a:xfrm>
          <a:prstGeom prst="rect">
            <a:avLst/>
          </a:prstGeom>
          <a:noFill/>
          <a:ln w="9525">
            <a:solidFill>
              <a:srgbClr val="000000"/>
            </a:solidFill>
            <a:miter lim="800000"/>
            <a:headEnd/>
            <a:tailEnd/>
          </a:ln>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3A569A"/>
              </a:buClr>
              <a:buFont typeface="Wingdings" pitchFamily="2" charset="2"/>
              <a:buChar char="§"/>
              <a:defRPr sz="2600" b="1">
                <a:solidFill>
                  <a:schemeClr val="tx1"/>
                </a:solidFill>
                <a:latin typeface="+mn-lt"/>
                <a:ea typeface="+mn-ea"/>
                <a:cs typeface="+mn-cs"/>
              </a:defRPr>
            </a:lvl1pPr>
            <a:lvl2pPr marL="742950" indent="-285750" algn="l" rtl="0" eaLnBrk="0" fontAlgn="base" hangingPunct="0">
              <a:spcBef>
                <a:spcPct val="20000"/>
              </a:spcBef>
              <a:spcAft>
                <a:spcPct val="0"/>
              </a:spcAft>
              <a:buClr>
                <a:srgbClr val="3A569A"/>
              </a:buClr>
              <a:buFont typeface="Wingdings" pitchFamily="2" charset="2"/>
              <a:buChar char="§"/>
              <a:defRPr sz="2600" b="1">
                <a:solidFill>
                  <a:schemeClr val="tx1"/>
                </a:solidFill>
                <a:latin typeface="+mn-lt"/>
              </a:defRPr>
            </a:lvl2pPr>
            <a:lvl3pPr marL="1143000" indent="-228600" algn="l" rtl="0" eaLnBrk="0" fontAlgn="base" hangingPunct="0">
              <a:spcBef>
                <a:spcPct val="20000"/>
              </a:spcBef>
              <a:spcAft>
                <a:spcPct val="0"/>
              </a:spcAft>
              <a:buClr>
                <a:srgbClr val="3A569A"/>
              </a:buClr>
              <a:buFont typeface="Wingdings" pitchFamily="2" charset="2"/>
              <a:buChar char="§"/>
              <a:defRPr sz="2400">
                <a:solidFill>
                  <a:schemeClr val="tx1"/>
                </a:solidFill>
                <a:latin typeface="+mn-lt"/>
              </a:defRPr>
            </a:lvl3pPr>
            <a:lvl4pPr marL="1600200" indent="-228600" algn="l" rtl="0" eaLnBrk="0" fontAlgn="base" hangingPunct="0">
              <a:spcBef>
                <a:spcPct val="20000"/>
              </a:spcBef>
              <a:spcAft>
                <a:spcPct val="0"/>
              </a:spcAft>
              <a:buClr>
                <a:srgbClr val="3A569A"/>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rgbClr val="3A569A"/>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rgbClr val="3A569A"/>
              </a:buClr>
              <a:buFont typeface="Wingdings" charset="2"/>
              <a:buChar char="§"/>
              <a:defRPr sz="2000">
                <a:solidFill>
                  <a:schemeClr val="tx1"/>
                </a:solidFill>
                <a:latin typeface="+mn-lt"/>
              </a:defRPr>
            </a:lvl6pPr>
            <a:lvl7pPr marL="2971800" indent="-228600" algn="l" rtl="0" fontAlgn="base">
              <a:spcBef>
                <a:spcPct val="20000"/>
              </a:spcBef>
              <a:spcAft>
                <a:spcPct val="0"/>
              </a:spcAft>
              <a:buClr>
                <a:srgbClr val="3A569A"/>
              </a:buClr>
              <a:buFont typeface="Wingdings" charset="2"/>
              <a:buChar char="§"/>
              <a:defRPr sz="2000">
                <a:solidFill>
                  <a:schemeClr val="tx1"/>
                </a:solidFill>
                <a:latin typeface="+mn-lt"/>
              </a:defRPr>
            </a:lvl7pPr>
            <a:lvl8pPr marL="3429000" indent="-228600" algn="l" rtl="0" fontAlgn="base">
              <a:spcBef>
                <a:spcPct val="20000"/>
              </a:spcBef>
              <a:spcAft>
                <a:spcPct val="0"/>
              </a:spcAft>
              <a:buClr>
                <a:srgbClr val="3A569A"/>
              </a:buClr>
              <a:buFont typeface="Wingdings" charset="2"/>
              <a:buChar char="§"/>
              <a:defRPr sz="2000">
                <a:solidFill>
                  <a:schemeClr val="tx1"/>
                </a:solidFill>
                <a:latin typeface="+mn-lt"/>
              </a:defRPr>
            </a:lvl8pPr>
            <a:lvl9pPr marL="3886200" indent="-228600" algn="l" rtl="0" fontAlgn="base">
              <a:spcBef>
                <a:spcPct val="20000"/>
              </a:spcBef>
              <a:spcAft>
                <a:spcPct val="0"/>
              </a:spcAft>
              <a:buClr>
                <a:srgbClr val="3A569A"/>
              </a:buClr>
              <a:buFont typeface="Wingdings" charset="2"/>
              <a:buChar char="§"/>
              <a:defRPr sz="2000">
                <a:solidFill>
                  <a:schemeClr val="tx1"/>
                </a:solidFill>
                <a:latin typeface="+mn-lt"/>
              </a:defRPr>
            </a:lvl9pPr>
          </a:lstStyle>
          <a:p>
            <a:r>
              <a:rPr lang="en-CA" sz="1200" b="0" dirty="0">
                <a:latin typeface="Arial" panose="020B0604020202020204" pitchFamily="34" charset="0"/>
                <a:cs typeface="Arial" panose="020B0604020202020204" pitchFamily="34" charset="0"/>
              </a:rPr>
              <a:t>The I&amp;D filter works by integrating all the received samples for a bit period (in this case 32) such that the last sampled point for the bit period is at the maximum, then re-starting the integration from zero (which is triggered by an impulse generator which is set to the bit period - 100 ps.). The Data Recovery component is then set to a Decision point of 0.99 bit to ensure that the detected level is at the maximum signal level. </a:t>
            </a:r>
          </a:p>
          <a:p>
            <a:r>
              <a:rPr lang="en-CA" sz="1200" b="0" dirty="0">
                <a:latin typeface="Arial" panose="020B0604020202020204" pitchFamily="34" charset="0"/>
                <a:cs typeface="Arial" panose="020B0604020202020204" pitchFamily="34" charset="0"/>
              </a:rPr>
              <a:t>The I&amp;D filter is best suited for square pulses (the last sampled point is equal to the energy of the pulse)</a:t>
            </a:r>
          </a:p>
        </p:txBody>
      </p:sp>
      <p:sp>
        <p:nvSpPr>
          <p:cNvPr id="17" name="Rectangular Callout 16"/>
          <p:cNvSpPr/>
          <p:nvPr/>
        </p:nvSpPr>
        <p:spPr>
          <a:xfrm>
            <a:off x="3664056" y="6096715"/>
            <a:ext cx="2009370" cy="388926"/>
          </a:xfrm>
          <a:prstGeom prst="wedgeRectCallout">
            <a:avLst>
              <a:gd name="adj1" fmla="val 49050"/>
              <a:gd name="adj2" fmla="val -132982"/>
            </a:avLst>
          </a:prstGeom>
          <a:solidFill>
            <a:srgbClr val="FFFF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r>
              <a:rPr lang="en-US" sz="900" i="1" dirty="0">
                <a:solidFill>
                  <a:schemeClr val="tx1"/>
                </a:solidFill>
                <a:latin typeface="Arial" panose="020B0604020202020204" pitchFamily="34" charset="0"/>
                <a:cs typeface="Arial" panose="020B0604020202020204" pitchFamily="34" charset="0"/>
              </a:rPr>
              <a:t>Optimum decision point is at the end of the bit/symbol period</a:t>
            </a:r>
            <a:endParaRPr lang="en-CA" sz="900" i="1" dirty="0">
              <a:solidFill>
                <a:schemeClr val="tx1"/>
              </a:solidFill>
              <a:latin typeface="Arial" panose="020B0604020202020204" pitchFamily="34" charset="0"/>
              <a:cs typeface="Arial" panose="020B0604020202020204" pitchFamily="34" charset="0"/>
            </a:endParaRPr>
          </a:p>
        </p:txBody>
      </p:sp>
      <p:sp>
        <p:nvSpPr>
          <p:cNvPr id="15" name="Rectangular Callout 16">
            <a:extLst>
              <a:ext uri="{FF2B5EF4-FFF2-40B4-BE49-F238E27FC236}">
                <a16:creationId xmlns:a16="http://schemas.microsoft.com/office/drawing/2014/main" xmlns="" id="{69011C37-900E-4BCC-AE15-07B0440982FD}"/>
              </a:ext>
            </a:extLst>
          </p:cNvPr>
          <p:cNvSpPr/>
          <p:nvPr/>
        </p:nvSpPr>
        <p:spPr>
          <a:xfrm>
            <a:off x="3368047" y="736214"/>
            <a:ext cx="2394407" cy="388926"/>
          </a:xfrm>
          <a:prstGeom prst="wedgeRectCallout">
            <a:avLst>
              <a:gd name="adj1" fmla="val -16076"/>
              <a:gd name="adj2" fmla="val 208774"/>
            </a:avLst>
          </a:prstGeom>
          <a:solidFill>
            <a:srgbClr val="FFFF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r>
              <a:rPr lang="en-US" sz="900" b="1" i="1" dirty="0">
                <a:solidFill>
                  <a:schemeClr val="tx1"/>
                </a:solidFill>
                <a:latin typeface="Arial" panose="020B0604020202020204" pitchFamily="34" charset="0"/>
                <a:cs typeface="Arial" panose="020B0604020202020204" pitchFamily="34" charset="0"/>
              </a:rPr>
              <a:t>Integrate and Dump </a:t>
            </a:r>
            <a:r>
              <a:rPr lang="en-US" sz="900" i="1" dirty="0">
                <a:solidFill>
                  <a:schemeClr val="tx1"/>
                </a:solidFill>
                <a:latin typeface="Arial" panose="020B0604020202020204" pitchFamily="34" charset="0"/>
                <a:cs typeface="Arial" panose="020B0604020202020204" pitchFamily="34" charset="0"/>
              </a:rPr>
              <a:t>component. An impulse generator is used to re-set the integrator </a:t>
            </a:r>
            <a:endParaRPr lang="en-CA" sz="900" i="1" dirty="0">
              <a:solidFill>
                <a:schemeClr val="tx1"/>
              </a:solidFill>
              <a:latin typeface="Arial" panose="020B0604020202020204" pitchFamily="34" charset="0"/>
              <a:cs typeface="Arial" panose="020B0604020202020204" pitchFamily="34" charset="0"/>
            </a:endParaRPr>
          </a:p>
        </p:txBody>
      </p:sp>
      <p:sp>
        <p:nvSpPr>
          <p:cNvPr id="2" name="Oval 1">
            <a:extLst>
              <a:ext uri="{FF2B5EF4-FFF2-40B4-BE49-F238E27FC236}">
                <a16:creationId xmlns:a16="http://schemas.microsoft.com/office/drawing/2014/main" xmlns="" id="{ACBBD837-93B5-4051-9D20-44571AFDCC2B}"/>
              </a:ext>
            </a:extLst>
          </p:cNvPr>
          <p:cNvSpPr/>
          <p:nvPr/>
        </p:nvSpPr>
        <p:spPr>
          <a:xfrm>
            <a:off x="5645034" y="5665390"/>
            <a:ext cx="113887" cy="113887"/>
          </a:xfrm>
          <a:prstGeom prst="ellipse">
            <a:avLst/>
          </a:prstGeom>
          <a:noFill/>
          <a:ln w="31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41245871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68886" y="6351965"/>
            <a:ext cx="2133600" cy="365125"/>
          </a:xfrm>
        </p:spPr>
        <p:txBody>
          <a:bodyPr/>
          <a:lstStyle/>
          <a:p>
            <a:fld id="{8CBD6D7B-7522-436D-937E-C3DFAAEACD77}" type="slidenum">
              <a:rPr lang="en-CA" smtClean="0">
                <a:solidFill>
                  <a:prstClr val="black">
                    <a:tint val="75000"/>
                  </a:prstClr>
                </a:solidFill>
              </a:rPr>
              <a:pPr/>
              <a:t>4</a:t>
            </a:fld>
            <a:endParaRPr lang="en-CA" dirty="0">
              <a:solidFill>
                <a:prstClr val="black">
                  <a:tint val="75000"/>
                </a:prstClr>
              </a:solidFill>
            </a:endParaRPr>
          </a:p>
        </p:txBody>
      </p:sp>
      <p:grpSp>
        <p:nvGrpSpPr>
          <p:cNvPr id="9" name="Group 8"/>
          <p:cNvGrpSpPr/>
          <p:nvPr/>
        </p:nvGrpSpPr>
        <p:grpSpPr>
          <a:xfrm>
            <a:off x="26858" y="6351965"/>
            <a:ext cx="8291952" cy="389403"/>
            <a:chOff x="26858" y="6351965"/>
            <a:chExt cx="8017178" cy="389403"/>
          </a:xfrm>
        </p:grpSpPr>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6407993"/>
              <a:ext cx="2247900" cy="33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58" y="6351965"/>
              <a:ext cx="1519436" cy="3894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45" name="Title 2"/>
          <p:cNvSpPr txBox="1">
            <a:spLocks/>
          </p:cNvSpPr>
          <p:nvPr/>
        </p:nvSpPr>
        <p:spPr bwMode="auto">
          <a:xfrm>
            <a:off x="148695" y="47955"/>
            <a:ext cx="8561672" cy="648442"/>
          </a:xfrm>
          <a:prstGeom prst="rect">
            <a:avLst/>
          </a:prstGeom>
          <a:noFill/>
          <a:ln>
            <a:noFill/>
          </a:ln>
          <a:effectLst>
            <a:glow rad="127000">
              <a:schemeClr val="bg1">
                <a:lumMod val="95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a:defRPr/>
            </a:pPr>
            <a:r>
              <a:rPr lang="en-CA" sz="3200" kern="0" dirty="0">
                <a:solidFill>
                  <a:srgbClr val="4D4D4D"/>
                </a:solidFill>
              </a:rPr>
              <a:t>BPSK with correlator</a:t>
            </a:r>
            <a:r>
              <a:rPr lang="en-US" sz="3200" kern="0" dirty="0">
                <a:solidFill>
                  <a:srgbClr val="4D4D4D"/>
                </a:solidFill>
              </a:rPr>
              <a:t>   </a:t>
            </a:r>
          </a:p>
        </p:txBody>
      </p:sp>
      <p:cxnSp>
        <p:nvCxnSpPr>
          <p:cNvPr id="5" name="Straight Connector 4"/>
          <p:cNvCxnSpPr/>
          <p:nvPr/>
        </p:nvCxnSpPr>
        <p:spPr>
          <a:xfrm>
            <a:off x="0" y="702530"/>
            <a:ext cx="9144000" cy="0"/>
          </a:xfrm>
          <a:prstGeom prst="line">
            <a:avLst/>
          </a:prstGeom>
          <a:ln w="222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3"/>
          <p:cNvSpPr txBox="1">
            <a:spLocks noChangeArrowheads="1"/>
          </p:cNvSpPr>
          <p:nvPr/>
        </p:nvSpPr>
        <p:spPr bwMode="auto">
          <a:xfrm>
            <a:off x="232471" y="834897"/>
            <a:ext cx="8566404" cy="1031610"/>
          </a:xfrm>
          <a:prstGeom prst="rect">
            <a:avLst/>
          </a:prstGeom>
          <a:noFill/>
          <a:ln w="9525">
            <a:solidFill>
              <a:srgbClr val="000000"/>
            </a:solidFill>
            <a:miter lim="800000"/>
            <a:headEnd/>
            <a:tailEnd/>
          </a:ln>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3A569A"/>
              </a:buClr>
              <a:buFont typeface="Wingdings" pitchFamily="2" charset="2"/>
              <a:buChar char="§"/>
              <a:defRPr sz="2600" b="1">
                <a:solidFill>
                  <a:schemeClr val="tx1"/>
                </a:solidFill>
                <a:latin typeface="+mn-lt"/>
                <a:ea typeface="+mn-ea"/>
                <a:cs typeface="+mn-cs"/>
              </a:defRPr>
            </a:lvl1pPr>
            <a:lvl2pPr marL="742950" indent="-285750" algn="l" rtl="0" eaLnBrk="0" fontAlgn="base" hangingPunct="0">
              <a:spcBef>
                <a:spcPct val="20000"/>
              </a:spcBef>
              <a:spcAft>
                <a:spcPct val="0"/>
              </a:spcAft>
              <a:buClr>
                <a:srgbClr val="3A569A"/>
              </a:buClr>
              <a:buFont typeface="Wingdings" pitchFamily="2" charset="2"/>
              <a:buChar char="§"/>
              <a:defRPr sz="2600" b="1">
                <a:solidFill>
                  <a:schemeClr val="tx1"/>
                </a:solidFill>
                <a:latin typeface="+mn-lt"/>
              </a:defRPr>
            </a:lvl2pPr>
            <a:lvl3pPr marL="1143000" indent="-228600" algn="l" rtl="0" eaLnBrk="0" fontAlgn="base" hangingPunct="0">
              <a:spcBef>
                <a:spcPct val="20000"/>
              </a:spcBef>
              <a:spcAft>
                <a:spcPct val="0"/>
              </a:spcAft>
              <a:buClr>
                <a:srgbClr val="3A569A"/>
              </a:buClr>
              <a:buFont typeface="Wingdings" pitchFamily="2" charset="2"/>
              <a:buChar char="§"/>
              <a:defRPr sz="2400">
                <a:solidFill>
                  <a:schemeClr val="tx1"/>
                </a:solidFill>
                <a:latin typeface="+mn-lt"/>
              </a:defRPr>
            </a:lvl3pPr>
            <a:lvl4pPr marL="1600200" indent="-228600" algn="l" rtl="0" eaLnBrk="0" fontAlgn="base" hangingPunct="0">
              <a:spcBef>
                <a:spcPct val="20000"/>
              </a:spcBef>
              <a:spcAft>
                <a:spcPct val="0"/>
              </a:spcAft>
              <a:buClr>
                <a:srgbClr val="3A569A"/>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rgbClr val="3A569A"/>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rgbClr val="3A569A"/>
              </a:buClr>
              <a:buFont typeface="Wingdings" charset="2"/>
              <a:buChar char="§"/>
              <a:defRPr sz="2000">
                <a:solidFill>
                  <a:schemeClr val="tx1"/>
                </a:solidFill>
                <a:latin typeface="+mn-lt"/>
              </a:defRPr>
            </a:lvl6pPr>
            <a:lvl7pPr marL="2971800" indent="-228600" algn="l" rtl="0" fontAlgn="base">
              <a:spcBef>
                <a:spcPct val="20000"/>
              </a:spcBef>
              <a:spcAft>
                <a:spcPct val="0"/>
              </a:spcAft>
              <a:buClr>
                <a:srgbClr val="3A569A"/>
              </a:buClr>
              <a:buFont typeface="Wingdings" charset="2"/>
              <a:buChar char="§"/>
              <a:defRPr sz="2000">
                <a:solidFill>
                  <a:schemeClr val="tx1"/>
                </a:solidFill>
                <a:latin typeface="+mn-lt"/>
              </a:defRPr>
            </a:lvl7pPr>
            <a:lvl8pPr marL="3429000" indent="-228600" algn="l" rtl="0" fontAlgn="base">
              <a:spcBef>
                <a:spcPct val="20000"/>
              </a:spcBef>
              <a:spcAft>
                <a:spcPct val="0"/>
              </a:spcAft>
              <a:buClr>
                <a:srgbClr val="3A569A"/>
              </a:buClr>
              <a:buFont typeface="Wingdings" charset="2"/>
              <a:buChar char="§"/>
              <a:defRPr sz="2000">
                <a:solidFill>
                  <a:schemeClr val="tx1"/>
                </a:solidFill>
                <a:latin typeface="+mn-lt"/>
              </a:defRPr>
            </a:lvl8pPr>
            <a:lvl9pPr marL="3886200" indent="-228600" algn="l" rtl="0" fontAlgn="base">
              <a:spcBef>
                <a:spcPct val="20000"/>
              </a:spcBef>
              <a:spcAft>
                <a:spcPct val="0"/>
              </a:spcAft>
              <a:buClr>
                <a:srgbClr val="3A569A"/>
              </a:buClr>
              <a:buFont typeface="Wingdings" charset="2"/>
              <a:buChar char="§"/>
              <a:defRPr sz="2000">
                <a:solidFill>
                  <a:schemeClr val="tx1"/>
                </a:solidFill>
                <a:latin typeface="+mn-lt"/>
              </a:defRPr>
            </a:lvl9pPr>
          </a:lstStyle>
          <a:p>
            <a:r>
              <a:rPr lang="en-CA" sz="1200" b="0" dirty="0">
                <a:latin typeface="Arial" panose="020B0604020202020204" pitchFamily="34" charset="0"/>
                <a:cs typeface="Arial" panose="020B0604020202020204" pitchFamily="34" charset="0"/>
              </a:rPr>
              <a:t>In this example a BPSK system is modelled with a correlator receiver (coherent mixing + integration)</a:t>
            </a:r>
          </a:p>
          <a:p>
            <a:r>
              <a:rPr lang="en-CA" sz="1200" b="0" dirty="0">
                <a:latin typeface="Arial" panose="020B0604020202020204" pitchFamily="34" charset="0"/>
                <a:cs typeface="Arial" panose="020B0604020202020204" pitchFamily="34" charset="0"/>
              </a:rPr>
              <a:t>The BER performance (</a:t>
            </a:r>
            <a:r>
              <a:rPr lang="en-CA" sz="1200" b="0" i="1" dirty="0">
                <a:latin typeface="Arial" panose="020B0604020202020204" pitchFamily="34" charset="0"/>
                <a:cs typeface="Arial" panose="020B0604020202020204" pitchFamily="34" charset="0"/>
              </a:rPr>
              <a:t>BER = 0.5 </a:t>
            </a:r>
            <a:r>
              <a:rPr lang="en-CA" sz="1200" i="1" dirty="0">
                <a:latin typeface="Arial" panose="020B0604020202020204" pitchFamily="34" charset="0"/>
                <a:cs typeface="Arial" panose="020B0604020202020204" pitchFamily="34" charset="0"/>
              </a:rPr>
              <a:t>x</a:t>
            </a:r>
            <a:r>
              <a:rPr lang="en-CA" sz="1200" b="0" i="1" dirty="0">
                <a:latin typeface="Arial" panose="020B0604020202020204" pitchFamily="34" charset="0"/>
                <a:cs typeface="Arial" panose="020B0604020202020204" pitchFamily="34" charset="0"/>
              </a:rPr>
              <a:t> erfc (sqrt (Es/N)</a:t>
            </a:r>
            <a:r>
              <a:rPr lang="en-CA" sz="1200" b="0" dirty="0">
                <a:latin typeface="Arial" panose="020B0604020202020204" pitchFamily="34" charset="0"/>
                <a:cs typeface="Arial" panose="020B0604020202020204" pitchFamily="34" charset="0"/>
              </a:rPr>
              <a:t>)</a:t>
            </a:r>
            <a:r>
              <a:rPr lang="en-CA" sz="1200" b="0" i="1" dirty="0">
                <a:latin typeface="Arial" panose="020B0604020202020204" pitchFamily="34" charset="0"/>
                <a:cs typeface="Arial" panose="020B0604020202020204" pitchFamily="34" charset="0"/>
              </a:rPr>
              <a:t> </a:t>
            </a:r>
            <a:r>
              <a:rPr lang="en-CA" sz="1200" b="0" dirty="0">
                <a:latin typeface="Arial" panose="020B0604020202020204" pitchFamily="34" charset="0"/>
                <a:cs typeface="Arial" panose="020B0604020202020204" pitchFamily="34" charset="0"/>
              </a:rPr>
              <a:t>is identical to the 2ASK system with matched filter as both methods yield the optimum filter design </a:t>
            </a:r>
            <a:r>
              <a:rPr lang="en-CA" sz="1200" b="0" i="1" dirty="0">
                <a:latin typeface="Arial" panose="020B0604020202020204" pitchFamily="34" charset="0"/>
                <a:cs typeface="Arial" panose="020B0604020202020204" pitchFamily="34" charset="0"/>
              </a:rPr>
              <a:t>h(t)</a:t>
            </a:r>
          </a:p>
          <a:p>
            <a:pPr marL="0" indent="0">
              <a:buNone/>
            </a:pPr>
            <a:r>
              <a:rPr lang="en-CA" sz="1100" b="0" i="1" dirty="0">
                <a:latin typeface="Arial" panose="020B0604020202020204" pitchFamily="34" charset="0"/>
                <a:cs typeface="Arial" panose="020B0604020202020204" pitchFamily="34" charset="0"/>
              </a:rPr>
              <a:t>REF: H. Taub &amp; D.L. Schilling, Principles of Communication Systems, McGraw-Hill (1986), pp. 444-458</a:t>
            </a:r>
          </a:p>
          <a:p>
            <a:pPr marL="0" indent="0">
              <a:buNone/>
            </a:pPr>
            <a:endParaRPr lang="en-CA" sz="1200" b="0" dirty="0">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xmlns="" id="{447B1AEE-14CD-4C96-BCC3-443B32EC6107}"/>
              </a:ext>
            </a:extLst>
          </p:cNvPr>
          <p:cNvPicPr>
            <a:picLocks noChangeAspect="1"/>
          </p:cNvPicPr>
          <p:nvPr/>
        </p:nvPicPr>
        <p:blipFill>
          <a:blip r:embed="rId5"/>
          <a:stretch>
            <a:fillRect/>
          </a:stretch>
        </p:blipFill>
        <p:spPr>
          <a:xfrm>
            <a:off x="573968" y="2519746"/>
            <a:ext cx="7711126" cy="3518880"/>
          </a:xfrm>
          <a:prstGeom prst="rect">
            <a:avLst/>
          </a:prstGeom>
          <a:ln w="3175">
            <a:solidFill>
              <a:schemeClr val="tx2"/>
            </a:solidFill>
          </a:ln>
        </p:spPr>
      </p:pic>
      <p:sp>
        <p:nvSpPr>
          <p:cNvPr id="13" name="TextBox 12">
            <a:extLst>
              <a:ext uri="{FF2B5EF4-FFF2-40B4-BE49-F238E27FC236}">
                <a16:creationId xmlns:a16="http://schemas.microsoft.com/office/drawing/2014/main" xmlns="" id="{1EF61691-B18F-4AB8-83CC-A293818787D2}"/>
              </a:ext>
            </a:extLst>
          </p:cNvPr>
          <p:cNvSpPr txBox="1"/>
          <p:nvPr/>
        </p:nvSpPr>
        <p:spPr>
          <a:xfrm>
            <a:off x="6777285" y="2381246"/>
            <a:ext cx="1716266" cy="276999"/>
          </a:xfrm>
          <a:prstGeom prst="rect">
            <a:avLst/>
          </a:prstGeom>
          <a:solidFill>
            <a:schemeClr val="accent1">
              <a:lumMod val="20000"/>
              <a:lumOff val="80000"/>
            </a:schemeClr>
          </a:solidFill>
          <a:ln>
            <a:solidFill>
              <a:schemeClr val="tx2"/>
            </a:solidFill>
          </a:ln>
        </p:spPr>
        <p:txBody>
          <a:bodyPr wrap="square" rtlCol="0">
            <a:spAutoFit/>
          </a:bodyPr>
          <a:lstStyle/>
          <a:p>
            <a:r>
              <a:rPr lang="en-US" sz="1200" i="1" dirty="0"/>
              <a:t>Layout: BPSK – MF (I&amp;D)</a:t>
            </a:r>
            <a:endParaRPr lang="en-CA" sz="1200" i="1" dirty="0"/>
          </a:p>
        </p:txBody>
      </p:sp>
      <p:sp>
        <p:nvSpPr>
          <p:cNvPr id="14" name="Rectangular Callout 16">
            <a:extLst>
              <a:ext uri="{FF2B5EF4-FFF2-40B4-BE49-F238E27FC236}">
                <a16:creationId xmlns:a16="http://schemas.microsoft.com/office/drawing/2014/main" xmlns="" id="{0247CD53-AF28-45E8-A33E-9BEC1F84C674}"/>
              </a:ext>
            </a:extLst>
          </p:cNvPr>
          <p:cNvSpPr/>
          <p:nvPr/>
        </p:nvSpPr>
        <p:spPr>
          <a:xfrm>
            <a:off x="867266" y="4701547"/>
            <a:ext cx="2194935" cy="480307"/>
          </a:xfrm>
          <a:prstGeom prst="wedgeRectCallout">
            <a:avLst>
              <a:gd name="adj1" fmla="val 57145"/>
              <a:gd name="adj2" fmla="val -51473"/>
            </a:avLst>
          </a:prstGeom>
          <a:solidFill>
            <a:srgbClr val="FFFF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r>
              <a:rPr lang="en-US" sz="900" i="1" dirty="0">
                <a:solidFill>
                  <a:schemeClr val="tx1"/>
                </a:solidFill>
                <a:latin typeface="Arial" panose="020B0604020202020204" pitchFamily="34" charset="0"/>
                <a:cs typeface="Arial" panose="020B0604020202020204" pitchFamily="34" charset="0"/>
              </a:rPr>
              <a:t>Component script of Signal Noise Analyzer is used to calculate PSD and EbNo</a:t>
            </a:r>
            <a:endParaRPr lang="en-CA" sz="900" i="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70389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68886" y="6351965"/>
            <a:ext cx="2133600" cy="365125"/>
          </a:xfrm>
        </p:spPr>
        <p:txBody>
          <a:bodyPr/>
          <a:lstStyle/>
          <a:p>
            <a:fld id="{8CBD6D7B-7522-436D-937E-C3DFAAEACD77}" type="slidenum">
              <a:rPr lang="en-CA" smtClean="0">
                <a:solidFill>
                  <a:prstClr val="black">
                    <a:tint val="75000"/>
                  </a:prstClr>
                </a:solidFill>
              </a:rPr>
              <a:pPr/>
              <a:t>5</a:t>
            </a:fld>
            <a:endParaRPr lang="en-CA" dirty="0">
              <a:solidFill>
                <a:prstClr val="black">
                  <a:tint val="75000"/>
                </a:prstClr>
              </a:solidFill>
            </a:endParaRPr>
          </a:p>
        </p:txBody>
      </p:sp>
      <p:grpSp>
        <p:nvGrpSpPr>
          <p:cNvPr id="9" name="Group 8"/>
          <p:cNvGrpSpPr/>
          <p:nvPr/>
        </p:nvGrpSpPr>
        <p:grpSpPr>
          <a:xfrm>
            <a:off x="26858" y="6351965"/>
            <a:ext cx="8291952" cy="389403"/>
            <a:chOff x="26858" y="6351965"/>
            <a:chExt cx="8017178" cy="389403"/>
          </a:xfrm>
        </p:grpSpPr>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6407993"/>
              <a:ext cx="2247900" cy="33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58" y="6351965"/>
              <a:ext cx="1519436" cy="3894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45" name="Title 2"/>
          <p:cNvSpPr txBox="1">
            <a:spLocks/>
          </p:cNvSpPr>
          <p:nvPr/>
        </p:nvSpPr>
        <p:spPr bwMode="auto">
          <a:xfrm>
            <a:off x="148695" y="47955"/>
            <a:ext cx="8561672" cy="648442"/>
          </a:xfrm>
          <a:prstGeom prst="rect">
            <a:avLst/>
          </a:prstGeom>
          <a:noFill/>
          <a:ln>
            <a:noFill/>
          </a:ln>
          <a:effectLst>
            <a:glow rad="127000">
              <a:schemeClr val="bg1">
                <a:lumMod val="95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a:defRPr/>
            </a:pPr>
            <a:r>
              <a:rPr lang="en-CA" sz="3200" kern="0" dirty="0">
                <a:solidFill>
                  <a:srgbClr val="4D4D4D"/>
                </a:solidFill>
              </a:rPr>
              <a:t>BFSK with correlator</a:t>
            </a:r>
            <a:r>
              <a:rPr lang="en-US" sz="3200" kern="0" dirty="0">
                <a:solidFill>
                  <a:srgbClr val="4D4D4D"/>
                </a:solidFill>
              </a:rPr>
              <a:t>   </a:t>
            </a:r>
          </a:p>
        </p:txBody>
      </p:sp>
      <p:cxnSp>
        <p:nvCxnSpPr>
          <p:cNvPr id="5" name="Straight Connector 4"/>
          <p:cNvCxnSpPr/>
          <p:nvPr/>
        </p:nvCxnSpPr>
        <p:spPr>
          <a:xfrm>
            <a:off x="0" y="702530"/>
            <a:ext cx="9144000" cy="0"/>
          </a:xfrm>
          <a:prstGeom prst="line">
            <a:avLst/>
          </a:prstGeom>
          <a:ln w="222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3"/>
          <p:cNvSpPr txBox="1">
            <a:spLocks noChangeArrowheads="1"/>
          </p:cNvSpPr>
          <p:nvPr/>
        </p:nvSpPr>
        <p:spPr bwMode="auto">
          <a:xfrm>
            <a:off x="209952" y="800520"/>
            <a:ext cx="8566404" cy="1037707"/>
          </a:xfrm>
          <a:prstGeom prst="rect">
            <a:avLst/>
          </a:prstGeom>
          <a:noFill/>
          <a:ln w="9525">
            <a:solidFill>
              <a:srgbClr val="000000"/>
            </a:solidFill>
            <a:miter lim="800000"/>
            <a:headEnd/>
            <a:tailEnd/>
          </a:ln>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3A569A"/>
              </a:buClr>
              <a:buFont typeface="Wingdings" pitchFamily="2" charset="2"/>
              <a:buChar char="§"/>
              <a:defRPr sz="2600" b="1">
                <a:solidFill>
                  <a:schemeClr val="tx1"/>
                </a:solidFill>
                <a:latin typeface="+mn-lt"/>
                <a:ea typeface="+mn-ea"/>
                <a:cs typeface="+mn-cs"/>
              </a:defRPr>
            </a:lvl1pPr>
            <a:lvl2pPr marL="742950" indent="-285750" algn="l" rtl="0" eaLnBrk="0" fontAlgn="base" hangingPunct="0">
              <a:spcBef>
                <a:spcPct val="20000"/>
              </a:spcBef>
              <a:spcAft>
                <a:spcPct val="0"/>
              </a:spcAft>
              <a:buClr>
                <a:srgbClr val="3A569A"/>
              </a:buClr>
              <a:buFont typeface="Wingdings" pitchFamily="2" charset="2"/>
              <a:buChar char="§"/>
              <a:defRPr sz="2600" b="1">
                <a:solidFill>
                  <a:schemeClr val="tx1"/>
                </a:solidFill>
                <a:latin typeface="+mn-lt"/>
              </a:defRPr>
            </a:lvl2pPr>
            <a:lvl3pPr marL="1143000" indent="-228600" algn="l" rtl="0" eaLnBrk="0" fontAlgn="base" hangingPunct="0">
              <a:spcBef>
                <a:spcPct val="20000"/>
              </a:spcBef>
              <a:spcAft>
                <a:spcPct val="0"/>
              </a:spcAft>
              <a:buClr>
                <a:srgbClr val="3A569A"/>
              </a:buClr>
              <a:buFont typeface="Wingdings" pitchFamily="2" charset="2"/>
              <a:buChar char="§"/>
              <a:defRPr sz="2400">
                <a:solidFill>
                  <a:schemeClr val="tx1"/>
                </a:solidFill>
                <a:latin typeface="+mn-lt"/>
              </a:defRPr>
            </a:lvl3pPr>
            <a:lvl4pPr marL="1600200" indent="-228600" algn="l" rtl="0" eaLnBrk="0" fontAlgn="base" hangingPunct="0">
              <a:spcBef>
                <a:spcPct val="20000"/>
              </a:spcBef>
              <a:spcAft>
                <a:spcPct val="0"/>
              </a:spcAft>
              <a:buClr>
                <a:srgbClr val="3A569A"/>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rgbClr val="3A569A"/>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rgbClr val="3A569A"/>
              </a:buClr>
              <a:buFont typeface="Wingdings" charset="2"/>
              <a:buChar char="§"/>
              <a:defRPr sz="2000">
                <a:solidFill>
                  <a:schemeClr val="tx1"/>
                </a:solidFill>
                <a:latin typeface="+mn-lt"/>
              </a:defRPr>
            </a:lvl6pPr>
            <a:lvl7pPr marL="2971800" indent="-228600" algn="l" rtl="0" fontAlgn="base">
              <a:spcBef>
                <a:spcPct val="20000"/>
              </a:spcBef>
              <a:spcAft>
                <a:spcPct val="0"/>
              </a:spcAft>
              <a:buClr>
                <a:srgbClr val="3A569A"/>
              </a:buClr>
              <a:buFont typeface="Wingdings" charset="2"/>
              <a:buChar char="§"/>
              <a:defRPr sz="2000">
                <a:solidFill>
                  <a:schemeClr val="tx1"/>
                </a:solidFill>
                <a:latin typeface="+mn-lt"/>
              </a:defRPr>
            </a:lvl7pPr>
            <a:lvl8pPr marL="3429000" indent="-228600" algn="l" rtl="0" fontAlgn="base">
              <a:spcBef>
                <a:spcPct val="20000"/>
              </a:spcBef>
              <a:spcAft>
                <a:spcPct val="0"/>
              </a:spcAft>
              <a:buClr>
                <a:srgbClr val="3A569A"/>
              </a:buClr>
              <a:buFont typeface="Wingdings" charset="2"/>
              <a:buChar char="§"/>
              <a:defRPr sz="2000">
                <a:solidFill>
                  <a:schemeClr val="tx1"/>
                </a:solidFill>
                <a:latin typeface="+mn-lt"/>
              </a:defRPr>
            </a:lvl8pPr>
            <a:lvl9pPr marL="3886200" indent="-228600" algn="l" rtl="0" fontAlgn="base">
              <a:spcBef>
                <a:spcPct val="20000"/>
              </a:spcBef>
              <a:spcAft>
                <a:spcPct val="0"/>
              </a:spcAft>
              <a:buClr>
                <a:srgbClr val="3A569A"/>
              </a:buClr>
              <a:buFont typeface="Wingdings" charset="2"/>
              <a:buChar char="§"/>
              <a:defRPr sz="2000">
                <a:solidFill>
                  <a:schemeClr val="tx1"/>
                </a:solidFill>
                <a:latin typeface="+mn-lt"/>
              </a:defRPr>
            </a:lvl9pPr>
          </a:lstStyle>
          <a:p>
            <a:r>
              <a:rPr lang="en-CA" sz="1200" b="0" dirty="0">
                <a:latin typeface="Arial" panose="020B0604020202020204" pitchFamily="34" charset="0"/>
                <a:cs typeface="Arial" panose="020B0604020202020204" pitchFamily="34" charset="0"/>
              </a:rPr>
              <a:t>In this example a BFSK system is modelled with a correlator receiver (coherent mixing + integration)</a:t>
            </a:r>
          </a:p>
          <a:p>
            <a:r>
              <a:rPr lang="en-CA" sz="1200" b="0" dirty="0">
                <a:latin typeface="Arial" panose="020B0604020202020204" pitchFamily="34" charset="0"/>
                <a:cs typeface="Arial" panose="020B0604020202020204" pitchFamily="34" charset="0"/>
              </a:rPr>
              <a:t>The BER performance (</a:t>
            </a:r>
            <a:r>
              <a:rPr lang="en-CA" sz="1200" b="0" i="1" dirty="0">
                <a:latin typeface="Arial" panose="020B0604020202020204" pitchFamily="34" charset="0"/>
                <a:cs typeface="Arial" panose="020B0604020202020204" pitchFamily="34" charset="0"/>
              </a:rPr>
              <a:t>BER = 0.5 </a:t>
            </a:r>
            <a:r>
              <a:rPr lang="en-CA" sz="1200" i="1" dirty="0">
                <a:latin typeface="Arial" panose="020B0604020202020204" pitchFamily="34" charset="0"/>
                <a:cs typeface="Arial" panose="020B0604020202020204" pitchFamily="34" charset="0"/>
              </a:rPr>
              <a:t>x</a:t>
            </a:r>
            <a:r>
              <a:rPr lang="en-CA" sz="1200" b="0" i="1" dirty="0">
                <a:latin typeface="Arial" panose="020B0604020202020204" pitchFamily="34" charset="0"/>
                <a:cs typeface="Arial" panose="020B0604020202020204" pitchFamily="34" charset="0"/>
              </a:rPr>
              <a:t> erfc (sqrt (Es/2N)</a:t>
            </a:r>
            <a:r>
              <a:rPr lang="en-CA" sz="1200" b="0" dirty="0">
                <a:latin typeface="Arial" panose="020B0604020202020204" pitchFamily="34" charset="0"/>
                <a:cs typeface="Arial" panose="020B0604020202020204" pitchFamily="34" charset="0"/>
              </a:rPr>
              <a:t>)</a:t>
            </a:r>
            <a:r>
              <a:rPr lang="en-CA" sz="1200" b="0" i="1" dirty="0">
                <a:latin typeface="Arial" panose="020B0604020202020204" pitchFamily="34" charset="0"/>
                <a:cs typeface="Arial" panose="020B0604020202020204" pitchFamily="34" charset="0"/>
              </a:rPr>
              <a:t> </a:t>
            </a:r>
            <a:r>
              <a:rPr lang="en-CA" sz="1200" b="0" dirty="0">
                <a:latin typeface="Arial" panose="020B0604020202020204" pitchFamily="34" charset="0"/>
                <a:cs typeface="Arial" panose="020B0604020202020204" pitchFamily="34" charset="0"/>
              </a:rPr>
              <a:t>is slightly worse compared to BPSK due to the splitting of powers</a:t>
            </a:r>
            <a:endParaRPr lang="en-CA" sz="1200" b="0" i="1" dirty="0">
              <a:latin typeface="Arial" panose="020B0604020202020204" pitchFamily="34" charset="0"/>
              <a:cs typeface="Arial" panose="020B0604020202020204" pitchFamily="34" charset="0"/>
            </a:endParaRPr>
          </a:p>
          <a:p>
            <a:pPr marL="0" indent="0">
              <a:buNone/>
            </a:pPr>
            <a:r>
              <a:rPr lang="en-CA" sz="1100" b="0" i="1" dirty="0">
                <a:latin typeface="Arial" panose="020B0604020202020204" pitchFamily="34" charset="0"/>
                <a:cs typeface="Arial" panose="020B0604020202020204" pitchFamily="34" charset="0"/>
              </a:rPr>
              <a:t>REF: H. Taub &amp; D.L. Schilling, Principles of Communication Systems, McGraw-Hill (1986), pp. 444-458</a:t>
            </a:r>
          </a:p>
        </p:txBody>
      </p:sp>
      <p:pic>
        <p:nvPicPr>
          <p:cNvPr id="3" name="Picture 2">
            <a:extLst>
              <a:ext uri="{FF2B5EF4-FFF2-40B4-BE49-F238E27FC236}">
                <a16:creationId xmlns:a16="http://schemas.microsoft.com/office/drawing/2014/main" xmlns="" id="{E093A0A1-E8AD-4AE6-A09D-3BEB1D7FF910}"/>
              </a:ext>
            </a:extLst>
          </p:cNvPr>
          <p:cNvPicPr>
            <a:picLocks noChangeAspect="1"/>
          </p:cNvPicPr>
          <p:nvPr/>
        </p:nvPicPr>
        <p:blipFill>
          <a:blip r:embed="rId5"/>
          <a:stretch>
            <a:fillRect/>
          </a:stretch>
        </p:blipFill>
        <p:spPr>
          <a:xfrm>
            <a:off x="489127" y="2459747"/>
            <a:ext cx="7880808" cy="3638878"/>
          </a:xfrm>
          <a:prstGeom prst="rect">
            <a:avLst/>
          </a:prstGeom>
          <a:ln w="3175">
            <a:solidFill>
              <a:schemeClr val="tx2"/>
            </a:solidFill>
          </a:ln>
        </p:spPr>
      </p:pic>
      <p:sp>
        <p:nvSpPr>
          <p:cNvPr id="13" name="TextBox 12">
            <a:extLst>
              <a:ext uri="{FF2B5EF4-FFF2-40B4-BE49-F238E27FC236}">
                <a16:creationId xmlns:a16="http://schemas.microsoft.com/office/drawing/2014/main" xmlns="" id="{1EC84A93-7ABC-408E-B346-67C36D43E9DD}"/>
              </a:ext>
            </a:extLst>
          </p:cNvPr>
          <p:cNvSpPr txBox="1"/>
          <p:nvPr/>
        </p:nvSpPr>
        <p:spPr>
          <a:xfrm>
            <a:off x="6777285" y="2360423"/>
            <a:ext cx="1716266" cy="276999"/>
          </a:xfrm>
          <a:prstGeom prst="rect">
            <a:avLst/>
          </a:prstGeom>
          <a:solidFill>
            <a:schemeClr val="accent1">
              <a:lumMod val="20000"/>
              <a:lumOff val="80000"/>
            </a:schemeClr>
          </a:solidFill>
          <a:ln>
            <a:solidFill>
              <a:schemeClr val="tx2"/>
            </a:solidFill>
          </a:ln>
        </p:spPr>
        <p:txBody>
          <a:bodyPr wrap="square" rtlCol="0">
            <a:spAutoFit/>
          </a:bodyPr>
          <a:lstStyle/>
          <a:p>
            <a:r>
              <a:rPr lang="en-US" sz="1200" i="1" dirty="0"/>
              <a:t>Layout: BFSK – MF (I&amp;D)</a:t>
            </a:r>
            <a:endParaRPr lang="en-CA" sz="1200" i="1" dirty="0"/>
          </a:p>
        </p:txBody>
      </p:sp>
    </p:spTree>
    <p:extLst>
      <p:ext uri="{BB962C8B-B14F-4D97-AF65-F5344CB8AC3E}">
        <p14:creationId xmlns:p14="http://schemas.microsoft.com/office/powerpoint/2010/main" val="14890735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68886" y="6351965"/>
            <a:ext cx="2133600" cy="365125"/>
          </a:xfrm>
        </p:spPr>
        <p:txBody>
          <a:bodyPr/>
          <a:lstStyle/>
          <a:p>
            <a:fld id="{8CBD6D7B-7522-436D-937E-C3DFAAEACD77}" type="slidenum">
              <a:rPr lang="en-CA" smtClean="0">
                <a:solidFill>
                  <a:prstClr val="black">
                    <a:tint val="75000"/>
                  </a:prstClr>
                </a:solidFill>
              </a:rPr>
              <a:pPr/>
              <a:t>6</a:t>
            </a:fld>
            <a:endParaRPr lang="en-CA" dirty="0">
              <a:solidFill>
                <a:prstClr val="black">
                  <a:tint val="75000"/>
                </a:prstClr>
              </a:solidFill>
            </a:endParaRPr>
          </a:p>
        </p:txBody>
      </p:sp>
      <p:grpSp>
        <p:nvGrpSpPr>
          <p:cNvPr id="9" name="Group 8"/>
          <p:cNvGrpSpPr/>
          <p:nvPr/>
        </p:nvGrpSpPr>
        <p:grpSpPr>
          <a:xfrm>
            <a:off x="26858" y="6351965"/>
            <a:ext cx="8291952" cy="389403"/>
            <a:chOff x="26858" y="6351965"/>
            <a:chExt cx="8017178" cy="389403"/>
          </a:xfrm>
        </p:grpSpPr>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6407993"/>
              <a:ext cx="2247900" cy="33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58" y="6351965"/>
              <a:ext cx="1519436" cy="3894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45" name="Title 2"/>
          <p:cNvSpPr txBox="1">
            <a:spLocks/>
          </p:cNvSpPr>
          <p:nvPr/>
        </p:nvSpPr>
        <p:spPr bwMode="auto">
          <a:xfrm>
            <a:off x="148695" y="47955"/>
            <a:ext cx="8561672" cy="648442"/>
          </a:xfrm>
          <a:prstGeom prst="rect">
            <a:avLst/>
          </a:prstGeom>
          <a:noFill/>
          <a:ln>
            <a:noFill/>
          </a:ln>
          <a:effectLst>
            <a:glow rad="127000">
              <a:schemeClr val="bg1">
                <a:lumMod val="95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a:defRPr/>
            </a:pPr>
            <a:r>
              <a:rPr lang="en-CA" sz="3200" kern="0" dirty="0">
                <a:solidFill>
                  <a:srgbClr val="4D4D4D"/>
                </a:solidFill>
              </a:rPr>
              <a:t>ASK with RRC filtering</a:t>
            </a:r>
            <a:r>
              <a:rPr lang="en-US" sz="3200" kern="0" dirty="0">
                <a:solidFill>
                  <a:srgbClr val="4D4D4D"/>
                </a:solidFill>
              </a:rPr>
              <a:t>   </a:t>
            </a:r>
          </a:p>
        </p:txBody>
      </p:sp>
      <p:cxnSp>
        <p:nvCxnSpPr>
          <p:cNvPr id="5" name="Straight Connector 4"/>
          <p:cNvCxnSpPr/>
          <p:nvPr/>
        </p:nvCxnSpPr>
        <p:spPr>
          <a:xfrm>
            <a:off x="0" y="702530"/>
            <a:ext cx="9144000" cy="0"/>
          </a:xfrm>
          <a:prstGeom prst="line">
            <a:avLst/>
          </a:prstGeom>
          <a:ln w="222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3"/>
          <p:cNvSpPr txBox="1">
            <a:spLocks noChangeArrowheads="1"/>
          </p:cNvSpPr>
          <p:nvPr/>
        </p:nvSpPr>
        <p:spPr bwMode="auto">
          <a:xfrm>
            <a:off x="209952" y="800520"/>
            <a:ext cx="8566404" cy="1235670"/>
          </a:xfrm>
          <a:prstGeom prst="rect">
            <a:avLst/>
          </a:prstGeom>
          <a:noFill/>
          <a:ln w="9525">
            <a:solidFill>
              <a:srgbClr val="000000"/>
            </a:solidFill>
            <a:miter lim="800000"/>
            <a:headEnd/>
            <a:tailEnd/>
          </a:ln>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3A569A"/>
              </a:buClr>
              <a:buFont typeface="Wingdings" pitchFamily="2" charset="2"/>
              <a:buChar char="§"/>
              <a:defRPr sz="2600" b="1">
                <a:solidFill>
                  <a:schemeClr val="tx1"/>
                </a:solidFill>
                <a:latin typeface="+mn-lt"/>
                <a:ea typeface="+mn-ea"/>
                <a:cs typeface="+mn-cs"/>
              </a:defRPr>
            </a:lvl1pPr>
            <a:lvl2pPr marL="742950" indent="-285750" algn="l" rtl="0" eaLnBrk="0" fontAlgn="base" hangingPunct="0">
              <a:spcBef>
                <a:spcPct val="20000"/>
              </a:spcBef>
              <a:spcAft>
                <a:spcPct val="0"/>
              </a:spcAft>
              <a:buClr>
                <a:srgbClr val="3A569A"/>
              </a:buClr>
              <a:buFont typeface="Wingdings" pitchFamily="2" charset="2"/>
              <a:buChar char="§"/>
              <a:defRPr sz="2600" b="1">
                <a:solidFill>
                  <a:schemeClr val="tx1"/>
                </a:solidFill>
                <a:latin typeface="+mn-lt"/>
              </a:defRPr>
            </a:lvl2pPr>
            <a:lvl3pPr marL="1143000" indent="-228600" algn="l" rtl="0" eaLnBrk="0" fontAlgn="base" hangingPunct="0">
              <a:spcBef>
                <a:spcPct val="20000"/>
              </a:spcBef>
              <a:spcAft>
                <a:spcPct val="0"/>
              </a:spcAft>
              <a:buClr>
                <a:srgbClr val="3A569A"/>
              </a:buClr>
              <a:buFont typeface="Wingdings" pitchFamily="2" charset="2"/>
              <a:buChar char="§"/>
              <a:defRPr sz="2400">
                <a:solidFill>
                  <a:schemeClr val="tx1"/>
                </a:solidFill>
                <a:latin typeface="+mn-lt"/>
              </a:defRPr>
            </a:lvl3pPr>
            <a:lvl4pPr marL="1600200" indent="-228600" algn="l" rtl="0" eaLnBrk="0" fontAlgn="base" hangingPunct="0">
              <a:spcBef>
                <a:spcPct val="20000"/>
              </a:spcBef>
              <a:spcAft>
                <a:spcPct val="0"/>
              </a:spcAft>
              <a:buClr>
                <a:srgbClr val="3A569A"/>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rgbClr val="3A569A"/>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rgbClr val="3A569A"/>
              </a:buClr>
              <a:buFont typeface="Wingdings" charset="2"/>
              <a:buChar char="§"/>
              <a:defRPr sz="2000">
                <a:solidFill>
                  <a:schemeClr val="tx1"/>
                </a:solidFill>
                <a:latin typeface="+mn-lt"/>
              </a:defRPr>
            </a:lvl6pPr>
            <a:lvl7pPr marL="2971800" indent="-228600" algn="l" rtl="0" fontAlgn="base">
              <a:spcBef>
                <a:spcPct val="20000"/>
              </a:spcBef>
              <a:spcAft>
                <a:spcPct val="0"/>
              </a:spcAft>
              <a:buClr>
                <a:srgbClr val="3A569A"/>
              </a:buClr>
              <a:buFont typeface="Wingdings" charset="2"/>
              <a:buChar char="§"/>
              <a:defRPr sz="2000">
                <a:solidFill>
                  <a:schemeClr val="tx1"/>
                </a:solidFill>
                <a:latin typeface="+mn-lt"/>
              </a:defRPr>
            </a:lvl7pPr>
            <a:lvl8pPr marL="3429000" indent="-228600" algn="l" rtl="0" fontAlgn="base">
              <a:spcBef>
                <a:spcPct val="20000"/>
              </a:spcBef>
              <a:spcAft>
                <a:spcPct val="0"/>
              </a:spcAft>
              <a:buClr>
                <a:srgbClr val="3A569A"/>
              </a:buClr>
              <a:buFont typeface="Wingdings" charset="2"/>
              <a:buChar char="§"/>
              <a:defRPr sz="2000">
                <a:solidFill>
                  <a:schemeClr val="tx1"/>
                </a:solidFill>
                <a:latin typeface="+mn-lt"/>
              </a:defRPr>
            </a:lvl8pPr>
            <a:lvl9pPr marL="3886200" indent="-228600" algn="l" rtl="0" fontAlgn="base">
              <a:spcBef>
                <a:spcPct val="20000"/>
              </a:spcBef>
              <a:spcAft>
                <a:spcPct val="0"/>
              </a:spcAft>
              <a:buClr>
                <a:srgbClr val="3A569A"/>
              </a:buClr>
              <a:buFont typeface="Wingdings" charset="2"/>
              <a:buChar char="§"/>
              <a:defRPr sz="2000">
                <a:solidFill>
                  <a:schemeClr val="tx1"/>
                </a:solidFill>
                <a:latin typeface="+mn-lt"/>
              </a:defRPr>
            </a:lvl9pPr>
          </a:lstStyle>
          <a:p>
            <a:r>
              <a:rPr lang="en-CA" sz="1200" b="0" dirty="0">
                <a:latin typeface="Arial" panose="020B0604020202020204" pitchFamily="34" charset="0"/>
                <a:cs typeface="Arial" panose="020B0604020202020204" pitchFamily="34" charset="0"/>
              </a:rPr>
              <a:t>An ideal low pass filter has a square filter shape with BW = 1/2T (Nyquist bandwidth) and provides 0 ISI (at time = 0). This is shown below for a roll off factor = 0 but requires the time domain pulse to extend to infinity (sinc pulse). Practical RRC filter designs can emulate the performance of the ideal LPF rect. filter and can be designed with varying amounts of excess bandwidth (ranging from 0 to 1). The presence of side lobes, albeit fast decaying, in the frequency domain results in reduced ISI and noise performance (see eye diagram for RO factor = 1) but provides much better ISI performance compared to square pulses (which have an infinite frequency response that decay more slowly)</a:t>
            </a:r>
          </a:p>
        </p:txBody>
      </p:sp>
      <p:pic>
        <p:nvPicPr>
          <p:cNvPr id="2" name="Picture 1">
            <a:extLst>
              <a:ext uri="{FF2B5EF4-FFF2-40B4-BE49-F238E27FC236}">
                <a16:creationId xmlns:a16="http://schemas.microsoft.com/office/drawing/2014/main" xmlns="" id="{D88B2B34-A8E6-4494-ACF6-9436208AEFC1}"/>
              </a:ext>
            </a:extLst>
          </p:cNvPr>
          <p:cNvPicPr>
            <a:picLocks noChangeAspect="1"/>
          </p:cNvPicPr>
          <p:nvPr/>
        </p:nvPicPr>
        <p:blipFill>
          <a:blip r:embed="rId5"/>
          <a:stretch>
            <a:fillRect/>
          </a:stretch>
        </p:blipFill>
        <p:spPr>
          <a:xfrm>
            <a:off x="209952" y="2181317"/>
            <a:ext cx="7891315" cy="3467186"/>
          </a:xfrm>
          <a:prstGeom prst="rect">
            <a:avLst/>
          </a:prstGeom>
          <a:ln w="3175">
            <a:solidFill>
              <a:schemeClr val="tx2"/>
            </a:solidFill>
          </a:ln>
        </p:spPr>
      </p:pic>
      <p:pic>
        <p:nvPicPr>
          <p:cNvPr id="4" name="Picture 3">
            <a:extLst>
              <a:ext uri="{FF2B5EF4-FFF2-40B4-BE49-F238E27FC236}">
                <a16:creationId xmlns:a16="http://schemas.microsoft.com/office/drawing/2014/main" xmlns="" id="{336BD9BB-FF45-45DD-BC7E-62108546211E}"/>
              </a:ext>
            </a:extLst>
          </p:cNvPr>
          <p:cNvPicPr>
            <a:picLocks noChangeAspect="1"/>
          </p:cNvPicPr>
          <p:nvPr/>
        </p:nvPicPr>
        <p:blipFill>
          <a:blip r:embed="rId6"/>
          <a:stretch>
            <a:fillRect/>
          </a:stretch>
        </p:blipFill>
        <p:spPr>
          <a:xfrm>
            <a:off x="5367914" y="4289585"/>
            <a:ext cx="3342453" cy="2090394"/>
          </a:xfrm>
          <a:prstGeom prst="rect">
            <a:avLst/>
          </a:prstGeom>
        </p:spPr>
      </p:pic>
      <p:pic>
        <p:nvPicPr>
          <p:cNvPr id="7" name="Picture 6">
            <a:extLst>
              <a:ext uri="{FF2B5EF4-FFF2-40B4-BE49-F238E27FC236}">
                <a16:creationId xmlns:a16="http://schemas.microsoft.com/office/drawing/2014/main" xmlns="" id="{B23E8DDD-7759-4D87-BB59-D0D08B1B72B6}"/>
              </a:ext>
            </a:extLst>
          </p:cNvPr>
          <p:cNvPicPr>
            <a:picLocks noChangeAspect="1"/>
          </p:cNvPicPr>
          <p:nvPr/>
        </p:nvPicPr>
        <p:blipFill>
          <a:blip r:embed="rId7"/>
          <a:stretch>
            <a:fillRect/>
          </a:stretch>
        </p:blipFill>
        <p:spPr>
          <a:xfrm>
            <a:off x="1979628" y="4289585"/>
            <a:ext cx="3205115" cy="2079682"/>
          </a:xfrm>
          <a:prstGeom prst="rect">
            <a:avLst/>
          </a:prstGeom>
        </p:spPr>
      </p:pic>
      <p:sp>
        <p:nvSpPr>
          <p:cNvPr id="13" name="TextBox 12">
            <a:extLst>
              <a:ext uri="{FF2B5EF4-FFF2-40B4-BE49-F238E27FC236}">
                <a16:creationId xmlns:a16="http://schemas.microsoft.com/office/drawing/2014/main" xmlns="" id="{EAF4E08F-91C9-49A2-B516-69C8860938D0}"/>
              </a:ext>
            </a:extLst>
          </p:cNvPr>
          <p:cNvSpPr txBox="1"/>
          <p:nvPr/>
        </p:nvSpPr>
        <p:spPr>
          <a:xfrm>
            <a:off x="1848527" y="4233023"/>
            <a:ext cx="1384868" cy="276999"/>
          </a:xfrm>
          <a:prstGeom prst="rect">
            <a:avLst/>
          </a:prstGeom>
          <a:solidFill>
            <a:schemeClr val="accent1">
              <a:lumMod val="20000"/>
              <a:lumOff val="80000"/>
            </a:schemeClr>
          </a:solidFill>
          <a:ln>
            <a:solidFill>
              <a:schemeClr val="tx2"/>
            </a:solidFill>
          </a:ln>
        </p:spPr>
        <p:txBody>
          <a:bodyPr wrap="square" rtlCol="0">
            <a:spAutoFit/>
          </a:bodyPr>
          <a:lstStyle/>
          <a:p>
            <a:r>
              <a:rPr lang="en-US" sz="1200" i="1" dirty="0"/>
              <a:t>Roll off factor = 1</a:t>
            </a:r>
            <a:endParaRPr lang="en-CA" sz="1200" i="1" dirty="0"/>
          </a:p>
        </p:txBody>
      </p:sp>
      <p:sp>
        <p:nvSpPr>
          <p:cNvPr id="14" name="TextBox 13">
            <a:extLst>
              <a:ext uri="{FF2B5EF4-FFF2-40B4-BE49-F238E27FC236}">
                <a16:creationId xmlns:a16="http://schemas.microsoft.com/office/drawing/2014/main" xmlns="" id="{2F1A4F1E-E0E6-4270-B9E7-E13EEDA713D5}"/>
              </a:ext>
            </a:extLst>
          </p:cNvPr>
          <p:cNvSpPr txBox="1"/>
          <p:nvPr/>
        </p:nvSpPr>
        <p:spPr>
          <a:xfrm>
            <a:off x="5301433" y="4252144"/>
            <a:ext cx="1384868" cy="276999"/>
          </a:xfrm>
          <a:prstGeom prst="rect">
            <a:avLst/>
          </a:prstGeom>
          <a:solidFill>
            <a:schemeClr val="accent1">
              <a:lumMod val="20000"/>
              <a:lumOff val="80000"/>
            </a:schemeClr>
          </a:solidFill>
          <a:ln>
            <a:solidFill>
              <a:schemeClr val="tx2"/>
            </a:solidFill>
          </a:ln>
        </p:spPr>
        <p:txBody>
          <a:bodyPr wrap="square" rtlCol="0">
            <a:spAutoFit/>
          </a:bodyPr>
          <a:lstStyle/>
          <a:p>
            <a:r>
              <a:rPr lang="en-US" sz="1200" i="1" dirty="0"/>
              <a:t>Roll off factor = 0</a:t>
            </a:r>
            <a:endParaRPr lang="en-CA" sz="1200" i="1" dirty="0"/>
          </a:p>
        </p:txBody>
      </p:sp>
    </p:spTree>
    <p:extLst>
      <p:ext uri="{BB962C8B-B14F-4D97-AF65-F5344CB8AC3E}">
        <p14:creationId xmlns:p14="http://schemas.microsoft.com/office/powerpoint/2010/main" val="30929579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68886" y="6351965"/>
            <a:ext cx="2133600" cy="365125"/>
          </a:xfrm>
        </p:spPr>
        <p:txBody>
          <a:bodyPr/>
          <a:lstStyle/>
          <a:p>
            <a:fld id="{8CBD6D7B-7522-436D-937E-C3DFAAEACD77}" type="slidenum">
              <a:rPr lang="en-CA" smtClean="0">
                <a:solidFill>
                  <a:prstClr val="black">
                    <a:tint val="75000"/>
                  </a:prstClr>
                </a:solidFill>
              </a:rPr>
              <a:pPr/>
              <a:t>7</a:t>
            </a:fld>
            <a:endParaRPr lang="en-CA" dirty="0">
              <a:solidFill>
                <a:prstClr val="black">
                  <a:tint val="75000"/>
                </a:prstClr>
              </a:solidFill>
            </a:endParaRPr>
          </a:p>
        </p:txBody>
      </p:sp>
      <p:grpSp>
        <p:nvGrpSpPr>
          <p:cNvPr id="9" name="Group 8"/>
          <p:cNvGrpSpPr/>
          <p:nvPr/>
        </p:nvGrpSpPr>
        <p:grpSpPr>
          <a:xfrm>
            <a:off x="26858" y="6351965"/>
            <a:ext cx="8291952" cy="389403"/>
            <a:chOff x="26858" y="6351965"/>
            <a:chExt cx="8017178" cy="389403"/>
          </a:xfrm>
        </p:grpSpPr>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6407993"/>
              <a:ext cx="2247900" cy="33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58" y="6351965"/>
              <a:ext cx="1519436" cy="3894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45" name="Title 2"/>
          <p:cNvSpPr txBox="1">
            <a:spLocks/>
          </p:cNvSpPr>
          <p:nvPr/>
        </p:nvSpPr>
        <p:spPr bwMode="auto">
          <a:xfrm>
            <a:off x="148695" y="47955"/>
            <a:ext cx="8270686" cy="648442"/>
          </a:xfrm>
          <a:prstGeom prst="rect">
            <a:avLst/>
          </a:prstGeom>
          <a:noFill/>
          <a:ln>
            <a:noFill/>
          </a:ln>
          <a:effectLst>
            <a:glow rad="127000">
              <a:schemeClr val="bg1">
                <a:lumMod val="95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a:defRPr/>
            </a:pPr>
            <a:r>
              <a:rPr lang="en-US" sz="3200" kern="0" dirty="0">
                <a:solidFill>
                  <a:srgbClr val="4D4D4D"/>
                </a:solidFill>
              </a:rPr>
              <a:t>BER waterfall curves (ASK with I&amp;D)</a:t>
            </a:r>
          </a:p>
        </p:txBody>
      </p:sp>
      <p:cxnSp>
        <p:nvCxnSpPr>
          <p:cNvPr id="5" name="Straight Connector 4"/>
          <p:cNvCxnSpPr/>
          <p:nvPr/>
        </p:nvCxnSpPr>
        <p:spPr>
          <a:xfrm>
            <a:off x="0" y="702530"/>
            <a:ext cx="9144000" cy="0"/>
          </a:xfrm>
          <a:prstGeom prst="line">
            <a:avLst/>
          </a:prstGeom>
          <a:ln w="222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xmlns="" id="{17ABDD99-2030-4FC5-A01A-49BA340A2A9C}"/>
              </a:ext>
            </a:extLst>
          </p:cNvPr>
          <p:cNvPicPr>
            <a:picLocks noChangeAspect="1"/>
          </p:cNvPicPr>
          <p:nvPr/>
        </p:nvPicPr>
        <p:blipFill>
          <a:blip r:embed="rId5"/>
          <a:stretch>
            <a:fillRect/>
          </a:stretch>
        </p:blipFill>
        <p:spPr>
          <a:xfrm>
            <a:off x="812614" y="1838227"/>
            <a:ext cx="7136035" cy="4403566"/>
          </a:xfrm>
          <a:prstGeom prst="rect">
            <a:avLst/>
          </a:prstGeom>
        </p:spPr>
      </p:pic>
      <p:sp>
        <p:nvSpPr>
          <p:cNvPr id="12" name="Rectangle 3">
            <a:extLst>
              <a:ext uri="{FF2B5EF4-FFF2-40B4-BE49-F238E27FC236}">
                <a16:creationId xmlns:a16="http://schemas.microsoft.com/office/drawing/2014/main" xmlns="" id="{517DC112-2C1B-49C8-B53C-29DCAE51C220}"/>
              </a:ext>
            </a:extLst>
          </p:cNvPr>
          <p:cNvSpPr txBox="1">
            <a:spLocks noChangeArrowheads="1"/>
          </p:cNvSpPr>
          <p:nvPr/>
        </p:nvSpPr>
        <p:spPr bwMode="auto">
          <a:xfrm>
            <a:off x="209952" y="800521"/>
            <a:ext cx="8566404" cy="556940"/>
          </a:xfrm>
          <a:prstGeom prst="rect">
            <a:avLst/>
          </a:prstGeom>
          <a:noFill/>
          <a:ln w="9525">
            <a:solidFill>
              <a:srgbClr val="000000"/>
            </a:solidFill>
            <a:miter lim="800000"/>
            <a:headEnd/>
            <a:tailEnd/>
          </a:ln>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3A569A"/>
              </a:buClr>
              <a:buFont typeface="Wingdings" pitchFamily="2" charset="2"/>
              <a:buChar char="§"/>
              <a:defRPr sz="2600" b="1">
                <a:solidFill>
                  <a:schemeClr val="tx1"/>
                </a:solidFill>
                <a:latin typeface="+mn-lt"/>
                <a:ea typeface="+mn-ea"/>
                <a:cs typeface="+mn-cs"/>
              </a:defRPr>
            </a:lvl1pPr>
            <a:lvl2pPr marL="742950" indent="-285750" algn="l" rtl="0" eaLnBrk="0" fontAlgn="base" hangingPunct="0">
              <a:spcBef>
                <a:spcPct val="20000"/>
              </a:spcBef>
              <a:spcAft>
                <a:spcPct val="0"/>
              </a:spcAft>
              <a:buClr>
                <a:srgbClr val="3A569A"/>
              </a:buClr>
              <a:buFont typeface="Wingdings" pitchFamily="2" charset="2"/>
              <a:buChar char="§"/>
              <a:defRPr sz="2600" b="1">
                <a:solidFill>
                  <a:schemeClr val="tx1"/>
                </a:solidFill>
                <a:latin typeface="+mn-lt"/>
              </a:defRPr>
            </a:lvl2pPr>
            <a:lvl3pPr marL="1143000" indent="-228600" algn="l" rtl="0" eaLnBrk="0" fontAlgn="base" hangingPunct="0">
              <a:spcBef>
                <a:spcPct val="20000"/>
              </a:spcBef>
              <a:spcAft>
                <a:spcPct val="0"/>
              </a:spcAft>
              <a:buClr>
                <a:srgbClr val="3A569A"/>
              </a:buClr>
              <a:buFont typeface="Wingdings" pitchFamily="2" charset="2"/>
              <a:buChar char="§"/>
              <a:defRPr sz="2400">
                <a:solidFill>
                  <a:schemeClr val="tx1"/>
                </a:solidFill>
                <a:latin typeface="+mn-lt"/>
              </a:defRPr>
            </a:lvl3pPr>
            <a:lvl4pPr marL="1600200" indent="-228600" algn="l" rtl="0" eaLnBrk="0" fontAlgn="base" hangingPunct="0">
              <a:spcBef>
                <a:spcPct val="20000"/>
              </a:spcBef>
              <a:spcAft>
                <a:spcPct val="0"/>
              </a:spcAft>
              <a:buClr>
                <a:srgbClr val="3A569A"/>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rgbClr val="3A569A"/>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rgbClr val="3A569A"/>
              </a:buClr>
              <a:buFont typeface="Wingdings" charset="2"/>
              <a:buChar char="§"/>
              <a:defRPr sz="2000">
                <a:solidFill>
                  <a:schemeClr val="tx1"/>
                </a:solidFill>
                <a:latin typeface="+mn-lt"/>
              </a:defRPr>
            </a:lvl6pPr>
            <a:lvl7pPr marL="2971800" indent="-228600" algn="l" rtl="0" fontAlgn="base">
              <a:spcBef>
                <a:spcPct val="20000"/>
              </a:spcBef>
              <a:spcAft>
                <a:spcPct val="0"/>
              </a:spcAft>
              <a:buClr>
                <a:srgbClr val="3A569A"/>
              </a:buClr>
              <a:buFont typeface="Wingdings" charset="2"/>
              <a:buChar char="§"/>
              <a:defRPr sz="2000">
                <a:solidFill>
                  <a:schemeClr val="tx1"/>
                </a:solidFill>
                <a:latin typeface="+mn-lt"/>
              </a:defRPr>
            </a:lvl7pPr>
            <a:lvl8pPr marL="3429000" indent="-228600" algn="l" rtl="0" fontAlgn="base">
              <a:spcBef>
                <a:spcPct val="20000"/>
              </a:spcBef>
              <a:spcAft>
                <a:spcPct val="0"/>
              </a:spcAft>
              <a:buClr>
                <a:srgbClr val="3A569A"/>
              </a:buClr>
              <a:buFont typeface="Wingdings" charset="2"/>
              <a:buChar char="§"/>
              <a:defRPr sz="2000">
                <a:solidFill>
                  <a:schemeClr val="tx1"/>
                </a:solidFill>
                <a:latin typeface="+mn-lt"/>
              </a:defRPr>
            </a:lvl8pPr>
            <a:lvl9pPr marL="3886200" indent="-228600" algn="l" rtl="0" fontAlgn="base">
              <a:spcBef>
                <a:spcPct val="20000"/>
              </a:spcBef>
              <a:spcAft>
                <a:spcPct val="0"/>
              </a:spcAft>
              <a:buClr>
                <a:srgbClr val="3A569A"/>
              </a:buClr>
              <a:buFont typeface="Wingdings" charset="2"/>
              <a:buChar char="§"/>
              <a:defRPr sz="2000">
                <a:solidFill>
                  <a:schemeClr val="tx1"/>
                </a:solidFill>
                <a:latin typeface="+mn-lt"/>
              </a:defRPr>
            </a:lvl9pPr>
          </a:lstStyle>
          <a:p>
            <a:r>
              <a:rPr lang="en-CA" sz="1200" b="0" dirty="0">
                <a:latin typeface="Arial" panose="020B0604020202020204" pitchFamily="34" charset="0"/>
                <a:cs typeface="Arial" panose="020B0604020202020204" pitchFamily="34" charset="0"/>
              </a:rPr>
              <a:t>For ASK with matched filter, </a:t>
            </a:r>
            <a:r>
              <a:rPr lang="en-CA" sz="1200" b="0" i="1" dirty="0">
                <a:latin typeface="Arial" panose="020B0604020202020204" pitchFamily="34" charset="0"/>
                <a:cs typeface="Arial" panose="020B0604020202020204" pitchFamily="34" charset="0"/>
              </a:rPr>
              <a:t>BER = 0.5 </a:t>
            </a:r>
            <a:r>
              <a:rPr lang="en-CA" sz="1200" i="1" dirty="0">
                <a:latin typeface="Arial" panose="020B0604020202020204" pitchFamily="34" charset="0"/>
                <a:cs typeface="Arial" panose="020B0604020202020204" pitchFamily="34" charset="0"/>
              </a:rPr>
              <a:t>x</a:t>
            </a:r>
            <a:r>
              <a:rPr lang="en-CA" sz="1200" b="0" i="1" dirty="0">
                <a:latin typeface="Arial" panose="020B0604020202020204" pitchFamily="34" charset="0"/>
                <a:cs typeface="Arial" panose="020B0604020202020204" pitchFamily="34" charset="0"/>
              </a:rPr>
              <a:t> erfc (sqrt (Es/N)</a:t>
            </a:r>
            <a:r>
              <a:rPr lang="en-CA" sz="1200" b="0" dirty="0">
                <a:latin typeface="Arial" panose="020B0604020202020204" pitchFamily="34" charset="0"/>
                <a:cs typeface="Arial" panose="020B0604020202020204" pitchFamily="34" charset="0"/>
              </a:rPr>
              <a:t>)</a:t>
            </a:r>
            <a:endParaRPr lang="en-CA" sz="1200" b="0" i="1" dirty="0">
              <a:latin typeface="Arial" panose="020B0604020202020204" pitchFamily="34" charset="0"/>
              <a:cs typeface="Arial" panose="020B0604020202020204" pitchFamily="34" charset="0"/>
            </a:endParaRPr>
          </a:p>
          <a:p>
            <a:pPr marL="0" indent="0">
              <a:buNone/>
            </a:pPr>
            <a:r>
              <a:rPr lang="en-CA" sz="1100" b="0" i="1" dirty="0">
                <a:latin typeface="Arial" panose="020B0604020202020204" pitchFamily="34" charset="0"/>
                <a:cs typeface="Arial" panose="020B0604020202020204" pitchFamily="34" charset="0"/>
              </a:rPr>
              <a:t>REF: H. Taub &amp; D.L. Schilling, Principles of Communication Systems, McGraw-Hill (1986), pp. 444-458</a:t>
            </a:r>
          </a:p>
        </p:txBody>
      </p:sp>
    </p:spTree>
    <p:extLst>
      <p:ext uri="{BB962C8B-B14F-4D97-AF65-F5344CB8AC3E}">
        <p14:creationId xmlns:p14="http://schemas.microsoft.com/office/powerpoint/2010/main" val="15811375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68886" y="6351965"/>
            <a:ext cx="2133600" cy="365125"/>
          </a:xfrm>
        </p:spPr>
        <p:txBody>
          <a:bodyPr/>
          <a:lstStyle/>
          <a:p>
            <a:fld id="{8CBD6D7B-7522-436D-937E-C3DFAAEACD77}" type="slidenum">
              <a:rPr lang="en-CA" smtClean="0">
                <a:solidFill>
                  <a:prstClr val="black">
                    <a:tint val="75000"/>
                  </a:prstClr>
                </a:solidFill>
              </a:rPr>
              <a:pPr/>
              <a:t>8</a:t>
            </a:fld>
            <a:endParaRPr lang="en-CA" dirty="0">
              <a:solidFill>
                <a:prstClr val="black">
                  <a:tint val="75000"/>
                </a:prstClr>
              </a:solidFill>
            </a:endParaRPr>
          </a:p>
        </p:txBody>
      </p:sp>
      <p:grpSp>
        <p:nvGrpSpPr>
          <p:cNvPr id="9" name="Group 8"/>
          <p:cNvGrpSpPr/>
          <p:nvPr/>
        </p:nvGrpSpPr>
        <p:grpSpPr>
          <a:xfrm>
            <a:off x="26858" y="6351965"/>
            <a:ext cx="8291952" cy="389403"/>
            <a:chOff x="26858" y="6351965"/>
            <a:chExt cx="8017178" cy="389403"/>
          </a:xfrm>
        </p:grpSpPr>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6407993"/>
              <a:ext cx="2247900" cy="33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58" y="6351965"/>
              <a:ext cx="1519436" cy="3894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45" name="Title 2"/>
          <p:cNvSpPr txBox="1">
            <a:spLocks/>
          </p:cNvSpPr>
          <p:nvPr/>
        </p:nvSpPr>
        <p:spPr bwMode="auto">
          <a:xfrm>
            <a:off x="148695" y="47955"/>
            <a:ext cx="8270686" cy="648442"/>
          </a:xfrm>
          <a:prstGeom prst="rect">
            <a:avLst/>
          </a:prstGeom>
          <a:noFill/>
          <a:ln>
            <a:noFill/>
          </a:ln>
          <a:effectLst>
            <a:glow rad="127000">
              <a:schemeClr val="bg1">
                <a:lumMod val="95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a:defRPr/>
            </a:pPr>
            <a:r>
              <a:rPr lang="en-US" sz="3200" kern="0" dirty="0">
                <a:solidFill>
                  <a:srgbClr val="4D4D4D"/>
                </a:solidFill>
              </a:rPr>
              <a:t>BER waterfall curves (BPSK with I&amp;D)</a:t>
            </a:r>
          </a:p>
        </p:txBody>
      </p:sp>
      <p:cxnSp>
        <p:nvCxnSpPr>
          <p:cNvPr id="5" name="Straight Connector 4"/>
          <p:cNvCxnSpPr/>
          <p:nvPr/>
        </p:nvCxnSpPr>
        <p:spPr>
          <a:xfrm>
            <a:off x="0" y="702530"/>
            <a:ext cx="9144000" cy="0"/>
          </a:xfrm>
          <a:prstGeom prst="line">
            <a:avLst/>
          </a:prstGeom>
          <a:ln w="222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xmlns="" id="{B2F33D5D-9A0F-4A9E-AC10-ED5B77E7704F}"/>
              </a:ext>
            </a:extLst>
          </p:cNvPr>
          <p:cNvPicPr>
            <a:picLocks noChangeAspect="1"/>
          </p:cNvPicPr>
          <p:nvPr/>
        </p:nvPicPr>
        <p:blipFill>
          <a:blip r:embed="rId5"/>
          <a:stretch>
            <a:fillRect/>
          </a:stretch>
        </p:blipFill>
        <p:spPr>
          <a:xfrm>
            <a:off x="1058537" y="1813255"/>
            <a:ext cx="6451002" cy="4230918"/>
          </a:xfrm>
          <a:prstGeom prst="rect">
            <a:avLst/>
          </a:prstGeom>
        </p:spPr>
      </p:pic>
      <p:sp>
        <p:nvSpPr>
          <p:cNvPr id="12" name="Rectangle 3">
            <a:extLst>
              <a:ext uri="{FF2B5EF4-FFF2-40B4-BE49-F238E27FC236}">
                <a16:creationId xmlns:a16="http://schemas.microsoft.com/office/drawing/2014/main" xmlns="" id="{E0ABDC2D-6E2F-4667-B285-C3622D0D763D}"/>
              </a:ext>
            </a:extLst>
          </p:cNvPr>
          <p:cNvSpPr txBox="1">
            <a:spLocks noChangeArrowheads="1"/>
          </p:cNvSpPr>
          <p:nvPr/>
        </p:nvSpPr>
        <p:spPr bwMode="auto">
          <a:xfrm>
            <a:off x="209952" y="800521"/>
            <a:ext cx="8566404" cy="556940"/>
          </a:xfrm>
          <a:prstGeom prst="rect">
            <a:avLst/>
          </a:prstGeom>
          <a:noFill/>
          <a:ln w="9525">
            <a:solidFill>
              <a:srgbClr val="000000"/>
            </a:solidFill>
            <a:miter lim="800000"/>
            <a:headEnd/>
            <a:tailEnd/>
          </a:ln>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3A569A"/>
              </a:buClr>
              <a:buFont typeface="Wingdings" pitchFamily="2" charset="2"/>
              <a:buChar char="§"/>
              <a:defRPr sz="2600" b="1">
                <a:solidFill>
                  <a:schemeClr val="tx1"/>
                </a:solidFill>
                <a:latin typeface="+mn-lt"/>
                <a:ea typeface="+mn-ea"/>
                <a:cs typeface="+mn-cs"/>
              </a:defRPr>
            </a:lvl1pPr>
            <a:lvl2pPr marL="742950" indent="-285750" algn="l" rtl="0" eaLnBrk="0" fontAlgn="base" hangingPunct="0">
              <a:spcBef>
                <a:spcPct val="20000"/>
              </a:spcBef>
              <a:spcAft>
                <a:spcPct val="0"/>
              </a:spcAft>
              <a:buClr>
                <a:srgbClr val="3A569A"/>
              </a:buClr>
              <a:buFont typeface="Wingdings" pitchFamily="2" charset="2"/>
              <a:buChar char="§"/>
              <a:defRPr sz="2600" b="1">
                <a:solidFill>
                  <a:schemeClr val="tx1"/>
                </a:solidFill>
                <a:latin typeface="+mn-lt"/>
              </a:defRPr>
            </a:lvl2pPr>
            <a:lvl3pPr marL="1143000" indent="-228600" algn="l" rtl="0" eaLnBrk="0" fontAlgn="base" hangingPunct="0">
              <a:spcBef>
                <a:spcPct val="20000"/>
              </a:spcBef>
              <a:spcAft>
                <a:spcPct val="0"/>
              </a:spcAft>
              <a:buClr>
                <a:srgbClr val="3A569A"/>
              </a:buClr>
              <a:buFont typeface="Wingdings" pitchFamily="2" charset="2"/>
              <a:buChar char="§"/>
              <a:defRPr sz="2400">
                <a:solidFill>
                  <a:schemeClr val="tx1"/>
                </a:solidFill>
                <a:latin typeface="+mn-lt"/>
              </a:defRPr>
            </a:lvl3pPr>
            <a:lvl4pPr marL="1600200" indent="-228600" algn="l" rtl="0" eaLnBrk="0" fontAlgn="base" hangingPunct="0">
              <a:spcBef>
                <a:spcPct val="20000"/>
              </a:spcBef>
              <a:spcAft>
                <a:spcPct val="0"/>
              </a:spcAft>
              <a:buClr>
                <a:srgbClr val="3A569A"/>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rgbClr val="3A569A"/>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rgbClr val="3A569A"/>
              </a:buClr>
              <a:buFont typeface="Wingdings" charset="2"/>
              <a:buChar char="§"/>
              <a:defRPr sz="2000">
                <a:solidFill>
                  <a:schemeClr val="tx1"/>
                </a:solidFill>
                <a:latin typeface="+mn-lt"/>
              </a:defRPr>
            </a:lvl6pPr>
            <a:lvl7pPr marL="2971800" indent="-228600" algn="l" rtl="0" fontAlgn="base">
              <a:spcBef>
                <a:spcPct val="20000"/>
              </a:spcBef>
              <a:spcAft>
                <a:spcPct val="0"/>
              </a:spcAft>
              <a:buClr>
                <a:srgbClr val="3A569A"/>
              </a:buClr>
              <a:buFont typeface="Wingdings" charset="2"/>
              <a:buChar char="§"/>
              <a:defRPr sz="2000">
                <a:solidFill>
                  <a:schemeClr val="tx1"/>
                </a:solidFill>
                <a:latin typeface="+mn-lt"/>
              </a:defRPr>
            </a:lvl7pPr>
            <a:lvl8pPr marL="3429000" indent="-228600" algn="l" rtl="0" fontAlgn="base">
              <a:spcBef>
                <a:spcPct val="20000"/>
              </a:spcBef>
              <a:spcAft>
                <a:spcPct val="0"/>
              </a:spcAft>
              <a:buClr>
                <a:srgbClr val="3A569A"/>
              </a:buClr>
              <a:buFont typeface="Wingdings" charset="2"/>
              <a:buChar char="§"/>
              <a:defRPr sz="2000">
                <a:solidFill>
                  <a:schemeClr val="tx1"/>
                </a:solidFill>
                <a:latin typeface="+mn-lt"/>
              </a:defRPr>
            </a:lvl8pPr>
            <a:lvl9pPr marL="3886200" indent="-228600" algn="l" rtl="0" fontAlgn="base">
              <a:spcBef>
                <a:spcPct val="20000"/>
              </a:spcBef>
              <a:spcAft>
                <a:spcPct val="0"/>
              </a:spcAft>
              <a:buClr>
                <a:srgbClr val="3A569A"/>
              </a:buClr>
              <a:buFont typeface="Wingdings" charset="2"/>
              <a:buChar char="§"/>
              <a:defRPr sz="2000">
                <a:solidFill>
                  <a:schemeClr val="tx1"/>
                </a:solidFill>
                <a:latin typeface="+mn-lt"/>
              </a:defRPr>
            </a:lvl9pPr>
          </a:lstStyle>
          <a:p>
            <a:r>
              <a:rPr lang="en-CA" sz="1200" b="0" dirty="0">
                <a:latin typeface="Arial" panose="020B0604020202020204" pitchFamily="34" charset="0"/>
                <a:cs typeface="Arial" panose="020B0604020202020204" pitchFamily="34" charset="0"/>
              </a:rPr>
              <a:t>For BPSK with correlator filter, </a:t>
            </a:r>
            <a:r>
              <a:rPr lang="en-CA" sz="1200" b="0" i="1" dirty="0">
                <a:latin typeface="Arial" panose="020B0604020202020204" pitchFamily="34" charset="0"/>
                <a:cs typeface="Arial" panose="020B0604020202020204" pitchFamily="34" charset="0"/>
              </a:rPr>
              <a:t>BER = 0.5 </a:t>
            </a:r>
            <a:r>
              <a:rPr lang="en-CA" sz="1200" i="1" dirty="0">
                <a:latin typeface="Arial" panose="020B0604020202020204" pitchFamily="34" charset="0"/>
                <a:cs typeface="Arial" panose="020B0604020202020204" pitchFamily="34" charset="0"/>
              </a:rPr>
              <a:t>x</a:t>
            </a:r>
            <a:r>
              <a:rPr lang="en-CA" sz="1200" b="0" i="1" dirty="0">
                <a:latin typeface="Arial" panose="020B0604020202020204" pitchFamily="34" charset="0"/>
                <a:cs typeface="Arial" panose="020B0604020202020204" pitchFamily="34" charset="0"/>
              </a:rPr>
              <a:t> erfc (sqrt (Es/N)</a:t>
            </a:r>
            <a:r>
              <a:rPr lang="en-CA" sz="1200" b="0" dirty="0">
                <a:latin typeface="Arial" panose="020B0604020202020204" pitchFamily="34" charset="0"/>
                <a:cs typeface="Arial" panose="020B0604020202020204" pitchFamily="34" charset="0"/>
              </a:rPr>
              <a:t>)</a:t>
            </a:r>
            <a:endParaRPr lang="en-CA" sz="1200" b="0" i="1" dirty="0">
              <a:latin typeface="Arial" panose="020B0604020202020204" pitchFamily="34" charset="0"/>
              <a:cs typeface="Arial" panose="020B0604020202020204" pitchFamily="34" charset="0"/>
            </a:endParaRPr>
          </a:p>
          <a:p>
            <a:pPr marL="0" indent="0">
              <a:buNone/>
            </a:pPr>
            <a:r>
              <a:rPr lang="en-CA" sz="1100" b="0" i="1" dirty="0">
                <a:latin typeface="Arial" panose="020B0604020202020204" pitchFamily="34" charset="0"/>
                <a:cs typeface="Arial" panose="020B0604020202020204" pitchFamily="34" charset="0"/>
              </a:rPr>
              <a:t>REF: H. Taub &amp; D.L. Schilling, Principles of Communication Systems, McGraw-Hill (1986), pp. 444-458</a:t>
            </a:r>
          </a:p>
        </p:txBody>
      </p:sp>
    </p:spTree>
    <p:extLst>
      <p:ext uri="{BB962C8B-B14F-4D97-AF65-F5344CB8AC3E}">
        <p14:creationId xmlns:p14="http://schemas.microsoft.com/office/powerpoint/2010/main" val="13998096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68886" y="6351965"/>
            <a:ext cx="2133600" cy="365125"/>
          </a:xfrm>
        </p:spPr>
        <p:txBody>
          <a:bodyPr/>
          <a:lstStyle/>
          <a:p>
            <a:fld id="{8CBD6D7B-7522-436D-937E-C3DFAAEACD77}" type="slidenum">
              <a:rPr lang="en-CA" smtClean="0">
                <a:solidFill>
                  <a:prstClr val="black">
                    <a:tint val="75000"/>
                  </a:prstClr>
                </a:solidFill>
              </a:rPr>
              <a:pPr/>
              <a:t>9</a:t>
            </a:fld>
            <a:endParaRPr lang="en-CA" dirty="0">
              <a:solidFill>
                <a:prstClr val="black">
                  <a:tint val="75000"/>
                </a:prstClr>
              </a:solidFill>
            </a:endParaRPr>
          </a:p>
        </p:txBody>
      </p:sp>
      <p:grpSp>
        <p:nvGrpSpPr>
          <p:cNvPr id="9" name="Group 8"/>
          <p:cNvGrpSpPr/>
          <p:nvPr/>
        </p:nvGrpSpPr>
        <p:grpSpPr>
          <a:xfrm>
            <a:off x="26858" y="6351965"/>
            <a:ext cx="8291952" cy="389403"/>
            <a:chOff x="26858" y="6351965"/>
            <a:chExt cx="8017178" cy="389403"/>
          </a:xfrm>
        </p:grpSpPr>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6407993"/>
              <a:ext cx="2247900" cy="33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58" y="6351965"/>
              <a:ext cx="1519436" cy="3894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45" name="Title 2"/>
          <p:cNvSpPr txBox="1">
            <a:spLocks/>
          </p:cNvSpPr>
          <p:nvPr/>
        </p:nvSpPr>
        <p:spPr bwMode="auto">
          <a:xfrm>
            <a:off x="148695" y="47955"/>
            <a:ext cx="8270686" cy="648442"/>
          </a:xfrm>
          <a:prstGeom prst="rect">
            <a:avLst/>
          </a:prstGeom>
          <a:noFill/>
          <a:ln>
            <a:noFill/>
          </a:ln>
          <a:effectLst>
            <a:glow rad="127000">
              <a:schemeClr val="bg1">
                <a:lumMod val="95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a:defRPr/>
            </a:pPr>
            <a:r>
              <a:rPr lang="en-US" sz="3200" kern="0" dirty="0">
                <a:solidFill>
                  <a:srgbClr val="4D4D4D"/>
                </a:solidFill>
              </a:rPr>
              <a:t>BER waterfall curves (BFSK with I&amp;D)</a:t>
            </a:r>
          </a:p>
        </p:txBody>
      </p:sp>
      <p:cxnSp>
        <p:nvCxnSpPr>
          <p:cNvPr id="5" name="Straight Connector 4"/>
          <p:cNvCxnSpPr/>
          <p:nvPr/>
        </p:nvCxnSpPr>
        <p:spPr>
          <a:xfrm>
            <a:off x="0" y="702530"/>
            <a:ext cx="9144000" cy="0"/>
          </a:xfrm>
          <a:prstGeom prst="line">
            <a:avLst/>
          </a:prstGeom>
          <a:ln w="222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xmlns="" id="{DAF630CE-D8F5-4E0B-A608-B282C8FE5625}"/>
              </a:ext>
            </a:extLst>
          </p:cNvPr>
          <p:cNvPicPr>
            <a:picLocks noChangeAspect="1"/>
          </p:cNvPicPr>
          <p:nvPr/>
        </p:nvPicPr>
        <p:blipFill>
          <a:blip r:embed="rId5"/>
          <a:stretch>
            <a:fillRect/>
          </a:stretch>
        </p:blipFill>
        <p:spPr>
          <a:xfrm>
            <a:off x="1027578" y="1755482"/>
            <a:ext cx="6758963" cy="4358034"/>
          </a:xfrm>
          <a:prstGeom prst="rect">
            <a:avLst/>
          </a:prstGeom>
        </p:spPr>
      </p:pic>
      <p:sp>
        <p:nvSpPr>
          <p:cNvPr id="12" name="Rectangle 3">
            <a:extLst>
              <a:ext uri="{FF2B5EF4-FFF2-40B4-BE49-F238E27FC236}">
                <a16:creationId xmlns:a16="http://schemas.microsoft.com/office/drawing/2014/main" xmlns="" id="{D576F943-6DFF-4F5A-AB78-2F9162220275}"/>
              </a:ext>
            </a:extLst>
          </p:cNvPr>
          <p:cNvSpPr txBox="1">
            <a:spLocks noChangeArrowheads="1"/>
          </p:cNvSpPr>
          <p:nvPr/>
        </p:nvSpPr>
        <p:spPr bwMode="auto">
          <a:xfrm>
            <a:off x="209952" y="800521"/>
            <a:ext cx="8566404" cy="556940"/>
          </a:xfrm>
          <a:prstGeom prst="rect">
            <a:avLst/>
          </a:prstGeom>
          <a:noFill/>
          <a:ln w="9525">
            <a:solidFill>
              <a:srgbClr val="000000"/>
            </a:solidFill>
            <a:miter lim="800000"/>
            <a:headEnd/>
            <a:tailEnd/>
          </a:ln>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3A569A"/>
              </a:buClr>
              <a:buFont typeface="Wingdings" pitchFamily="2" charset="2"/>
              <a:buChar char="§"/>
              <a:defRPr sz="2600" b="1">
                <a:solidFill>
                  <a:schemeClr val="tx1"/>
                </a:solidFill>
                <a:latin typeface="+mn-lt"/>
                <a:ea typeface="+mn-ea"/>
                <a:cs typeface="+mn-cs"/>
              </a:defRPr>
            </a:lvl1pPr>
            <a:lvl2pPr marL="742950" indent="-285750" algn="l" rtl="0" eaLnBrk="0" fontAlgn="base" hangingPunct="0">
              <a:spcBef>
                <a:spcPct val="20000"/>
              </a:spcBef>
              <a:spcAft>
                <a:spcPct val="0"/>
              </a:spcAft>
              <a:buClr>
                <a:srgbClr val="3A569A"/>
              </a:buClr>
              <a:buFont typeface="Wingdings" pitchFamily="2" charset="2"/>
              <a:buChar char="§"/>
              <a:defRPr sz="2600" b="1">
                <a:solidFill>
                  <a:schemeClr val="tx1"/>
                </a:solidFill>
                <a:latin typeface="+mn-lt"/>
              </a:defRPr>
            </a:lvl2pPr>
            <a:lvl3pPr marL="1143000" indent="-228600" algn="l" rtl="0" eaLnBrk="0" fontAlgn="base" hangingPunct="0">
              <a:spcBef>
                <a:spcPct val="20000"/>
              </a:spcBef>
              <a:spcAft>
                <a:spcPct val="0"/>
              </a:spcAft>
              <a:buClr>
                <a:srgbClr val="3A569A"/>
              </a:buClr>
              <a:buFont typeface="Wingdings" pitchFamily="2" charset="2"/>
              <a:buChar char="§"/>
              <a:defRPr sz="2400">
                <a:solidFill>
                  <a:schemeClr val="tx1"/>
                </a:solidFill>
                <a:latin typeface="+mn-lt"/>
              </a:defRPr>
            </a:lvl3pPr>
            <a:lvl4pPr marL="1600200" indent="-228600" algn="l" rtl="0" eaLnBrk="0" fontAlgn="base" hangingPunct="0">
              <a:spcBef>
                <a:spcPct val="20000"/>
              </a:spcBef>
              <a:spcAft>
                <a:spcPct val="0"/>
              </a:spcAft>
              <a:buClr>
                <a:srgbClr val="3A569A"/>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rgbClr val="3A569A"/>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rgbClr val="3A569A"/>
              </a:buClr>
              <a:buFont typeface="Wingdings" charset="2"/>
              <a:buChar char="§"/>
              <a:defRPr sz="2000">
                <a:solidFill>
                  <a:schemeClr val="tx1"/>
                </a:solidFill>
                <a:latin typeface="+mn-lt"/>
              </a:defRPr>
            </a:lvl6pPr>
            <a:lvl7pPr marL="2971800" indent="-228600" algn="l" rtl="0" fontAlgn="base">
              <a:spcBef>
                <a:spcPct val="20000"/>
              </a:spcBef>
              <a:spcAft>
                <a:spcPct val="0"/>
              </a:spcAft>
              <a:buClr>
                <a:srgbClr val="3A569A"/>
              </a:buClr>
              <a:buFont typeface="Wingdings" charset="2"/>
              <a:buChar char="§"/>
              <a:defRPr sz="2000">
                <a:solidFill>
                  <a:schemeClr val="tx1"/>
                </a:solidFill>
                <a:latin typeface="+mn-lt"/>
              </a:defRPr>
            </a:lvl7pPr>
            <a:lvl8pPr marL="3429000" indent="-228600" algn="l" rtl="0" fontAlgn="base">
              <a:spcBef>
                <a:spcPct val="20000"/>
              </a:spcBef>
              <a:spcAft>
                <a:spcPct val="0"/>
              </a:spcAft>
              <a:buClr>
                <a:srgbClr val="3A569A"/>
              </a:buClr>
              <a:buFont typeface="Wingdings" charset="2"/>
              <a:buChar char="§"/>
              <a:defRPr sz="2000">
                <a:solidFill>
                  <a:schemeClr val="tx1"/>
                </a:solidFill>
                <a:latin typeface="+mn-lt"/>
              </a:defRPr>
            </a:lvl8pPr>
            <a:lvl9pPr marL="3886200" indent="-228600" algn="l" rtl="0" fontAlgn="base">
              <a:spcBef>
                <a:spcPct val="20000"/>
              </a:spcBef>
              <a:spcAft>
                <a:spcPct val="0"/>
              </a:spcAft>
              <a:buClr>
                <a:srgbClr val="3A569A"/>
              </a:buClr>
              <a:buFont typeface="Wingdings" charset="2"/>
              <a:buChar char="§"/>
              <a:defRPr sz="2000">
                <a:solidFill>
                  <a:schemeClr val="tx1"/>
                </a:solidFill>
                <a:latin typeface="+mn-lt"/>
              </a:defRPr>
            </a:lvl9pPr>
          </a:lstStyle>
          <a:p>
            <a:r>
              <a:rPr lang="en-CA" sz="1200" b="0" dirty="0">
                <a:latin typeface="Arial" panose="020B0604020202020204" pitchFamily="34" charset="0"/>
                <a:cs typeface="Arial" panose="020B0604020202020204" pitchFamily="34" charset="0"/>
              </a:rPr>
              <a:t>For BFSK with matched filter, </a:t>
            </a:r>
            <a:r>
              <a:rPr lang="en-CA" sz="1200" b="0" i="1" dirty="0">
                <a:latin typeface="Arial" panose="020B0604020202020204" pitchFamily="34" charset="0"/>
                <a:cs typeface="Arial" panose="020B0604020202020204" pitchFamily="34" charset="0"/>
              </a:rPr>
              <a:t>BER = 0.5 </a:t>
            </a:r>
            <a:r>
              <a:rPr lang="en-CA" sz="1200" i="1" dirty="0">
                <a:latin typeface="Arial" panose="020B0604020202020204" pitchFamily="34" charset="0"/>
                <a:cs typeface="Arial" panose="020B0604020202020204" pitchFamily="34" charset="0"/>
              </a:rPr>
              <a:t>x</a:t>
            </a:r>
            <a:r>
              <a:rPr lang="en-CA" sz="1200" b="0" i="1" dirty="0">
                <a:latin typeface="Arial" panose="020B0604020202020204" pitchFamily="34" charset="0"/>
                <a:cs typeface="Arial" panose="020B0604020202020204" pitchFamily="34" charset="0"/>
              </a:rPr>
              <a:t> erfc (sqrt (Es/2N)</a:t>
            </a:r>
            <a:r>
              <a:rPr lang="en-CA" sz="1200" b="0" dirty="0">
                <a:latin typeface="Arial" panose="020B0604020202020204" pitchFamily="34" charset="0"/>
                <a:cs typeface="Arial" panose="020B0604020202020204" pitchFamily="34" charset="0"/>
              </a:rPr>
              <a:t>)</a:t>
            </a:r>
            <a:endParaRPr lang="en-CA" sz="1200" b="0" i="1" dirty="0">
              <a:latin typeface="Arial" panose="020B0604020202020204" pitchFamily="34" charset="0"/>
              <a:cs typeface="Arial" panose="020B0604020202020204" pitchFamily="34" charset="0"/>
            </a:endParaRPr>
          </a:p>
          <a:p>
            <a:pPr marL="0" indent="0">
              <a:buNone/>
            </a:pPr>
            <a:r>
              <a:rPr lang="en-CA" sz="1100" b="0" i="1" dirty="0">
                <a:latin typeface="Arial" panose="020B0604020202020204" pitchFamily="34" charset="0"/>
                <a:cs typeface="Arial" panose="020B0604020202020204" pitchFamily="34" charset="0"/>
              </a:rPr>
              <a:t>REF: H. Taub &amp; D.L. Schilling, Principles of Communication Systems, McGraw-Hill (1986), pp. 444-458</a:t>
            </a:r>
          </a:p>
        </p:txBody>
      </p:sp>
    </p:spTree>
    <p:extLst>
      <p:ext uri="{BB962C8B-B14F-4D97-AF65-F5344CB8AC3E}">
        <p14:creationId xmlns:p14="http://schemas.microsoft.com/office/powerpoint/2010/main" val="4069339881"/>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rgbClr val="3A569A"/>
          </a:solidFill>
          <a:prstDash val="solid"/>
          <a:round/>
          <a:headEnd type="none" w="med" len="med"/>
          <a:tailEnd type="none" w="med" len="med"/>
        </a:ln>
        <a:effectLst/>
      </a:spPr>
      <a:bodyPr vert="horz" wrap="square" lIns="91440" tIns="45720" rIns="91440" bIns="45720" numCol="1" rtlCol="0"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3600" b="1" i="0" u="none" strike="noStrike" cap="none" normalizeH="0" baseline="0" smtClean="0">
            <a:ln>
              <a:noFill/>
            </a:ln>
            <a:solidFill>
              <a:schemeClr val="tx2"/>
            </a:solidFill>
            <a:effectLst/>
            <a:latin typeface="Arial" charset="0"/>
          </a:defRPr>
        </a:defPPr>
      </a:lstStyle>
    </a:spDef>
    <a:lnDef>
      <a:spPr bwMode="auto">
        <a:noFill/>
        <a:ln w="9525" cap="flat" cmpd="sng" algn="ctr">
          <a:solidFill>
            <a:srgbClr val="3A569A"/>
          </a:solidFill>
          <a:prstDash val="solid"/>
          <a:round/>
          <a:headEnd type="none" w="med" len="med"/>
          <a:tailEnd type="arrow"/>
        </a:ln>
        <a:effectLst/>
      </a:spPr>
      <a:body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5425</TotalTime>
  <Words>1054</Words>
  <Application>Microsoft Office PowerPoint</Application>
  <PresentationFormat>On-screen Show (4:3)</PresentationFormat>
  <Paragraphs>67</Paragraphs>
  <Slides>10</Slides>
  <Notes>10</Notes>
  <HiddenSlides>0</HiddenSlides>
  <MMClips>0</MMClips>
  <ScaleCrop>false</ScaleCrop>
  <HeadingPairs>
    <vt:vector size="4" baseType="variant">
      <vt:variant>
        <vt:lpstr>Theme</vt:lpstr>
      </vt:variant>
      <vt:variant>
        <vt:i4>2</vt:i4>
      </vt:variant>
      <vt:variant>
        <vt:lpstr>Slide Titles</vt:lpstr>
      </vt:variant>
      <vt:variant>
        <vt:i4>10</vt:i4>
      </vt:variant>
    </vt:vector>
  </HeadingPairs>
  <TitlesOfParts>
    <vt:vector size="12" baseType="lpstr">
      <vt:lpstr>Default Design</vt:lpstr>
      <vt:lpstr>1_Office Theme</vt:lpstr>
      <vt:lpstr>OptiSystem applications: Matched filter analysis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OptiSystem</dc:title>
  <dc:creator>marc Verreault</dc:creator>
  <cp:lastModifiedBy>Bryan Tipper</cp:lastModifiedBy>
  <cp:revision>472</cp:revision>
  <dcterms:created xsi:type="dcterms:W3CDTF">2013-08-15T17:15:56Z</dcterms:created>
  <dcterms:modified xsi:type="dcterms:W3CDTF">2017-06-29T13:04:18Z</dcterms:modified>
</cp:coreProperties>
</file>