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0"/>
  </p:notesMasterIdLst>
  <p:sldIdLst>
    <p:sldId id="259" r:id="rId3"/>
    <p:sldId id="303" r:id="rId4"/>
    <p:sldId id="313" r:id="rId5"/>
    <p:sldId id="347" r:id="rId6"/>
    <p:sldId id="346" r:id="rId7"/>
    <p:sldId id="337" r:id="rId8"/>
    <p:sldId id="34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70" autoAdjust="0"/>
  </p:normalViewPr>
  <p:slideViewPr>
    <p:cSldViewPr snapToGrid="0">
      <p:cViewPr>
        <p:scale>
          <a:sx n="110" d="100"/>
          <a:sy n="110" d="100"/>
        </p:scale>
        <p:origin x="-1632"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66E61-29B3-48CE-97F9-7EF1505847F9}" type="datetimeFigureOut">
              <a:rPr lang="en-CA" smtClean="0"/>
              <a:t>2017-06-29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23DE5-E48F-4074-815B-A15D97F36286}" type="slidenum">
              <a:rPr lang="en-CA" smtClean="0"/>
              <a:t>‹#›</a:t>
            </a:fld>
            <a:endParaRPr lang="en-CA"/>
          </a:p>
        </p:txBody>
      </p:sp>
    </p:spTree>
    <p:extLst>
      <p:ext uri="{BB962C8B-B14F-4D97-AF65-F5344CB8AC3E}">
        <p14:creationId xmlns:p14="http://schemas.microsoft.com/office/powerpoint/2010/main" val="14600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Times New Roman" pitchFamily="18"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b="1">
                <a:solidFill>
                  <a:schemeClr val="tx2"/>
                </a:solidFill>
                <a:latin typeface="Arial" charset="0"/>
              </a:defRPr>
            </a:lvl1pPr>
            <a:lvl2pPr marL="731731" indent="-281435" eaLnBrk="0" hangingPunct="0">
              <a:defRPr sz="3500" b="1">
                <a:solidFill>
                  <a:schemeClr val="tx2"/>
                </a:solidFill>
                <a:latin typeface="Arial" charset="0"/>
              </a:defRPr>
            </a:lvl2pPr>
            <a:lvl3pPr marL="1125741" indent="-225148" eaLnBrk="0" hangingPunct="0">
              <a:defRPr sz="3500" b="1">
                <a:solidFill>
                  <a:schemeClr val="tx2"/>
                </a:solidFill>
                <a:latin typeface="Arial" charset="0"/>
              </a:defRPr>
            </a:lvl3pPr>
            <a:lvl4pPr marL="1576037" indent="-225148" eaLnBrk="0" hangingPunct="0">
              <a:defRPr sz="3500" b="1">
                <a:solidFill>
                  <a:schemeClr val="tx2"/>
                </a:solidFill>
                <a:latin typeface="Arial" charset="0"/>
              </a:defRPr>
            </a:lvl4pPr>
            <a:lvl5pPr marL="2026333" indent="-225148" eaLnBrk="0" hangingPunct="0">
              <a:defRPr sz="3500" b="1">
                <a:solidFill>
                  <a:schemeClr val="tx2"/>
                </a:solidFill>
                <a:latin typeface="Arial" charset="0"/>
              </a:defRPr>
            </a:lvl5pPr>
            <a:lvl6pPr marL="2476630" indent="-225148" eaLnBrk="0" fontAlgn="base" hangingPunct="0">
              <a:spcBef>
                <a:spcPct val="0"/>
              </a:spcBef>
              <a:spcAft>
                <a:spcPct val="0"/>
              </a:spcAft>
              <a:defRPr sz="3500" b="1">
                <a:solidFill>
                  <a:schemeClr val="tx2"/>
                </a:solidFill>
                <a:latin typeface="Arial" charset="0"/>
              </a:defRPr>
            </a:lvl6pPr>
            <a:lvl7pPr marL="2926926" indent="-225148" eaLnBrk="0" fontAlgn="base" hangingPunct="0">
              <a:spcBef>
                <a:spcPct val="0"/>
              </a:spcBef>
              <a:spcAft>
                <a:spcPct val="0"/>
              </a:spcAft>
              <a:defRPr sz="3500" b="1">
                <a:solidFill>
                  <a:schemeClr val="tx2"/>
                </a:solidFill>
                <a:latin typeface="Arial" charset="0"/>
              </a:defRPr>
            </a:lvl7pPr>
            <a:lvl8pPr marL="3377222" indent="-225148" eaLnBrk="0" fontAlgn="base" hangingPunct="0">
              <a:spcBef>
                <a:spcPct val="0"/>
              </a:spcBef>
              <a:spcAft>
                <a:spcPct val="0"/>
              </a:spcAft>
              <a:defRPr sz="3500" b="1">
                <a:solidFill>
                  <a:schemeClr val="tx2"/>
                </a:solidFill>
                <a:latin typeface="Arial" charset="0"/>
              </a:defRPr>
            </a:lvl8pPr>
            <a:lvl9pPr marL="3827518" indent="-225148" eaLnBrk="0" fontAlgn="base" hangingPunct="0">
              <a:spcBef>
                <a:spcPct val="0"/>
              </a:spcBef>
              <a:spcAft>
                <a:spcPct val="0"/>
              </a:spcAft>
              <a:defRPr sz="3500" b="1">
                <a:solidFill>
                  <a:schemeClr val="tx2"/>
                </a:solidFill>
                <a:latin typeface="Arial" charset="0"/>
              </a:defRPr>
            </a:lvl9pPr>
          </a:lstStyle>
          <a:p>
            <a:fld id="{15300EE5-C484-44F1-87A9-3599F263C716}" type="slidenum">
              <a:rPr lang="en-US" sz="1200" b="0">
                <a:solidFill>
                  <a:srgbClr val="000000"/>
                </a:solidFill>
                <a:latin typeface="Times New Roman" pitchFamily="18" charset="0"/>
              </a:rPr>
              <a:pPr/>
              <a:t>1</a:t>
            </a:fld>
            <a:endParaRPr lang="en-US" sz="1200" b="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5</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6</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7</a:t>
            </a:fld>
            <a:endParaRPr lang="en-CA"/>
          </a:p>
        </p:txBody>
      </p:sp>
    </p:spTree>
    <p:extLst>
      <p:ext uri="{BB962C8B-B14F-4D97-AF65-F5344CB8AC3E}">
        <p14:creationId xmlns:p14="http://schemas.microsoft.com/office/powerpoint/2010/main" val="40205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477083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42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685800"/>
            <a:ext cx="1958975"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0713" y="685800"/>
            <a:ext cx="5726112"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072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914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Tree>
    <p:extLst>
      <p:ext uri="{BB962C8B-B14F-4D97-AF65-F5344CB8AC3E}">
        <p14:creationId xmlns:p14="http://schemas.microsoft.com/office/powerpoint/2010/main" val="362764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7573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502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8563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517056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05235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130175"/>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8" y="59372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6" name="Text Box 6"/>
          <p:cNvSpPr txBox="1">
            <a:spLocks noChangeArrowheads="1"/>
          </p:cNvSpPr>
          <p:nvPr userDrawn="1"/>
        </p:nvSpPr>
        <p:spPr bwMode="auto">
          <a:xfrm>
            <a:off x="3200400" y="5913438"/>
            <a:ext cx="22209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200" dirty="0" smtClean="0">
                <a:solidFill>
                  <a:srgbClr val="000000"/>
                </a:solidFill>
              </a:rPr>
              <a:t>Marc Verreault</a:t>
            </a:r>
            <a:endParaRPr lang="en-GB" sz="1100" dirty="0" smtClean="0">
              <a:solidFill>
                <a:srgbClr val="808080"/>
              </a:solidFill>
            </a:endParaRP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rPr>
              <a:t>Director Optical Systems</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i="1" dirty="0" smtClean="0">
                <a:solidFill>
                  <a:srgbClr val="808080"/>
                </a:solidFill>
              </a:rPr>
              <a:t>marc.verreault@optiwave.com</a:t>
            </a:r>
            <a:endParaRPr lang="en-GB" sz="2000" i="1" dirty="0" smtClean="0">
              <a:solidFill>
                <a:srgbClr val="FFFFCC"/>
              </a:solidFill>
            </a:endParaRPr>
          </a:p>
          <a:p>
            <a:pPr eaLnBrk="1" fontAlgn="base" hangingPunct="1">
              <a:lnSpc>
                <a:spcPct val="95000"/>
              </a:lnSpc>
              <a:spcBef>
                <a:spcPct val="0"/>
              </a:spcBef>
              <a:spcAft>
                <a:spcPct val="0"/>
              </a:spcAft>
              <a:buClr>
                <a:srgbClr val="1D528D"/>
              </a:buClr>
              <a:buSzPct val="100000"/>
              <a:buFont typeface="Times New Roman" pitchFamily="18" charset="0"/>
              <a:buNone/>
              <a:defRPr/>
            </a:pPr>
            <a:r>
              <a:rPr lang="en-GB" sz="2000" dirty="0" smtClean="0">
                <a:solidFill>
                  <a:srgbClr val="1D528D"/>
                </a:solidFill>
                <a:latin typeface="Times New Roman" pitchFamily="18" charset="0"/>
              </a:rPr>
              <a:t> </a:t>
            </a: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0" name="Line 21"/>
          <p:cNvSpPr>
            <a:spLocks noChangeShapeType="1"/>
          </p:cNvSpPr>
          <p:nvPr userDrawn="1"/>
        </p:nvSpPr>
        <p:spPr bwMode="auto">
          <a:xfrm>
            <a:off x="3124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4265268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92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04404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46585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78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5927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74728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K2E 7X1</a:t>
            </a:r>
            <a:endParaRPr lang="en-GB" sz="1200" dirty="0" smtClean="0">
              <a:solidFill>
                <a:srgbClr val="808080"/>
              </a:solidFill>
              <a:cs typeface="Arial" charset="0"/>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dirty="0">
                <a:solidFill>
                  <a:srgbClr val="808080"/>
                </a:solidFill>
                <a:cs typeface="Arial" charset="0"/>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dirty="0">
                <a:solidFill>
                  <a:srgbClr val="FF0000"/>
                </a:solidFill>
                <a:cs typeface="Arial" charset="0"/>
              </a:rPr>
              <a:t>www.optiwave.com</a:t>
            </a:r>
            <a:endParaRPr lang="en-GB" sz="1100" b="1" dirty="0">
              <a:solidFill>
                <a:srgbClr val="808080"/>
              </a:solidFill>
              <a:cs typeface="Arial" charset="0"/>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dirty="0" smtClean="0">
                <a:solidFill>
                  <a:srgbClr val="808080"/>
                </a:solidFill>
                <a:cs typeface="Arial" charset="0"/>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25103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712200" y="6505575"/>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algn="ctr" eaLnBrk="1" fontAlgn="base" hangingPunct="1">
              <a:lnSpc>
                <a:spcPct val="93000"/>
              </a:lnSpc>
              <a:spcBef>
                <a:spcPts val="875"/>
              </a:spcBef>
              <a:spcAft>
                <a:spcPct val="0"/>
              </a:spcAft>
              <a:buClr>
                <a:srgbClr val="000000"/>
              </a:buClr>
              <a:buSzPct val="100000"/>
              <a:buFont typeface="Times New Roman" pitchFamily="18" charset="0"/>
              <a:buNone/>
              <a:defRPr/>
            </a:pPr>
            <a:fld id="{55A2338E-951F-49EA-8036-F2D5F30D18EE}" type="slidenum">
              <a:rPr lang="en-GB" sz="1200" smtClean="0">
                <a:solidFill>
                  <a:srgbClr val="B4B4B4"/>
                </a:solidFill>
              </a:rPr>
              <a:pPr algn="ctr" eaLnBrk="1" fontAlgn="base" hangingPunct="1">
                <a:lnSpc>
                  <a:spcPct val="93000"/>
                </a:lnSpc>
                <a:spcBef>
                  <a:spcPts val="875"/>
                </a:spcBef>
                <a:spcAft>
                  <a:spcPct val="0"/>
                </a:spcAft>
                <a:buClr>
                  <a:srgbClr val="000000"/>
                </a:buClr>
                <a:buSzPct val="100000"/>
                <a:buFont typeface="Times New Roman" pitchFamily="18" charset="0"/>
                <a:buNone/>
                <a:defRPr/>
              </a:pPr>
              <a:t>‹#›</a:t>
            </a:fld>
            <a:endParaRPr lang="en-GB" sz="1400" smtClean="0">
              <a:solidFill>
                <a:srgbClr val="FFFFFF"/>
              </a:solidFill>
            </a:endParaRPr>
          </a:p>
        </p:txBody>
      </p:sp>
      <p:sp>
        <p:nvSpPr>
          <p:cNvPr id="2" name="Title 1"/>
          <p:cNvSpPr>
            <a:spLocks noGrp="1"/>
          </p:cNvSpPr>
          <p:nvPr>
            <p:ph type="title"/>
          </p:nvPr>
        </p:nvSpPr>
        <p:spPr>
          <a:xfrm>
            <a:off x="152400" y="609600"/>
            <a:ext cx="7758112" cy="1069975"/>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286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60481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47431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788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93392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010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42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19825" y="825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620713" y="685800"/>
            <a:ext cx="7834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9"/>
          <p:cNvSpPr txBox="1">
            <a:spLocks noChangeArrowheads="1"/>
          </p:cNvSpPr>
          <p:nvPr userDrawn="1"/>
        </p:nvSpPr>
        <p:spPr bwMode="auto">
          <a:xfrm>
            <a:off x="8712200" y="65055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lgn="ctr" fontAlgn="base">
              <a:spcBef>
                <a:spcPct val="50000"/>
              </a:spcBef>
              <a:spcAft>
                <a:spcPct val="0"/>
              </a:spcAft>
              <a:defRPr/>
            </a:pPr>
            <a:fld id="{BF3E3443-4363-4E33-9DFD-575B278643CF}" type="slidenum">
              <a:rPr lang="en-US" sz="1400" smtClean="0">
                <a:solidFill>
                  <a:srgbClr val="FFFFFF"/>
                </a:solidFill>
              </a:rPr>
              <a:pPr algn="ctr" fontAlgn="base">
                <a:spcBef>
                  <a:spcPct val="50000"/>
                </a:spcBef>
                <a:spcAft>
                  <a:spcPct val="0"/>
                </a:spcAft>
                <a:defRPr/>
              </a:pPr>
              <a:t>‹#›</a:t>
            </a:fld>
            <a:endParaRPr lang="en-US" sz="1400" smtClean="0">
              <a:solidFill>
                <a:srgbClr val="FFFFFF"/>
              </a:solidFill>
            </a:endParaRPr>
          </a:p>
        </p:txBody>
      </p:sp>
      <p:pic>
        <p:nvPicPr>
          <p:cNvPr id="1030" name="Picture 18" descr="Optiwave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963" y="76200"/>
            <a:ext cx="19764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userDrawn="1"/>
        </p:nvSpPr>
        <p:spPr bwMode="auto">
          <a:xfrm>
            <a:off x="228600" y="685800"/>
            <a:ext cx="8686800"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Tree>
    <p:extLst>
      <p:ext uri="{BB962C8B-B14F-4D97-AF65-F5344CB8AC3E}">
        <p14:creationId xmlns:p14="http://schemas.microsoft.com/office/powerpoint/2010/main" val="39205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57FA2-9F0F-49AE-872E-87FCD82185C6}" type="datetimeFigureOut">
              <a:rPr lang="en-CA" smtClean="0">
                <a:solidFill>
                  <a:prstClr val="black">
                    <a:tint val="75000"/>
                  </a:prstClr>
                </a:solidFill>
                <a:cs typeface="Arial" charset="0"/>
              </a:rPr>
              <a:pPr/>
              <a:t>2017-06-29</a:t>
            </a:fld>
            <a:endParaRPr lang="en-C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solidFill>
                  <a:prstClr val="black">
                    <a:tint val="75000"/>
                  </a:prstClr>
                </a:solidFill>
                <a:cs typeface="Arial" charset="0"/>
              </a:rPr>
              <a:t>Confidential</a:t>
            </a:r>
            <a:endParaRPr lang="en-CA"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D6D7B-7522-436D-937E-C3DFAAEACD77}" type="slidenum">
              <a:rPr lang="en-CA" smtClean="0">
                <a:solidFill>
                  <a:prstClr val="black">
                    <a:tint val="75000"/>
                  </a:prstClr>
                </a:solidFill>
                <a:cs typeface="Arial" charset="0"/>
              </a:rPr>
              <a:pPr/>
              <a:t>‹#›</a:t>
            </a:fld>
            <a:endParaRPr lang="en-CA" dirty="0">
              <a:solidFill>
                <a:prstClr val="black">
                  <a:tint val="75000"/>
                </a:prstClr>
              </a:solidFill>
              <a:cs typeface="Arial" charset="0"/>
            </a:endParaRPr>
          </a:p>
        </p:txBody>
      </p:sp>
    </p:spTree>
    <p:extLst>
      <p:ext uri="{BB962C8B-B14F-4D97-AF65-F5344CB8AC3E}">
        <p14:creationId xmlns:p14="http://schemas.microsoft.com/office/powerpoint/2010/main" val="1812220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www.atlantarf.com/Downloads.php" TargetMode="External"/><Relationship Id="rId5" Type="http://schemas.openxmlformats.org/officeDocument/2006/relationships/hyperlink" Target="http://complextoreal.com/tutorials/tutorial-8-all-about-modulation-part-1/#.WMrlRn_nLTY"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www.atlantarf.com/Downloads.php"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www.atlantarf.com/Downloads.php"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hyperlink" Target="https://en.wikipedia.org/w/index.php?title=Continuous_phase_modulation&amp;oldid=695807066"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www.atlantarf.com/Downloads.php"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www.atlantarf.com/Downloads.php" TargetMode="Externa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9875" y="3789040"/>
            <a:ext cx="8064500" cy="1868810"/>
          </a:xfrm>
        </p:spPr>
        <p:txBody>
          <a:bodyPr/>
          <a:lstStyle/>
          <a:p>
            <a:r>
              <a:rPr lang="en-CA" dirty="0" smtClean="0">
                <a:solidFill>
                  <a:schemeClr val="tx1"/>
                </a:solidFill>
              </a:rPr>
              <a:t>OptiSystem applications:</a:t>
            </a:r>
            <a:br>
              <a:rPr lang="en-CA" dirty="0" smtClean="0">
                <a:solidFill>
                  <a:schemeClr val="tx1"/>
                </a:solidFill>
              </a:rPr>
            </a:br>
            <a:r>
              <a:rPr lang="en-CA" dirty="0" smtClean="0">
                <a:solidFill>
                  <a:schemeClr val="bg2">
                    <a:lumMod val="75000"/>
                  </a:schemeClr>
                </a:solidFill>
              </a:rPr>
              <a:t>Digital modulation analysis (FSK)</a:t>
            </a:r>
            <a:r>
              <a:rPr lang="en-CA" sz="3200" dirty="0" smtClean="0">
                <a:solidFill>
                  <a:schemeClr val="tx1"/>
                </a:solidFill>
              </a:rPr>
              <a:t/>
            </a:r>
            <a:br>
              <a:rPr lang="en-CA" sz="3200" dirty="0" smtClean="0">
                <a:solidFill>
                  <a:schemeClr val="tx1"/>
                </a:solidFill>
              </a:rPr>
            </a:br>
            <a:endParaRPr lang="en-CA" sz="2800" b="0" i="1"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925861"/>
            <a:ext cx="3868639"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9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4" y="882908"/>
            <a:ext cx="8585731" cy="5302232"/>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CA" sz="1400" b="0" kern="0" dirty="0" smtClean="0">
                <a:solidFill>
                  <a:srgbClr val="000000"/>
                </a:solidFill>
                <a:latin typeface="Arial"/>
              </a:rPr>
              <a:t>Digital modulation systems are used to transmit digital (quantized) information over a medium such as air or optical fiber. Transmission is achieved by mapping the information (baseband) channel onto an analog carrier channel, propagating over the medium, and then recovering the baseband channel at the receiver</a:t>
            </a:r>
            <a:r>
              <a:rPr lang="en-CA" sz="1400" b="0" kern="0" baseline="30000" dirty="0" smtClean="0">
                <a:solidFill>
                  <a:srgbClr val="000000"/>
                </a:solidFill>
                <a:latin typeface="Arial"/>
              </a:rPr>
              <a:t>1</a:t>
            </a:r>
            <a:r>
              <a:rPr lang="en-CA" sz="1400" b="0" kern="0" dirty="0" smtClean="0">
                <a:solidFill>
                  <a:srgbClr val="000000"/>
                </a:solidFill>
                <a:latin typeface="Arial"/>
              </a:rPr>
              <a:t>. Several techniques can be used to carry the information channel and involve changing the characteristics of </a:t>
            </a:r>
            <a:r>
              <a:rPr lang="en-CA" sz="1400" b="0" kern="0" dirty="0">
                <a:solidFill>
                  <a:srgbClr val="000000"/>
                </a:solidFill>
                <a:latin typeface="Arial"/>
              </a:rPr>
              <a:t>i</a:t>
            </a:r>
            <a:r>
              <a:rPr lang="en-CA" sz="1400" b="0" kern="0" dirty="0" smtClean="0">
                <a:solidFill>
                  <a:srgbClr val="000000"/>
                </a:solidFill>
                <a:latin typeface="Arial"/>
              </a:rPr>
              <a:t>ts analog carrier (periodic) signal. These include</a:t>
            </a:r>
            <a:r>
              <a:rPr lang="en-CA" sz="1400" b="0" kern="0" baseline="30000" dirty="0" smtClean="0">
                <a:solidFill>
                  <a:srgbClr val="000000"/>
                </a:solidFill>
                <a:latin typeface="Arial"/>
              </a:rPr>
              <a:t>2</a:t>
            </a:r>
            <a:r>
              <a:rPr lang="en-CA" sz="1400" b="0" kern="0" dirty="0" smtClean="0">
                <a:solidFill>
                  <a:srgbClr val="000000"/>
                </a:solidFill>
                <a:latin typeface="Arial"/>
              </a:rPr>
              <a:t>:</a:t>
            </a:r>
          </a:p>
          <a:p>
            <a:pPr lvl="1" eaLnBrk="1" hangingPunct="1">
              <a:spcBef>
                <a:spcPts val="200"/>
              </a:spcBef>
              <a:defRPr/>
            </a:pPr>
            <a:r>
              <a:rPr lang="en-US" sz="1200" b="0" kern="0" dirty="0" smtClean="0">
                <a:solidFill>
                  <a:srgbClr val="000000"/>
                </a:solidFill>
                <a:latin typeface="Arial"/>
              </a:rPr>
              <a:t>Amplitude shift keying (</a:t>
            </a:r>
            <a:r>
              <a:rPr lang="en-US" sz="1200" kern="0" dirty="0" smtClean="0">
                <a:solidFill>
                  <a:srgbClr val="000000"/>
                </a:solidFill>
                <a:latin typeface="Arial"/>
              </a:rPr>
              <a:t>ASK</a:t>
            </a:r>
            <a:r>
              <a:rPr lang="en-US" sz="1200" b="0" kern="0" dirty="0" smtClean="0">
                <a:solidFill>
                  <a:srgbClr val="000000"/>
                </a:solidFill>
                <a:latin typeface="Arial"/>
              </a:rPr>
              <a:t>), also called pulse amplitude modulation (</a:t>
            </a:r>
            <a:r>
              <a:rPr lang="en-US" sz="1200" kern="0" dirty="0" smtClean="0">
                <a:solidFill>
                  <a:srgbClr val="000000"/>
                </a:solidFill>
                <a:latin typeface="Arial"/>
              </a:rPr>
              <a:t>PAM</a:t>
            </a:r>
            <a:r>
              <a:rPr lang="en-US" sz="1200" b="0" kern="0" dirty="0" smtClean="0">
                <a:solidFill>
                  <a:srgbClr val="000000"/>
                </a:solidFill>
                <a:latin typeface="Arial"/>
              </a:rPr>
              <a:t>), where different amplitudes of the carrier are used to represent the digital signal</a:t>
            </a:r>
            <a:endParaRPr lang="en-US" sz="1200" b="0" kern="0" dirty="0">
              <a:solidFill>
                <a:srgbClr val="000000"/>
              </a:solidFill>
              <a:latin typeface="Arial"/>
            </a:endParaRPr>
          </a:p>
          <a:p>
            <a:pPr lvl="1" eaLnBrk="1" hangingPunct="1">
              <a:spcBef>
                <a:spcPts val="200"/>
              </a:spcBef>
              <a:defRPr/>
            </a:pPr>
            <a:r>
              <a:rPr lang="en-US" sz="1200" b="0" kern="0" dirty="0" smtClean="0">
                <a:solidFill>
                  <a:srgbClr val="000000"/>
                </a:solidFill>
                <a:latin typeface="Arial"/>
              </a:rPr>
              <a:t>Phase shift keying (</a:t>
            </a:r>
            <a:r>
              <a:rPr lang="en-US" sz="1200" kern="0" dirty="0" smtClean="0">
                <a:solidFill>
                  <a:srgbClr val="000000"/>
                </a:solidFill>
                <a:latin typeface="Arial"/>
              </a:rPr>
              <a:t>PSK</a:t>
            </a:r>
            <a:r>
              <a:rPr lang="en-US" sz="1200" b="0" kern="0" dirty="0" smtClean="0">
                <a:solidFill>
                  <a:srgbClr val="000000"/>
                </a:solidFill>
                <a:latin typeface="Arial"/>
              </a:rPr>
              <a:t>), where different phase settings of the carrier are </a:t>
            </a:r>
            <a:r>
              <a:rPr lang="en-US" sz="1200" b="0" kern="0" dirty="0">
                <a:solidFill>
                  <a:srgbClr val="000000"/>
                </a:solidFill>
                <a:latin typeface="Arial"/>
              </a:rPr>
              <a:t>used to represent the digital </a:t>
            </a:r>
            <a:r>
              <a:rPr lang="en-US" sz="1200" b="0" kern="0" dirty="0" smtClean="0">
                <a:solidFill>
                  <a:srgbClr val="000000"/>
                </a:solidFill>
                <a:latin typeface="Arial"/>
              </a:rPr>
              <a:t>signal</a:t>
            </a:r>
          </a:p>
          <a:p>
            <a:pPr lvl="1" eaLnBrk="1" hangingPunct="1">
              <a:spcBef>
                <a:spcPts val="200"/>
              </a:spcBef>
              <a:defRPr/>
            </a:pPr>
            <a:r>
              <a:rPr lang="en-US" sz="1200" b="0" kern="0" dirty="0" smtClean="0">
                <a:solidFill>
                  <a:srgbClr val="000000"/>
                </a:solidFill>
                <a:latin typeface="Arial"/>
              </a:rPr>
              <a:t>Quadrature amplitude modulation (</a:t>
            </a:r>
            <a:r>
              <a:rPr lang="en-US" sz="1200" kern="0" dirty="0" smtClean="0">
                <a:solidFill>
                  <a:srgbClr val="000000"/>
                </a:solidFill>
                <a:latin typeface="Arial"/>
              </a:rPr>
              <a:t>QAM</a:t>
            </a:r>
            <a:r>
              <a:rPr lang="en-US" sz="1200" b="0" kern="0" dirty="0" smtClean="0">
                <a:solidFill>
                  <a:srgbClr val="000000"/>
                </a:solidFill>
                <a:latin typeface="Arial"/>
              </a:rPr>
              <a:t>) – a combination of PAM and PSK</a:t>
            </a:r>
          </a:p>
          <a:p>
            <a:pPr lvl="1" eaLnBrk="1" hangingPunct="1">
              <a:spcBef>
                <a:spcPts val="200"/>
              </a:spcBef>
              <a:defRPr/>
            </a:pPr>
            <a:r>
              <a:rPr lang="en-US" sz="1200" b="0" kern="0" dirty="0" smtClean="0">
                <a:solidFill>
                  <a:srgbClr val="000000"/>
                </a:solidFill>
                <a:latin typeface="Arial"/>
              </a:rPr>
              <a:t>Frequency shift keying (</a:t>
            </a:r>
            <a:r>
              <a:rPr lang="en-US" sz="1200" kern="0" dirty="0" smtClean="0">
                <a:solidFill>
                  <a:srgbClr val="000000"/>
                </a:solidFill>
                <a:latin typeface="Arial"/>
              </a:rPr>
              <a:t>FSK</a:t>
            </a:r>
            <a:r>
              <a:rPr lang="en-US" sz="1200" b="0" kern="0" dirty="0" smtClean="0">
                <a:solidFill>
                  <a:srgbClr val="000000"/>
                </a:solidFill>
                <a:latin typeface="Arial"/>
              </a:rPr>
              <a:t>), where different frequency settings (relative to the carrier frequency) are used to represent the digital signal</a:t>
            </a:r>
            <a:endParaRPr lang="en-CA" sz="1400" b="0" kern="0" dirty="0" smtClean="0">
              <a:solidFill>
                <a:srgbClr val="000000"/>
              </a:solidFill>
              <a:latin typeface="Arial"/>
            </a:endParaRPr>
          </a:p>
          <a:p>
            <a:pPr eaLnBrk="1" hangingPunct="1">
              <a:spcBef>
                <a:spcPts val="600"/>
              </a:spcBef>
              <a:defRPr/>
            </a:pPr>
            <a:r>
              <a:rPr lang="en-CA" sz="1400" b="0" kern="0" dirty="0" smtClean="0">
                <a:solidFill>
                  <a:srgbClr val="000000"/>
                </a:solidFill>
                <a:latin typeface="Arial"/>
              </a:rPr>
              <a:t>This application note reviews common implementations for </a:t>
            </a:r>
            <a:r>
              <a:rPr lang="en-CA" sz="1400" kern="0" dirty="0">
                <a:solidFill>
                  <a:srgbClr val="000000"/>
                </a:solidFill>
                <a:latin typeface="Arial"/>
              </a:rPr>
              <a:t>F</a:t>
            </a:r>
            <a:r>
              <a:rPr lang="en-CA" sz="1400" kern="0" dirty="0" smtClean="0">
                <a:solidFill>
                  <a:srgbClr val="000000"/>
                </a:solidFill>
                <a:latin typeface="Arial"/>
              </a:rPr>
              <a:t>SK</a:t>
            </a:r>
            <a:r>
              <a:rPr lang="en-CA" sz="1400" b="0" kern="0" dirty="0" smtClean="0">
                <a:solidFill>
                  <a:srgbClr val="000000"/>
                </a:solidFill>
                <a:latin typeface="Arial"/>
              </a:rPr>
              <a:t> modulation and includes the following models:</a:t>
            </a:r>
          </a:p>
          <a:p>
            <a:pPr lvl="1" eaLnBrk="1" hangingPunct="1">
              <a:spcBef>
                <a:spcPts val="200"/>
              </a:spcBef>
              <a:defRPr/>
            </a:pPr>
            <a:r>
              <a:rPr lang="en-US" sz="1200" b="0" kern="0" dirty="0" smtClean="0">
                <a:solidFill>
                  <a:srgbClr val="000000"/>
                </a:solidFill>
                <a:latin typeface="Arial"/>
              </a:rPr>
              <a:t>Binary frequency shift keying with coherent detection (Layout: BFSK (Coherent))</a:t>
            </a:r>
          </a:p>
          <a:p>
            <a:pPr lvl="1" eaLnBrk="1" hangingPunct="1">
              <a:spcBef>
                <a:spcPts val="200"/>
              </a:spcBef>
              <a:defRPr/>
            </a:pPr>
            <a:r>
              <a:rPr lang="en-US" sz="1200" b="0" kern="0" dirty="0">
                <a:solidFill>
                  <a:srgbClr val="000000"/>
                </a:solidFill>
                <a:latin typeface="Arial"/>
              </a:rPr>
              <a:t>Binary frequency shift keying with </a:t>
            </a:r>
            <a:r>
              <a:rPr lang="en-US" sz="1200" b="0" kern="0" dirty="0" smtClean="0">
                <a:solidFill>
                  <a:srgbClr val="000000"/>
                </a:solidFill>
                <a:latin typeface="Arial"/>
              </a:rPr>
              <a:t>envelope </a:t>
            </a:r>
            <a:r>
              <a:rPr lang="en-US" sz="1200" b="0" kern="0" dirty="0">
                <a:solidFill>
                  <a:srgbClr val="000000"/>
                </a:solidFill>
                <a:latin typeface="Arial"/>
              </a:rPr>
              <a:t>detection</a:t>
            </a:r>
            <a:r>
              <a:rPr lang="en-US" sz="1200" b="0" kern="0" dirty="0" smtClean="0">
                <a:solidFill>
                  <a:srgbClr val="000000"/>
                </a:solidFill>
                <a:latin typeface="Arial"/>
              </a:rPr>
              <a:t>(Layout</a:t>
            </a:r>
            <a:r>
              <a:rPr lang="en-US" sz="1200" b="0" kern="0" dirty="0">
                <a:solidFill>
                  <a:srgbClr val="000000"/>
                </a:solidFill>
                <a:latin typeface="Arial"/>
              </a:rPr>
              <a:t>: BFSK </a:t>
            </a:r>
            <a:r>
              <a:rPr lang="en-US" sz="1200" b="0" kern="0" dirty="0" smtClean="0">
                <a:solidFill>
                  <a:srgbClr val="000000"/>
                </a:solidFill>
                <a:latin typeface="Arial"/>
              </a:rPr>
              <a:t>(Non-coherent</a:t>
            </a:r>
            <a:r>
              <a:rPr lang="en-US" sz="1200" b="0" kern="0" dirty="0">
                <a:solidFill>
                  <a:srgbClr val="000000"/>
                </a:solidFill>
                <a:latin typeface="Arial"/>
              </a:rPr>
              <a:t>))</a:t>
            </a:r>
          </a:p>
          <a:p>
            <a:pPr lvl="1" eaLnBrk="1" hangingPunct="1">
              <a:spcBef>
                <a:spcPts val="200"/>
              </a:spcBef>
              <a:defRPr/>
            </a:pPr>
            <a:r>
              <a:rPr lang="en-US" sz="1200" b="0" kern="0" dirty="0" smtClean="0">
                <a:solidFill>
                  <a:srgbClr val="000000"/>
                </a:solidFill>
                <a:latin typeface="Arial"/>
              </a:rPr>
              <a:t>Continuous phase frequency shift keying </a:t>
            </a:r>
            <a:r>
              <a:rPr lang="en-US" sz="1200" b="0" kern="0" dirty="0">
                <a:solidFill>
                  <a:srgbClr val="000000"/>
                </a:solidFill>
                <a:latin typeface="Arial"/>
              </a:rPr>
              <a:t>(Layout: </a:t>
            </a:r>
            <a:r>
              <a:rPr lang="en-US" sz="1200" b="0" kern="0" dirty="0" smtClean="0">
                <a:solidFill>
                  <a:srgbClr val="000000"/>
                </a:solidFill>
                <a:latin typeface="Arial"/>
              </a:rPr>
              <a:t>CPFSK)</a:t>
            </a:r>
            <a:endParaRPr lang="en-US" sz="1200" b="0" kern="0" dirty="0">
              <a:solidFill>
                <a:srgbClr val="000000"/>
              </a:solidFill>
              <a:latin typeface="Arial"/>
            </a:endParaRPr>
          </a:p>
          <a:p>
            <a:pPr lvl="1" eaLnBrk="1" hangingPunct="1">
              <a:spcBef>
                <a:spcPts val="200"/>
              </a:spcBef>
              <a:defRPr/>
            </a:pPr>
            <a:r>
              <a:rPr lang="en-US" sz="1200" b="0" kern="0" dirty="0" smtClean="0">
                <a:solidFill>
                  <a:srgbClr val="000000"/>
                </a:solidFill>
                <a:latin typeface="Arial"/>
              </a:rPr>
              <a:t>Minimum </a:t>
            </a:r>
            <a:r>
              <a:rPr lang="en-US" sz="1200" b="0" kern="0" dirty="0">
                <a:solidFill>
                  <a:srgbClr val="000000"/>
                </a:solidFill>
                <a:latin typeface="Arial"/>
              </a:rPr>
              <a:t>shift keying (Layout: M</a:t>
            </a:r>
            <a:r>
              <a:rPr lang="en-US" sz="1200" b="0" kern="0" dirty="0" smtClean="0">
                <a:solidFill>
                  <a:srgbClr val="000000"/>
                </a:solidFill>
                <a:latin typeface="Arial"/>
              </a:rPr>
              <a:t>SK</a:t>
            </a:r>
            <a:r>
              <a:rPr lang="en-US" sz="1200" b="0" kern="0" dirty="0">
                <a:solidFill>
                  <a:srgbClr val="000000"/>
                </a:solidFill>
                <a:latin typeface="Arial"/>
              </a:rPr>
              <a:t>)</a:t>
            </a:r>
          </a:p>
          <a:p>
            <a:pPr lvl="1" eaLnBrk="1" hangingPunct="1">
              <a:spcBef>
                <a:spcPts val="200"/>
              </a:spcBef>
              <a:defRPr/>
            </a:pPr>
            <a:r>
              <a:rPr lang="en-US" sz="1200" b="0" kern="0" dirty="0" smtClean="0">
                <a:solidFill>
                  <a:srgbClr val="000000"/>
                </a:solidFill>
                <a:latin typeface="Arial"/>
              </a:rPr>
              <a:t>Gaussian minimum </a:t>
            </a:r>
            <a:r>
              <a:rPr lang="en-US" sz="1200" b="0" kern="0" dirty="0">
                <a:solidFill>
                  <a:srgbClr val="000000"/>
                </a:solidFill>
                <a:latin typeface="Arial"/>
              </a:rPr>
              <a:t>shift </a:t>
            </a:r>
            <a:r>
              <a:rPr lang="en-US" sz="1200" b="0" kern="0" dirty="0" smtClean="0">
                <a:solidFill>
                  <a:srgbClr val="000000"/>
                </a:solidFill>
                <a:latin typeface="Arial"/>
              </a:rPr>
              <a:t>keying (</a:t>
            </a:r>
            <a:r>
              <a:rPr lang="en-US" sz="1200" b="0" kern="0" dirty="0">
                <a:solidFill>
                  <a:srgbClr val="000000"/>
                </a:solidFill>
                <a:latin typeface="Arial"/>
              </a:rPr>
              <a:t>Layout: </a:t>
            </a:r>
            <a:r>
              <a:rPr lang="en-US" sz="1200" b="0" kern="0" dirty="0" smtClean="0">
                <a:solidFill>
                  <a:srgbClr val="000000"/>
                </a:solidFill>
                <a:latin typeface="Arial"/>
              </a:rPr>
              <a:t>GMSK)</a:t>
            </a:r>
          </a:p>
          <a:p>
            <a:pPr marL="0" indent="0">
              <a:buNone/>
            </a:pPr>
            <a:r>
              <a:rPr lang="en-CA" sz="1050" b="0" i="1" dirty="0" smtClean="0">
                <a:latin typeface="Arial" panose="020B0604020202020204" pitchFamily="34" charset="0"/>
                <a:cs typeface="Arial" panose="020B0604020202020204" pitchFamily="34" charset="0"/>
              </a:rPr>
              <a:t>REF </a:t>
            </a:r>
            <a:r>
              <a:rPr lang="en-CA" sz="1050" b="0" i="1" dirty="0">
                <a:latin typeface="Arial" panose="020B0604020202020204" pitchFamily="34" charset="0"/>
                <a:cs typeface="Arial" panose="020B0604020202020204" pitchFamily="34" charset="0"/>
              </a:rPr>
              <a:t>1: </a:t>
            </a:r>
            <a:r>
              <a:rPr lang="en-CA" sz="1050" b="0" i="1" dirty="0" smtClean="0">
                <a:latin typeface="Arial" panose="020B0604020202020204" pitchFamily="34" charset="0"/>
                <a:cs typeface="Arial" panose="020B0604020202020204" pitchFamily="34" charset="0"/>
              </a:rPr>
              <a:t>All About Modulation Part 1, Intuitive Guide to Principles </a:t>
            </a:r>
            <a:r>
              <a:rPr lang="en-CA" sz="1050" b="0" i="1" dirty="0">
                <a:latin typeface="Arial" panose="020B0604020202020204" pitchFamily="34" charset="0"/>
                <a:cs typeface="Arial" panose="020B0604020202020204" pitchFamily="34" charset="0"/>
              </a:rPr>
              <a:t>of </a:t>
            </a:r>
            <a:r>
              <a:rPr lang="en-CA" sz="1050" b="0" i="1" dirty="0" smtClean="0">
                <a:latin typeface="Arial" panose="020B0604020202020204" pitchFamily="34" charset="0"/>
                <a:cs typeface="Arial" panose="020B0604020202020204" pitchFamily="34" charset="0"/>
              </a:rPr>
              <a:t>Communications, Charan Langton (2002, revised </a:t>
            </a:r>
            <a:r>
              <a:rPr lang="en-CA" sz="1050" b="0" i="1" dirty="0">
                <a:latin typeface="Arial" panose="020B0604020202020204" pitchFamily="34" charset="0"/>
                <a:cs typeface="Arial" panose="020B0604020202020204" pitchFamily="34" charset="0"/>
              </a:rPr>
              <a:t>Dec </a:t>
            </a:r>
            <a:r>
              <a:rPr lang="en-CA" sz="1050" b="0" i="1" dirty="0" smtClean="0">
                <a:latin typeface="Arial" panose="020B0604020202020204" pitchFamily="34" charset="0"/>
                <a:cs typeface="Arial" panose="020B0604020202020204" pitchFamily="34" charset="0"/>
              </a:rPr>
              <a:t>2005). Retrieved 16 Mar 17 from </a:t>
            </a:r>
            <a:r>
              <a:rPr lang="en-CA" sz="1050" b="0" i="1" dirty="0">
                <a:latin typeface="Arial" panose="020B0604020202020204" pitchFamily="34" charset="0"/>
                <a:cs typeface="Arial" panose="020B0604020202020204" pitchFamily="34" charset="0"/>
                <a:hlinkClick r:id="rId5"/>
              </a:rPr>
              <a:t>http://complextoreal.com/tutorials/tutorial-8-all-about-modulation-part-1/#.</a:t>
            </a:r>
            <a:r>
              <a:rPr lang="en-CA" sz="1050" b="0" i="1" dirty="0" smtClean="0">
                <a:latin typeface="Arial" panose="020B0604020202020204" pitchFamily="34" charset="0"/>
                <a:cs typeface="Arial" panose="020B0604020202020204" pitchFamily="34" charset="0"/>
                <a:hlinkClick r:id="rId5"/>
              </a:rPr>
              <a:t>WMrlRn_nLTY</a:t>
            </a:r>
            <a:endParaRPr lang="en-CA" sz="1050" b="0" i="1" dirty="0">
              <a:latin typeface="Arial" panose="020B0604020202020204" pitchFamily="34" charset="0"/>
              <a:cs typeface="Arial" panose="020B0604020202020204" pitchFamily="34" charset="0"/>
            </a:endParaRPr>
          </a:p>
          <a:p>
            <a:pPr marL="0" indent="0">
              <a:buNone/>
            </a:pPr>
            <a:r>
              <a:rPr lang="en-US" sz="1050" b="0" i="1" dirty="0">
                <a:latin typeface="Arial" panose="020B0604020202020204" pitchFamily="34" charset="0"/>
                <a:cs typeface="Arial" panose="020B0604020202020204" pitchFamily="34" charset="0"/>
              </a:rPr>
              <a:t>REF 2: Link budget analysis: Digital Modulation Part </a:t>
            </a:r>
            <a:r>
              <a:rPr lang="en-US" sz="1050" b="0" i="1" dirty="0" smtClean="0">
                <a:latin typeface="Arial" panose="020B0604020202020204" pitchFamily="34" charset="0"/>
                <a:cs typeface="Arial" panose="020B0604020202020204" pitchFamily="34" charset="0"/>
              </a:rPr>
              <a:t>1, </a:t>
            </a:r>
            <a:r>
              <a:rPr lang="en-US" sz="1050" b="0" i="1" dirty="0">
                <a:latin typeface="Arial" panose="020B0604020202020204" pitchFamily="34" charset="0"/>
                <a:cs typeface="Arial" panose="020B0604020202020204" pitchFamily="34" charset="0"/>
              </a:rPr>
              <a:t>Atlanta RF (Bob Garvey, Chief Engineer), July. Retrieved (16 Mar 17) from </a:t>
            </a:r>
            <a:r>
              <a:rPr lang="en-US" sz="1050" b="0" i="1" dirty="0">
                <a:latin typeface="Arial" panose="020B0604020202020204" pitchFamily="34" charset="0"/>
                <a:cs typeface="Arial" panose="020B0604020202020204" pitchFamily="34" charset="0"/>
                <a:hlinkClick r:id="rId6"/>
              </a:rPr>
              <a:t>http://www.atlantarf.com/Downloads.php</a:t>
            </a:r>
            <a:r>
              <a:rPr lang="en-US" sz="1050" b="0" i="1" dirty="0">
                <a:latin typeface="Arial" panose="020B0604020202020204" pitchFamily="34" charset="0"/>
                <a:cs typeface="Arial" panose="020B0604020202020204" pitchFamily="34" charset="0"/>
              </a:rPr>
              <a:t> </a:t>
            </a:r>
          </a:p>
          <a:p>
            <a:pPr marL="0" lvl="1" indent="0" eaLnBrk="1" hangingPunct="1">
              <a:spcBef>
                <a:spcPts val="200"/>
              </a:spcBef>
              <a:buNone/>
              <a:defRPr/>
            </a:pPr>
            <a:endParaRPr lang="en-CA" sz="1100" b="0" i="1" dirty="0">
              <a:latin typeface="Arial" panose="020B0604020202020204" pitchFamily="34" charset="0"/>
              <a:cs typeface="Arial" panose="020B0604020202020204" pitchFamily="34" charset="0"/>
            </a:endParaRPr>
          </a:p>
        </p:txBody>
      </p:sp>
      <p:sp>
        <p:nvSpPr>
          <p:cNvPr id="13" name="TextBox 12"/>
          <p:cNvSpPr txBox="1"/>
          <p:nvPr/>
        </p:nvSpPr>
        <p:spPr>
          <a:xfrm>
            <a:off x="4572000" y="183635"/>
            <a:ext cx="2068848" cy="400110"/>
          </a:xfrm>
          <a:prstGeom prst="rect">
            <a:avLst/>
          </a:prstGeom>
          <a:solidFill>
            <a:schemeClr val="bg1">
              <a:lumMod val="95000"/>
            </a:schemeClr>
          </a:solidFill>
          <a:ln>
            <a:solidFill>
              <a:schemeClr val="tx1"/>
            </a:solidFill>
          </a:ln>
        </p:spPr>
        <p:txBody>
          <a:bodyPr wrap="square" rtlCol="0">
            <a:spAutoFit/>
          </a:bodyPr>
          <a:lstStyle/>
          <a:p>
            <a:r>
              <a:rPr lang="en-US" sz="2000" dirty="0"/>
              <a:t>F</a:t>
            </a:r>
            <a:r>
              <a:rPr lang="en-US" sz="2000" dirty="0" smtClean="0"/>
              <a:t>SK modulation</a:t>
            </a:r>
            <a:endParaRPr lang="en-CA" sz="2000"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spTree>
    <p:extLst>
      <p:ext uri="{BB962C8B-B14F-4D97-AF65-F5344CB8AC3E}">
        <p14:creationId xmlns:p14="http://schemas.microsoft.com/office/powerpoint/2010/main" val="258551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4" y="2149361"/>
            <a:ext cx="7145276" cy="3806283"/>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170115"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Binary frequency shift keying (BFSK Coherent)</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104553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binary frequency shift keying (BFSK) with coherent detection. </a:t>
            </a:r>
            <a:r>
              <a:rPr lang="en-CA" sz="1200" b="0" dirty="0" smtClean="0">
                <a:latin typeface="Arial" panose="020B0604020202020204" pitchFamily="34" charset="0"/>
                <a:cs typeface="Arial" panose="020B0604020202020204" pitchFamily="34" charset="0"/>
              </a:rPr>
              <a:t>Binary FSK </a:t>
            </a:r>
            <a:r>
              <a:rPr lang="en-CA" sz="1200" b="0" dirty="0">
                <a:latin typeface="Arial" panose="020B0604020202020204" pitchFamily="34" charset="0"/>
                <a:cs typeface="Arial" panose="020B0604020202020204" pitchFamily="34" charset="0"/>
              </a:rPr>
              <a:t>works by representing 1 and 0 states with two </a:t>
            </a:r>
            <a:r>
              <a:rPr lang="en-CA" sz="1200" b="0" dirty="0" smtClean="0">
                <a:latin typeface="Arial" panose="020B0604020202020204" pitchFamily="34" charset="0"/>
                <a:cs typeface="Arial" panose="020B0604020202020204" pitchFamily="34" charset="0"/>
              </a:rPr>
              <a:t>different frequencies. In this example the frequency difference is 10 GHz (20+5 </a:t>
            </a:r>
            <a:r>
              <a:rPr lang="en-CA" sz="1200" b="0" dirty="0">
                <a:latin typeface="Arial" panose="020B0604020202020204" pitchFamily="34" charset="0"/>
                <a:cs typeface="Arial" panose="020B0604020202020204" pitchFamily="34" charset="0"/>
              </a:rPr>
              <a:t>GHz = 25 GHz and 20-5 GHz = 15 </a:t>
            </a:r>
            <a:r>
              <a:rPr lang="en-CA" sz="1200" b="0" dirty="0" smtClean="0">
                <a:latin typeface="Arial" panose="020B0604020202020204" pitchFamily="34" charset="0"/>
                <a:cs typeface="Arial" panose="020B0604020202020204" pitchFamily="34" charset="0"/>
              </a:rPr>
              <a:t>GHz). </a:t>
            </a:r>
          </a:p>
          <a:p>
            <a:pPr marL="0" indent="0">
              <a:buNone/>
            </a:pPr>
            <a:r>
              <a:rPr lang="en-CA" sz="1050" b="0" i="1" dirty="0" smtClean="0">
                <a:latin typeface="Arial" panose="020B0604020202020204" pitchFamily="34" charset="0"/>
                <a:cs typeface="Arial" panose="020B0604020202020204" pitchFamily="34" charset="0"/>
              </a:rPr>
              <a:t>REF: </a:t>
            </a:r>
            <a:r>
              <a:rPr lang="en-CA" sz="1050" b="0" i="1" dirty="0">
                <a:latin typeface="Arial" panose="020B0604020202020204" pitchFamily="34" charset="0"/>
                <a:cs typeface="Arial" panose="020B0604020202020204" pitchFamily="34" charset="0"/>
              </a:rPr>
              <a:t>Link budget analysis: Digital Modulation Part </a:t>
            </a:r>
            <a:r>
              <a:rPr lang="en-CA" sz="1050" b="0" i="1" dirty="0" smtClean="0">
                <a:latin typeface="Arial" panose="020B0604020202020204" pitchFamily="34" charset="0"/>
                <a:cs typeface="Arial" panose="020B0604020202020204" pitchFamily="34" charset="0"/>
              </a:rPr>
              <a:t>2, </a:t>
            </a:r>
            <a:r>
              <a:rPr lang="en-CA" sz="1050" b="0" i="1" dirty="0">
                <a:latin typeface="Arial" panose="020B0604020202020204" pitchFamily="34" charset="0"/>
                <a:cs typeface="Arial" panose="020B0604020202020204" pitchFamily="34" charset="0"/>
              </a:rPr>
              <a:t>Atlanta RF (Bob Garvey, Chief Engineer), </a:t>
            </a:r>
            <a:r>
              <a:rPr lang="en-CA" sz="1050" b="0" i="1" dirty="0" smtClean="0">
                <a:latin typeface="Arial" panose="020B0604020202020204" pitchFamily="34" charset="0"/>
                <a:cs typeface="Arial" panose="020B0604020202020204" pitchFamily="34" charset="0"/>
              </a:rPr>
              <a:t>June 2013. </a:t>
            </a:r>
            <a:r>
              <a:rPr lang="en-CA" sz="1050" b="0" i="1" dirty="0">
                <a:latin typeface="Arial" panose="020B0604020202020204" pitchFamily="34" charset="0"/>
                <a:cs typeface="Arial" panose="020B0604020202020204" pitchFamily="34" charset="0"/>
              </a:rPr>
              <a:t>Retrieved (16 Mar 17) from </a:t>
            </a:r>
            <a:r>
              <a:rPr lang="en-CA" sz="1050" b="0" i="1" dirty="0">
                <a:latin typeface="Arial" panose="020B0604020202020204" pitchFamily="34" charset="0"/>
                <a:cs typeface="Arial" panose="020B0604020202020204" pitchFamily="34" charset="0"/>
                <a:hlinkClick r:id="rId6"/>
              </a:rPr>
              <a:t>http://</a:t>
            </a:r>
            <a:r>
              <a:rPr lang="en-CA" sz="1050" b="0" i="1" dirty="0" smtClean="0">
                <a:latin typeface="Arial" panose="020B0604020202020204" pitchFamily="34" charset="0"/>
                <a:cs typeface="Arial" panose="020B0604020202020204" pitchFamily="34" charset="0"/>
                <a:hlinkClick r:id="rId6"/>
              </a:rPr>
              <a:t>www.atlantarf.com/Downloads.php</a:t>
            </a:r>
            <a:r>
              <a:rPr lang="en-CA" sz="1050" b="0" i="1" dirty="0" smtClean="0">
                <a:latin typeface="Arial" panose="020B0604020202020204" pitchFamily="34" charset="0"/>
                <a:cs typeface="Arial" panose="020B0604020202020204" pitchFamily="34" charset="0"/>
              </a:rPr>
              <a:t>  </a:t>
            </a:r>
            <a:endParaRPr lang="en-CA" sz="1050" b="0" i="1" dirty="0">
              <a:latin typeface="Arial" panose="020B0604020202020204" pitchFamily="34" charset="0"/>
              <a:cs typeface="Arial" panose="020B0604020202020204" pitchFamily="34" charset="0"/>
            </a:endParaRPr>
          </a:p>
          <a:p>
            <a:pPr marL="0" indent="0">
              <a:buNone/>
            </a:pPr>
            <a:endParaRPr lang="en-CA" sz="1200" b="0" dirty="0">
              <a:latin typeface="Arial" panose="020B0604020202020204" pitchFamily="34" charset="0"/>
              <a:cs typeface="Arial" panose="020B0604020202020204" pitchFamily="34" charset="0"/>
            </a:endParaRPr>
          </a:p>
        </p:txBody>
      </p:sp>
      <p:sp>
        <p:nvSpPr>
          <p:cNvPr id="18" name="TextBox 17"/>
          <p:cNvSpPr txBox="1"/>
          <p:nvPr/>
        </p:nvSpPr>
        <p:spPr>
          <a:xfrm>
            <a:off x="398860" y="2010861"/>
            <a:ext cx="1706483"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BFSK (Coherent)</a:t>
            </a:r>
            <a:endParaRPr lang="en-CA" sz="1200" i="1"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905" y="4052503"/>
            <a:ext cx="4019949" cy="2212161"/>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ular Callout 14"/>
          <p:cNvSpPr/>
          <p:nvPr/>
        </p:nvSpPr>
        <p:spPr>
          <a:xfrm>
            <a:off x="6654879" y="3720754"/>
            <a:ext cx="1902525" cy="491925"/>
          </a:xfrm>
          <a:prstGeom prst="wedgeRectCallout">
            <a:avLst>
              <a:gd name="adj1" fmla="val -61827"/>
              <a:gd name="adj2" fmla="val 9958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BFSK spectrum with two overlapping (orthogonal) waveforms (Delta Freq = 5 GHz)</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58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91" y="2519201"/>
            <a:ext cx="7444595" cy="3448868"/>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840031"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Binary frequency shift keying (BFSK Non-coherent)</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78775" cy="1062787"/>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binary frequency shift keying (BFSK) with non-coherent (envelope) detection. </a:t>
            </a:r>
            <a:r>
              <a:rPr lang="en-CA" sz="1200" b="0" dirty="0" smtClean="0">
                <a:latin typeface="Arial" panose="020B0604020202020204" pitchFamily="34" charset="0"/>
                <a:cs typeface="Arial" panose="020B0604020202020204" pitchFamily="34" charset="0"/>
              </a:rPr>
              <a:t>Binary FSK </a:t>
            </a:r>
            <a:r>
              <a:rPr lang="en-CA" sz="1200" b="0" dirty="0">
                <a:latin typeface="Arial" panose="020B0604020202020204" pitchFamily="34" charset="0"/>
                <a:cs typeface="Arial" panose="020B0604020202020204" pitchFamily="34" charset="0"/>
              </a:rPr>
              <a:t>works by representing 1 and 0 states with two </a:t>
            </a:r>
            <a:r>
              <a:rPr lang="en-CA" sz="1200" b="0" dirty="0" smtClean="0">
                <a:latin typeface="Arial" panose="020B0604020202020204" pitchFamily="34" charset="0"/>
                <a:cs typeface="Arial" panose="020B0604020202020204" pitchFamily="34" charset="0"/>
              </a:rPr>
              <a:t>different frequencies. In this example the frequency difference is 10 GHz (20+5 </a:t>
            </a:r>
            <a:r>
              <a:rPr lang="en-CA" sz="1200" b="0" dirty="0">
                <a:latin typeface="Arial" panose="020B0604020202020204" pitchFamily="34" charset="0"/>
                <a:cs typeface="Arial" panose="020B0604020202020204" pitchFamily="34" charset="0"/>
              </a:rPr>
              <a:t>GHz = 25 GHz and 20-5 GHz = 15 </a:t>
            </a:r>
            <a:r>
              <a:rPr lang="en-CA" sz="1200" b="0" dirty="0" smtClean="0">
                <a:latin typeface="Arial" panose="020B0604020202020204" pitchFamily="34" charset="0"/>
                <a:cs typeface="Arial" panose="020B0604020202020204" pitchFamily="34" charset="0"/>
              </a:rPr>
              <a:t>GHz) where </a:t>
            </a:r>
            <a:r>
              <a:rPr lang="en-CA" sz="1200" b="0" dirty="0" smtClean="0">
                <a:latin typeface="Arial" panose="020B0604020202020204" pitchFamily="34" charset="0"/>
                <a:cs typeface="Arial" panose="020B0604020202020204" pitchFamily="34" charset="0"/>
                <a:sym typeface="Symbol"/>
              </a:rPr>
              <a:t>f </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1/(</a:t>
            </a:r>
            <a:r>
              <a:rPr lang="en-CA" sz="1200" b="0" dirty="0" smtClean="0">
                <a:latin typeface="Arial" panose="020B0604020202020204" pitchFamily="34" charset="0"/>
                <a:cs typeface="Arial" panose="020B0604020202020204" pitchFamily="34" charset="0"/>
              </a:rPr>
              <a:t>2*Bit Period</a:t>
            </a:r>
            <a:r>
              <a:rPr lang="en-CA" sz="1200" b="0" dirty="0">
                <a:latin typeface="Arial" panose="020B0604020202020204" pitchFamily="34" charset="0"/>
                <a:cs typeface="Arial" panose="020B0604020202020204" pitchFamily="34" charset="0"/>
              </a:rPr>
              <a:t>) = 5 GHz (Modulation index = 1</a:t>
            </a:r>
            <a:r>
              <a:rPr lang="en-CA" sz="1200" b="0" dirty="0" smtClean="0">
                <a:latin typeface="Arial" panose="020B0604020202020204" pitchFamily="34" charset="0"/>
                <a:cs typeface="Arial" panose="020B0604020202020204" pitchFamily="34" charset="0"/>
              </a:rPr>
              <a:t>)</a:t>
            </a:r>
          </a:p>
          <a:p>
            <a:pPr marL="0" indent="0">
              <a:buNone/>
            </a:pPr>
            <a:r>
              <a:rPr lang="en-CA" sz="1050" b="0" i="1" dirty="0">
                <a:latin typeface="Arial" panose="020B0604020202020204" pitchFamily="34" charset="0"/>
                <a:cs typeface="Arial" panose="020B0604020202020204" pitchFamily="34" charset="0"/>
              </a:rPr>
              <a:t>REF: Link budget analysis: Digital Modulation Part 2, Atlanta RF (Bob Garvey, Chief Engineer), June 2013. Retrieved (16 Mar 17) from </a:t>
            </a:r>
            <a:r>
              <a:rPr lang="en-CA" sz="1050" b="0" i="1" dirty="0">
                <a:latin typeface="Arial" panose="020B0604020202020204" pitchFamily="34" charset="0"/>
                <a:cs typeface="Arial" panose="020B0604020202020204" pitchFamily="34" charset="0"/>
                <a:hlinkClick r:id="rId6"/>
              </a:rPr>
              <a:t>http://</a:t>
            </a:r>
            <a:r>
              <a:rPr lang="en-CA" sz="1050" b="0" i="1" dirty="0" smtClean="0">
                <a:latin typeface="Arial" panose="020B0604020202020204" pitchFamily="34" charset="0"/>
                <a:cs typeface="Arial" panose="020B0604020202020204" pitchFamily="34" charset="0"/>
                <a:hlinkClick r:id="rId6"/>
              </a:rPr>
              <a:t>www.atlantarf.com/Downloads.php</a:t>
            </a:r>
            <a:r>
              <a:rPr lang="en-CA" sz="1050" b="0" i="1" dirty="0" smtClean="0">
                <a:latin typeface="Arial" panose="020B0604020202020204" pitchFamily="34" charset="0"/>
                <a:cs typeface="Arial" panose="020B0604020202020204" pitchFamily="34" charset="0"/>
              </a:rPr>
              <a:t>  </a:t>
            </a:r>
            <a:endParaRPr lang="en-CA" sz="1050" b="0" i="1" dirty="0">
              <a:latin typeface="Arial" panose="020B0604020202020204" pitchFamily="34" charset="0"/>
              <a:cs typeface="Arial" panose="020B0604020202020204" pitchFamily="34" charset="0"/>
            </a:endParaRPr>
          </a:p>
        </p:txBody>
      </p:sp>
      <p:sp>
        <p:nvSpPr>
          <p:cNvPr id="18" name="TextBox 17"/>
          <p:cNvSpPr txBox="1"/>
          <p:nvPr/>
        </p:nvSpPr>
        <p:spPr>
          <a:xfrm>
            <a:off x="295337" y="2301566"/>
            <a:ext cx="2042414"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BFSK (Non-coherent)</a:t>
            </a:r>
            <a:endParaRPr lang="en-CA" sz="1200" i="1" dirty="0"/>
          </a:p>
        </p:txBody>
      </p:sp>
      <p:sp>
        <p:nvSpPr>
          <p:cNvPr id="15" name="Rectangular Callout 14"/>
          <p:cNvSpPr/>
          <p:nvPr/>
        </p:nvSpPr>
        <p:spPr>
          <a:xfrm>
            <a:off x="6699455" y="2200132"/>
            <a:ext cx="1207049" cy="245962"/>
          </a:xfrm>
          <a:prstGeom prst="wedgeRectCallout">
            <a:avLst>
              <a:gd name="adj1" fmla="val -109871"/>
              <a:gd name="adj2" fmla="val 12062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Envelope detectors</a:t>
            </a:r>
            <a:endParaRPr lang="en-CA" sz="900" i="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4796280" y="2552686"/>
            <a:ext cx="1147313" cy="129467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4267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20" y="2562585"/>
            <a:ext cx="6389118" cy="302354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511648"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Continuous phase frequency shift keying (CPFSK)</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26699" y="826396"/>
            <a:ext cx="8844773" cy="162350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example demonstrates continuous phase frequency shift keying (CPFSK) using the Electrical CPFSK Modulator. The CPFSK technique is used to avoid phase discontinuities between oscillator switch transitions through the application of an integration method.</a:t>
            </a:r>
          </a:p>
          <a:p>
            <a:r>
              <a:rPr lang="en-CA" sz="1200" b="0" dirty="0" smtClean="0">
                <a:latin typeface="Arial" panose="020B0604020202020204" pitchFamily="34" charset="0"/>
                <a:cs typeface="Arial" panose="020B0604020202020204" pitchFamily="34" charset="0"/>
              </a:rPr>
              <a:t>In the example below, the top FSK waveform represents the output from the Electrical FSK Modulator set to </a:t>
            </a:r>
            <a:r>
              <a:rPr lang="en-CA" sz="1200" b="0" dirty="0">
                <a:latin typeface="Arial" panose="020B0604020202020204" pitchFamily="34" charset="0"/>
                <a:cs typeface="Arial" panose="020B0604020202020204" pitchFamily="34" charset="0"/>
                <a:sym typeface="Symbol"/>
              </a:rPr>
              <a:t></a:t>
            </a:r>
            <a:r>
              <a:rPr lang="en-CA" sz="1200" b="0" dirty="0" smtClean="0">
                <a:latin typeface="Arial" panose="020B0604020202020204" pitchFamily="34" charset="0"/>
                <a:cs typeface="Arial" panose="020B0604020202020204" pitchFamily="34" charset="0"/>
                <a:sym typeface="Symbol"/>
              </a:rPr>
              <a:t>f = 4 GHz (with resulting abrupt phase changes between frequency states); whereas the lower FSK waveform represents the output from the </a:t>
            </a:r>
            <a:r>
              <a:rPr lang="en-CA" sz="1200" b="0" dirty="0" smtClean="0">
                <a:latin typeface="Arial" panose="020B0604020202020204" pitchFamily="34" charset="0"/>
                <a:cs typeface="Arial" panose="020B0604020202020204" pitchFamily="34" charset="0"/>
              </a:rPr>
              <a:t>Electrical </a:t>
            </a:r>
            <a:r>
              <a:rPr lang="en-CA" sz="1200" b="0" dirty="0">
                <a:latin typeface="Arial" panose="020B0604020202020204" pitchFamily="34" charset="0"/>
                <a:cs typeface="Arial" panose="020B0604020202020204" pitchFamily="34" charset="0"/>
              </a:rPr>
              <a:t>CPFSK </a:t>
            </a:r>
            <a:r>
              <a:rPr lang="en-CA" sz="1200" b="0" dirty="0" smtClean="0">
                <a:latin typeface="Arial" panose="020B0604020202020204" pitchFamily="34" charset="0"/>
                <a:cs typeface="Arial" panose="020B0604020202020204" pitchFamily="34" charset="0"/>
              </a:rPr>
              <a:t>Modulator (with resulting smoother phase transitions between frequency states)</a:t>
            </a:r>
          </a:p>
          <a:p>
            <a:pPr marL="0" indent="0">
              <a:buNone/>
            </a:pPr>
            <a:r>
              <a:rPr lang="en-CA" sz="1050" b="0" i="1" dirty="0" smtClean="0">
                <a:latin typeface="Arial" panose="020B0604020202020204" pitchFamily="34" charset="0"/>
                <a:cs typeface="Arial" panose="020B0604020202020204" pitchFamily="34" charset="0"/>
              </a:rPr>
              <a:t>REF: Continuous </a:t>
            </a:r>
            <a:r>
              <a:rPr lang="en-CA" sz="1050" b="0" i="1" dirty="0">
                <a:latin typeface="Arial" panose="020B0604020202020204" pitchFamily="34" charset="0"/>
                <a:cs typeface="Arial" panose="020B0604020202020204" pitchFamily="34" charset="0"/>
              </a:rPr>
              <a:t>phase modulation. (2015, December 18). In Wikipedia, The Free Encyclopedia. Retrieved 18:23, March 24, 2017, from </a:t>
            </a:r>
            <a:r>
              <a:rPr lang="en-CA" sz="1050" b="0" i="1" dirty="0">
                <a:latin typeface="Arial" panose="020B0604020202020204" pitchFamily="34" charset="0"/>
                <a:cs typeface="Arial" panose="020B0604020202020204" pitchFamily="34" charset="0"/>
                <a:hlinkClick r:id="rId6"/>
              </a:rPr>
              <a:t>https://</a:t>
            </a:r>
            <a:r>
              <a:rPr lang="en-CA" sz="1050" b="0" i="1" dirty="0" smtClean="0">
                <a:latin typeface="Arial" panose="020B0604020202020204" pitchFamily="34" charset="0"/>
                <a:cs typeface="Arial" panose="020B0604020202020204" pitchFamily="34" charset="0"/>
                <a:hlinkClick r:id="rId6"/>
              </a:rPr>
              <a:t>en.wikipedia.org/w/index.php?title=Continuous_phase_modulation&amp;oldid=695807066</a:t>
            </a:r>
            <a:r>
              <a:rPr lang="en-CA" sz="1050" b="0" i="1" dirty="0" smtClean="0">
                <a:latin typeface="Arial" panose="020B0604020202020204" pitchFamily="34" charset="0"/>
                <a:cs typeface="Arial" panose="020B0604020202020204" pitchFamily="34" charset="0"/>
              </a:rPr>
              <a:t> </a:t>
            </a:r>
            <a:endParaRPr lang="en-CA" sz="1050" b="0" i="1" dirty="0">
              <a:latin typeface="Arial" panose="020B0604020202020204" pitchFamily="34" charset="0"/>
              <a:cs typeface="Arial" panose="020B0604020202020204" pitchFamily="34" charset="0"/>
            </a:endParaRPr>
          </a:p>
        </p:txBody>
      </p:sp>
      <p:sp>
        <p:nvSpPr>
          <p:cNvPr id="18" name="TextBox 17"/>
          <p:cNvSpPr txBox="1"/>
          <p:nvPr/>
        </p:nvSpPr>
        <p:spPr>
          <a:xfrm>
            <a:off x="331368" y="2510829"/>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CPFSK</a:t>
            </a:r>
            <a:endParaRPr lang="en-CA" sz="1200" i="1" dirty="0"/>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4302" y="3093135"/>
            <a:ext cx="5016041" cy="325883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ular Callout 14"/>
          <p:cNvSpPr/>
          <p:nvPr/>
        </p:nvSpPr>
        <p:spPr>
          <a:xfrm>
            <a:off x="7621185" y="2838917"/>
            <a:ext cx="970146" cy="245963"/>
          </a:xfrm>
          <a:prstGeom prst="wedgeRectCallout">
            <a:avLst>
              <a:gd name="adj1" fmla="val -57796"/>
              <a:gd name="adj2" fmla="val 138162"/>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BFSK waveform</a:t>
            </a:r>
            <a:endParaRPr lang="en-CA" sz="900" i="1" dirty="0">
              <a:solidFill>
                <a:schemeClr val="tx1"/>
              </a:solidFill>
              <a:latin typeface="Arial" panose="020B0604020202020204" pitchFamily="34" charset="0"/>
              <a:cs typeface="Arial" panose="020B0604020202020204" pitchFamily="34" charset="0"/>
            </a:endParaRPr>
          </a:p>
        </p:txBody>
      </p:sp>
      <p:sp>
        <p:nvSpPr>
          <p:cNvPr id="16" name="Rectangular Callout 15"/>
          <p:cNvSpPr/>
          <p:nvPr/>
        </p:nvSpPr>
        <p:spPr>
          <a:xfrm>
            <a:off x="7621185" y="4599568"/>
            <a:ext cx="1092071" cy="245963"/>
          </a:xfrm>
          <a:prstGeom prst="wedgeRectCallout">
            <a:avLst>
              <a:gd name="adj1" fmla="val -57796"/>
              <a:gd name="adj2" fmla="val 138162"/>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CPFSK waveform</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370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29" y="2623732"/>
            <a:ext cx="7259298" cy="297038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7994641"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Minimum shift keying (</a:t>
            </a:r>
            <a:r>
              <a:rPr lang="en-US" sz="3200" kern="0" dirty="0">
                <a:solidFill>
                  <a:srgbClr val="4D4D4D"/>
                </a:solidFill>
              </a:rPr>
              <a:t>M</a:t>
            </a:r>
            <a:r>
              <a:rPr lang="en-US" sz="3200" kern="0" dirty="0" smtClean="0">
                <a:solidFill>
                  <a:srgbClr val="4D4D4D"/>
                </a:solidFill>
              </a:rPr>
              <a:t>SK)</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1278448"/>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minimum shift keying (MSK) with non-coherent (envelope) detection. MSK works by representing 1 and 0 states with </a:t>
            </a:r>
            <a:r>
              <a:rPr lang="en-CA" sz="1200" b="0" dirty="0" smtClean="0">
                <a:latin typeface="Arial" panose="020B0604020202020204" pitchFamily="34" charset="0"/>
                <a:cs typeface="Arial" panose="020B0604020202020204" pitchFamily="34" charset="0"/>
              </a:rPr>
              <a:t>two frequencies </a:t>
            </a:r>
            <a:r>
              <a:rPr lang="en-CA" sz="1200" b="0" dirty="0">
                <a:latin typeface="Arial" panose="020B0604020202020204" pitchFamily="34" charset="0"/>
                <a:cs typeface="Arial" panose="020B0604020202020204" pitchFamily="34" charset="0"/>
              </a:rPr>
              <a:t>that are spaced apart at half of the information channel bit rate, which in this case is 10/2 = 5 GHz or 20+2.5 GHz = 22.5 GHz and 20-2.5 GHz = 17.5 </a:t>
            </a:r>
            <a:r>
              <a:rPr lang="en-CA" sz="1200" b="0" dirty="0" smtClean="0">
                <a:latin typeface="Arial" panose="020B0604020202020204" pitchFamily="34" charset="0"/>
                <a:cs typeface="Arial" panose="020B0604020202020204" pitchFamily="34" charset="0"/>
              </a:rPr>
              <a:t>GHz; where </a:t>
            </a:r>
            <a:r>
              <a:rPr lang="en-CA" sz="1200" b="0" dirty="0">
                <a:latin typeface="Arial" panose="020B0604020202020204" pitchFamily="34" charset="0"/>
                <a:cs typeface="Arial" panose="020B0604020202020204" pitchFamily="34" charset="0"/>
                <a:sym typeface="Symbol"/>
              </a:rPr>
              <a:t>f</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 1/(</a:t>
            </a:r>
            <a:r>
              <a:rPr lang="en-CA" sz="1200" b="0" dirty="0" smtClean="0">
                <a:latin typeface="Arial" panose="020B0604020202020204" pitchFamily="34" charset="0"/>
                <a:cs typeface="Arial" panose="020B0604020202020204" pitchFamily="34" charset="0"/>
              </a:rPr>
              <a:t>4*Bit Period</a:t>
            </a:r>
            <a:r>
              <a:rPr lang="en-CA" sz="1200" b="0" dirty="0">
                <a:latin typeface="Arial" panose="020B0604020202020204" pitchFamily="34" charset="0"/>
                <a:cs typeface="Arial" panose="020B0604020202020204" pitchFamily="34" charset="0"/>
              </a:rPr>
              <a:t>) = 2.5 GHz (Modulation index = 0.5</a:t>
            </a:r>
            <a:r>
              <a:rPr lang="en-CA" sz="1200" b="0" dirty="0" smtClean="0">
                <a:latin typeface="Arial" panose="020B0604020202020204" pitchFamily="34" charset="0"/>
                <a:cs typeface="Arial" panose="020B0604020202020204" pitchFamily="34" charset="0"/>
              </a:rPr>
              <a:t>). This implementation provides a compact frequency spectrum.</a:t>
            </a:r>
          </a:p>
          <a:p>
            <a:pPr marL="0" indent="0">
              <a:buNone/>
            </a:pPr>
            <a:r>
              <a:rPr lang="en-CA" sz="1050" b="0" i="1" dirty="0">
                <a:latin typeface="Arial" panose="020B0604020202020204" pitchFamily="34" charset="0"/>
                <a:cs typeface="Arial" panose="020B0604020202020204" pitchFamily="34" charset="0"/>
              </a:rPr>
              <a:t>REF: Link budget analysis: Digital Modulation Part 2, Atlanta RF (Bob Garvey, Chief Engineer), June 2013. Retrieved (16 Mar 17) from </a:t>
            </a:r>
            <a:r>
              <a:rPr lang="en-CA" sz="1050" b="0" i="1" dirty="0">
                <a:latin typeface="Arial" panose="020B0604020202020204" pitchFamily="34" charset="0"/>
                <a:cs typeface="Arial" panose="020B0604020202020204" pitchFamily="34" charset="0"/>
                <a:hlinkClick r:id="rId6"/>
              </a:rPr>
              <a:t>http://www.atlantarf.com/Downloads.php</a:t>
            </a:r>
            <a:r>
              <a:rPr lang="en-CA" sz="1050" b="0" i="1" dirty="0">
                <a:latin typeface="Arial" panose="020B0604020202020204" pitchFamily="34" charset="0"/>
                <a:cs typeface="Arial" panose="020B0604020202020204" pitchFamily="34" charset="0"/>
              </a:rPr>
              <a:t>  </a:t>
            </a:r>
          </a:p>
        </p:txBody>
      </p:sp>
      <p:sp>
        <p:nvSpPr>
          <p:cNvPr id="18" name="TextBox 17"/>
          <p:cNvSpPr txBox="1"/>
          <p:nvPr/>
        </p:nvSpPr>
        <p:spPr>
          <a:xfrm>
            <a:off x="320725" y="2451305"/>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a:t>
            </a:r>
            <a:r>
              <a:rPr lang="en-US" sz="1200" i="1" dirty="0"/>
              <a:t>M</a:t>
            </a:r>
            <a:r>
              <a:rPr lang="en-US" sz="1200" i="1" dirty="0" smtClean="0"/>
              <a:t>SK</a:t>
            </a:r>
            <a:endParaRPr lang="en-CA" sz="1200" i="1"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666" y="4052897"/>
            <a:ext cx="3098268" cy="2299068"/>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6" name="Rectangular Callout 35"/>
          <p:cNvSpPr/>
          <p:nvPr/>
        </p:nvSpPr>
        <p:spPr>
          <a:xfrm>
            <a:off x="7022800" y="3746396"/>
            <a:ext cx="1902525" cy="491925"/>
          </a:xfrm>
          <a:prstGeom prst="wedgeRectCallout">
            <a:avLst>
              <a:gd name="adj1" fmla="val -40970"/>
              <a:gd name="adj2" fmla="val 10309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a:solidFill>
                  <a:schemeClr val="tx1"/>
                </a:solidFill>
                <a:latin typeface="Arial" panose="020B0604020202020204" pitchFamily="34" charset="0"/>
                <a:cs typeface="Arial" panose="020B0604020202020204" pitchFamily="34" charset="0"/>
              </a:rPr>
              <a:t>M</a:t>
            </a:r>
            <a:r>
              <a:rPr lang="en-US" sz="900" i="1" dirty="0" smtClean="0">
                <a:solidFill>
                  <a:schemeClr val="tx1"/>
                </a:solidFill>
                <a:latin typeface="Arial" panose="020B0604020202020204" pitchFamily="34" charset="0"/>
                <a:cs typeface="Arial" panose="020B0604020202020204" pitchFamily="34" charset="0"/>
              </a:rPr>
              <a:t>SK spectrum with two overlapping (orthogonal) waveforms (Delta Freq = 2.5 GHz)</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161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49" y="2595834"/>
            <a:ext cx="7108713" cy="328497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7</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7994641"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Gaussian minimum shift keying (GMSK)</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1062788"/>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a:t>
            </a:r>
            <a:r>
              <a:rPr lang="en-CA" sz="1200" b="0" dirty="0" smtClean="0">
                <a:latin typeface="Arial" panose="020B0604020202020204" pitchFamily="34" charset="0"/>
                <a:cs typeface="Arial" panose="020B0604020202020204" pitchFamily="34" charset="0"/>
              </a:rPr>
              <a:t>demonstrates minimum </a:t>
            </a:r>
            <a:r>
              <a:rPr lang="en-CA" sz="1200" b="0" dirty="0">
                <a:latin typeface="Arial" panose="020B0604020202020204" pitchFamily="34" charset="0"/>
                <a:cs typeface="Arial" panose="020B0604020202020204" pitchFamily="34" charset="0"/>
              </a:rPr>
              <a:t>shift keying (MSK) </a:t>
            </a:r>
            <a:r>
              <a:rPr lang="en-CA" sz="1200" b="0" dirty="0" smtClean="0">
                <a:latin typeface="Arial" panose="020B0604020202020204" pitchFamily="34" charset="0"/>
                <a:cs typeface="Arial" panose="020B0604020202020204" pitchFamily="34" charset="0"/>
              </a:rPr>
              <a:t>with pulse pre-shaping (Gaussian filtered). This helps to further smooth the phase transitions (and hence further reduces sideband power). However the BER performance is impacted by inter-symbol interference  (ISI) resulting from the pulse filtering.</a:t>
            </a:r>
          </a:p>
          <a:p>
            <a:pPr marL="0" indent="0">
              <a:buNone/>
            </a:pPr>
            <a:r>
              <a:rPr lang="en-CA" sz="1050" b="0" i="1" dirty="0" smtClean="0">
                <a:latin typeface="Arial" panose="020B0604020202020204" pitchFamily="34" charset="0"/>
                <a:cs typeface="Arial" panose="020B0604020202020204" pitchFamily="34" charset="0"/>
              </a:rPr>
              <a:t>REF</a:t>
            </a:r>
            <a:r>
              <a:rPr lang="en-CA" sz="1050" b="0" i="1" dirty="0">
                <a:latin typeface="Arial" panose="020B0604020202020204" pitchFamily="34" charset="0"/>
                <a:cs typeface="Arial" panose="020B0604020202020204" pitchFamily="34" charset="0"/>
              </a:rPr>
              <a:t>: Link budget analysis: Digital Modulation Part 2, Atlanta RF (Bob Garvey, Chief Engineer), June 2013. Retrieved (16 Mar 17) from </a:t>
            </a:r>
            <a:r>
              <a:rPr lang="en-CA" sz="1050" b="0" i="1" dirty="0">
                <a:latin typeface="Arial" panose="020B0604020202020204" pitchFamily="34" charset="0"/>
                <a:cs typeface="Arial" panose="020B0604020202020204" pitchFamily="34" charset="0"/>
                <a:hlinkClick r:id="rId6"/>
              </a:rPr>
              <a:t>http://www.atlantarf.com/Downloads.php</a:t>
            </a:r>
            <a:r>
              <a:rPr lang="en-CA" sz="1050" b="0" i="1" dirty="0">
                <a:latin typeface="Arial" panose="020B0604020202020204" pitchFamily="34" charset="0"/>
                <a:cs typeface="Arial" panose="020B0604020202020204" pitchFamily="34" charset="0"/>
              </a:rPr>
              <a:t>  </a:t>
            </a:r>
          </a:p>
        </p:txBody>
      </p:sp>
      <p:sp>
        <p:nvSpPr>
          <p:cNvPr id="18" name="TextBox 17"/>
          <p:cNvSpPr txBox="1"/>
          <p:nvPr/>
        </p:nvSpPr>
        <p:spPr>
          <a:xfrm>
            <a:off x="320725" y="2451305"/>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GMSK</a:t>
            </a:r>
            <a:endParaRPr lang="en-CA" sz="1200" i="1" dirty="0"/>
          </a:p>
        </p:txBody>
      </p:sp>
      <p:sp>
        <p:nvSpPr>
          <p:cNvPr id="36" name="Rectangular Callout 35"/>
          <p:cNvSpPr/>
          <p:nvPr/>
        </p:nvSpPr>
        <p:spPr>
          <a:xfrm>
            <a:off x="279608" y="3982061"/>
            <a:ext cx="1902525" cy="368403"/>
          </a:xfrm>
          <a:prstGeom prst="wedgeRectCallout">
            <a:avLst>
              <a:gd name="adj1" fmla="val 22056"/>
              <a:gd name="adj2" fmla="val -10089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Pulse pre-shaping (BW = 3 GHz) 3dBW x SymPeriod = 0.3</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555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3A569A"/>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cap="none" normalizeH="0" baseline="0" smtClean="0">
            <a:ln>
              <a:noFill/>
            </a:ln>
            <a:solidFill>
              <a:schemeClr val="tx2"/>
            </a:solidFill>
            <a:effectLst/>
            <a:latin typeface="Arial" charset="0"/>
          </a:defRPr>
        </a:defPPr>
      </a:lstStyle>
    </a:spDef>
    <a:lnDef>
      <a:spPr bwMode="auto">
        <a:noFill/>
        <a:ln w="9525" cap="flat" cmpd="sng" algn="ctr">
          <a:solidFill>
            <a:srgbClr val="3A569A"/>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6021</TotalTime>
  <Words>946</Words>
  <Application>Microsoft Office PowerPoint</Application>
  <PresentationFormat>On-screen Show (4:3)</PresentationFormat>
  <Paragraphs>56</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Default Design</vt:lpstr>
      <vt:lpstr>1_Office Theme</vt:lpstr>
      <vt:lpstr>OptiSystem applications: Digital modulation analysis (FSK)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OptiSystem</dc:title>
  <dc:creator/>
  <cp:lastModifiedBy>Bryan Tipper</cp:lastModifiedBy>
  <cp:revision>496</cp:revision>
  <dcterms:created xsi:type="dcterms:W3CDTF">2013-08-15T17:15:56Z</dcterms:created>
  <dcterms:modified xsi:type="dcterms:W3CDTF">2017-06-29T13:06:30Z</dcterms:modified>
</cp:coreProperties>
</file>