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9"/>
  </p:notesMasterIdLst>
  <p:sldIdLst>
    <p:sldId id="259" r:id="rId3"/>
    <p:sldId id="303" r:id="rId4"/>
    <p:sldId id="324" r:id="rId5"/>
    <p:sldId id="337" r:id="rId6"/>
    <p:sldId id="313" r:id="rId7"/>
    <p:sldId id="319" r:id="rId8"/>
    <p:sldId id="325" r:id="rId9"/>
    <p:sldId id="326" r:id="rId10"/>
    <p:sldId id="327" r:id="rId11"/>
    <p:sldId id="328" r:id="rId12"/>
    <p:sldId id="329" r:id="rId13"/>
    <p:sldId id="335" r:id="rId14"/>
    <p:sldId id="334" r:id="rId15"/>
    <p:sldId id="330" r:id="rId16"/>
    <p:sldId id="331" r:id="rId17"/>
    <p:sldId id="336"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70" autoAdjust="0"/>
  </p:normalViewPr>
  <p:slideViewPr>
    <p:cSldViewPr snapToGrid="0">
      <p:cViewPr>
        <p:scale>
          <a:sx n="110" d="100"/>
          <a:sy n="110" d="100"/>
        </p:scale>
        <p:origin x="-1644"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A166E61-29B3-48CE-97F9-7EF1505847F9}" type="datetimeFigureOut">
              <a:rPr lang="en-CA" smtClean="0"/>
              <a:t>13/03/2017</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1B23DE5-E48F-4074-815B-A15D97F36286}" type="slidenum">
              <a:rPr lang="en-CA" smtClean="0"/>
              <a:t>‹#›</a:t>
            </a:fld>
            <a:endParaRPr lang="en-CA"/>
          </a:p>
        </p:txBody>
      </p:sp>
    </p:spTree>
    <p:extLst>
      <p:ext uri="{BB962C8B-B14F-4D97-AF65-F5344CB8AC3E}">
        <p14:creationId xmlns:p14="http://schemas.microsoft.com/office/powerpoint/2010/main" val="14600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Times New Roman" pitchFamily="18"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b="1">
                <a:solidFill>
                  <a:schemeClr val="tx2"/>
                </a:solidFill>
                <a:latin typeface="Arial" charset="0"/>
              </a:defRPr>
            </a:lvl1pPr>
            <a:lvl2pPr marL="773513" indent="-297505" eaLnBrk="0" hangingPunct="0">
              <a:defRPr sz="3700" b="1">
                <a:solidFill>
                  <a:schemeClr val="tx2"/>
                </a:solidFill>
                <a:latin typeface="Arial" charset="0"/>
              </a:defRPr>
            </a:lvl2pPr>
            <a:lvl3pPr marL="1190021" indent="-238004" eaLnBrk="0" hangingPunct="0">
              <a:defRPr sz="3700" b="1">
                <a:solidFill>
                  <a:schemeClr val="tx2"/>
                </a:solidFill>
                <a:latin typeface="Arial" charset="0"/>
              </a:defRPr>
            </a:lvl3pPr>
            <a:lvl4pPr marL="1666029" indent="-238004" eaLnBrk="0" hangingPunct="0">
              <a:defRPr sz="3700" b="1">
                <a:solidFill>
                  <a:schemeClr val="tx2"/>
                </a:solidFill>
                <a:latin typeface="Arial" charset="0"/>
              </a:defRPr>
            </a:lvl4pPr>
            <a:lvl5pPr marL="2142037" indent="-238004" eaLnBrk="0" hangingPunct="0">
              <a:defRPr sz="3700" b="1">
                <a:solidFill>
                  <a:schemeClr val="tx2"/>
                </a:solidFill>
                <a:latin typeface="Arial" charset="0"/>
              </a:defRPr>
            </a:lvl5pPr>
            <a:lvl6pPr marL="2618046" indent="-238004" eaLnBrk="0" fontAlgn="base" hangingPunct="0">
              <a:spcBef>
                <a:spcPct val="0"/>
              </a:spcBef>
              <a:spcAft>
                <a:spcPct val="0"/>
              </a:spcAft>
              <a:defRPr sz="3700" b="1">
                <a:solidFill>
                  <a:schemeClr val="tx2"/>
                </a:solidFill>
                <a:latin typeface="Arial" charset="0"/>
              </a:defRPr>
            </a:lvl6pPr>
            <a:lvl7pPr marL="3094053" indent="-238004" eaLnBrk="0" fontAlgn="base" hangingPunct="0">
              <a:spcBef>
                <a:spcPct val="0"/>
              </a:spcBef>
              <a:spcAft>
                <a:spcPct val="0"/>
              </a:spcAft>
              <a:defRPr sz="3700" b="1">
                <a:solidFill>
                  <a:schemeClr val="tx2"/>
                </a:solidFill>
                <a:latin typeface="Arial" charset="0"/>
              </a:defRPr>
            </a:lvl7pPr>
            <a:lvl8pPr marL="3570061" indent="-238004" eaLnBrk="0" fontAlgn="base" hangingPunct="0">
              <a:spcBef>
                <a:spcPct val="0"/>
              </a:spcBef>
              <a:spcAft>
                <a:spcPct val="0"/>
              </a:spcAft>
              <a:defRPr sz="3700" b="1">
                <a:solidFill>
                  <a:schemeClr val="tx2"/>
                </a:solidFill>
                <a:latin typeface="Arial" charset="0"/>
              </a:defRPr>
            </a:lvl8pPr>
            <a:lvl9pPr marL="4046069" indent="-238004" eaLnBrk="0" fontAlgn="base" hangingPunct="0">
              <a:spcBef>
                <a:spcPct val="0"/>
              </a:spcBef>
              <a:spcAft>
                <a:spcPct val="0"/>
              </a:spcAft>
              <a:defRPr sz="3700" b="1">
                <a:solidFill>
                  <a:schemeClr val="tx2"/>
                </a:solidFill>
                <a:latin typeface="Arial" charset="0"/>
              </a:defRPr>
            </a:lvl9pPr>
          </a:lstStyle>
          <a:p>
            <a:fld id="{15300EE5-C484-44F1-87A9-3599F263C716}" type="slidenum">
              <a:rPr lang="en-US" sz="1300" b="0">
                <a:solidFill>
                  <a:srgbClr val="000000"/>
                </a:solidFill>
                <a:latin typeface="Times New Roman" pitchFamily="18" charset="0"/>
              </a:rPr>
              <a:pPr/>
              <a:t>1</a:t>
            </a:fld>
            <a:endParaRPr lang="en-US" sz="1300" b="0">
              <a:solidFill>
                <a:srgbClr val="00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10</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11</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15</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16</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5</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6</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7</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8</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9</a:t>
            </a:fld>
            <a:endParaRPr lang="en-CA"/>
          </a:p>
        </p:txBody>
      </p:sp>
    </p:spTree>
    <p:extLst>
      <p:ext uri="{BB962C8B-B14F-4D97-AF65-F5344CB8AC3E}">
        <p14:creationId xmlns:p14="http://schemas.microsoft.com/office/powerpoint/2010/main" val="40205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477083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42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685800"/>
            <a:ext cx="1958975"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0713" y="685800"/>
            <a:ext cx="5726112"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072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914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Tree>
    <p:extLst>
      <p:ext uri="{BB962C8B-B14F-4D97-AF65-F5344CB8AC3E}">
        <p14:creationId xmlns:p14="http://schemas.microsoft.com/office/powerpoint/2010/main" val="362764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7573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502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8563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517056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05235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130175"/>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8" y="59372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6" name="Text Box 6"/>
          <p:cNvSpPr txBox="1">
            <a:spLocks noChangeArrowheads="1"/>
          </p:cNvSpPr>
          <p:nvPr userDrawn="1"/>
        </p:nvSpPr>
        <p:spPr bwMode="auto">
          <a:xfrm>
            <a:off x="3200400" y="5913438"/>
            <a:ext cx="22209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200" dirty="0" smtClean="0">
                <a:solidFill>
                  <a:srgbClr val="000000"/>
                </a:solidFill>
              </a:rPr>
              <a:t>Marc Verreault</a:t>
            </a:r>
            <a:endParaRPr lang="en-GB" sz="1100" dirty="0" smtClean="0">
              <a:solidFill>
                <a:srgbClr val="808080"/>
              </a:solidFill>
            </a:endParaRP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rPr>
              <a:t>Director Optical Systems</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i="1" dirty="0" smtClean="0">
                <a:solidFill>
                  <a:srgbClr val="808080"/>
                </a:solidFill>
              </a:rPr>
              <a:t>marc.verreault@optiwave.com</a:t>
            </a:r>
            <a:endParaRPr lang="en-GB" sz="2000" i="1" dirty="0" smtClean="0">
              <a:solidFill>
                <a:srgbClr val="FFFFCC"/>
              </a:solidFill>
            </a:endParaRPr>
          </a:p>
          <a:p>
            <a:pPr eaLnBrk="1" fontAlgn="base" hangingPunct="1">
              <a:lnSpc>
                <a:spcPct val="95000"/>
              </a:lnSpc>
              <a:spcBef>
                <a:spcPct val="0"/>
              </a:spcBef>
              <a:spcAft>
                <a:spcPct val="0"/>
              </a:spcAft>
              <a:buClr>
                <a:srgbClr val="1D528D"/>
              </a:buClr>
              <a:buSzPct val="100000"/>
              <a:buFont typeface="Times New Roman" pitchFamily="18" charset="0"/>
              <a:buNone/>
              <a:defRPr/>
            </a:pPr>
            <a:r>
              <a:rPr lang="en-GB" sz="2000" dirty="0" smtClean="0">
                <a:solidFill>
                  <a:srgbClr val="1D528D"/>
                </a:solidFill>
                <a:latin typeface="Times New Roman" pitchFamily="18" charset="0"/>
              </a:rPr>
              <a:t> </a:t>
            </a: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0" name="Line 21"/>
          <p:cNvSpPr>
            <a:spLocks noChangeShapeType="1"/>
          </p:cNvSpPr>
          <p:nvPr userDrawn="1"/>
        </p:nvSpPr>
        <p:spPr bwMode="auto">
          <a:xfrm>
            <a:off x="3124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4265268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92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04404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46585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78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5927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13/03/2017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74728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K2E 7X1</a:t>
            </a:r>
            <a:endParaRPr lang="en-GB" sz="1200" dirty="0" smtClean="0">
              <a:solidFill>
                <a:srgbClr val="808080"/>
              </a:solidFill>
              <a:cs typeface="Arial" charset="0"/>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dirty="0">
                <a:solidFill>
                  <a:srgbClr val="808080"/>
                </a:solidFill>
                <a:cs typeface="Arial" charset="0"/>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dirty="0">
                <a:solidFill>
                  <a:srgbClr val="FF0000"/>
                </a:solidFill>
                <a:cs typeface="Arial" charset="0"/>
              </a:rPr>
              <a:t>www.optiwave.com</a:t>
            </a:r>
            <a:endParaRPr lang="en-GB" sz="1100" b="1" dirty="0">
              <a:solidFill>
                <a:srgbClr val="808080"/>
              </a:solidFill>
              <a:cs typeface="Arial" charset="0"/>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dirty="0" smtClean="0">
                <a:solidFill>
                  <a:srgbClr val="808080"/>
                </a:solidFill>
                <a:cs typeface="Arial" charset="0"/>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25103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712200" y="6505575"/>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algn="ctr" eaLnBrk="1" fontAlgn="base" hangingPunct="1">
              <a:lnSpc>
                <a:spcPct val="93000"/>
              </a:lnSpc>
              <a:spcBef>
                <a:spcPts val="875"/>
              </a:spcBef>
              <a:spcAft>
                <a:spcPct val="0"/>
              </a:spcAft>
              <a:buClr>
                <a:srgbClr val="000000"/>
              </a:buClr>
              <a:buSzPct val="100000"/>
              <a:buFont typeface="Times New Roman" pitchFamily="18" charset="0"/>
              <a:buNone/>
              <a:defRPr/>
            </a:pPr>
            <a:fld id="{55A2338E-951F-49EA-8036-F2D5F30D18EE}" type="slidenum">
              <a:rPr lang="en-GB" sz="1200" smtClean="0">
                <a:solidFill>
                  <a:srgbClr val="B4B4B4"/>
                </a:solidFill>
              </a:rPr>
              <a:pPr algn="ctr" eaLnBrk="1" fontAlgn="base" hangingPunct="1">
                <a:lnSpc>
                  <a:spcPct val="93000"/>
                </a:lnSpc>
                <a:spcBef>
                  <a:spcPts val="875"/>
                </a:spcBef>
                <a:spcAft>
                  <a:spcPct val="0"/>
                </a:spcAft>
                <a:buClr>
                  <a:srgbClr val="000000"/>
                </a:buClr>
                <a:buSzPct val="100000"/>
                <a:buFont typeface="Times New Roman" pitchFamily="18" charset="0"/>
                <a:buNone/>
                <a:defRPr/>
              </a:pPr>
              <a:t>‹#›</a:t>
            </a:fld>
            <a:endParaRPr lang="en-GB" sz="1400" smtClean="0">
              <a:solidFill>
                <a:srgbClr val="FFFFFF"/>
              </a:solidFill>
            </a:endParaRPr>
          </a:p>
        </p:txBody>
      </p:sp>
      <p:sp>
        <p:nvSpPr>
          <p:cNvPr id="2" name="Title 1"/>
          <p:cNvSpPr>
            <a:spLocks noGrp="1"/>
          </p:cNvSpPr>
          <p:nvPr>
            <p:ph type="title"/>
          </p:nvPr>
        </p:nvSpPr>
        <p:spPr>
          <a:xfrm>
            <a:off x="152400" y="609600"/>
            <a:ext cx="7758112" cy="1069975"/>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286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60481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47431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788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93392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010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42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19825" y="825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620713" y="685800"/>
            <a:ext cx="7834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9"/>
          <p:cNvSpPr txBox="1">
            <a:spLocks noChangeArrowheads="1"/>
          </p:cNvSpPr>
          <p:nvPr userDrawn="1"/>
        </p:nvSpPr>
        <p:spPr bwMode="auto">
          <a:xfrm>
            <a:off x="8712200" y="65055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lgn="ctr" fontAlgn="base">
              <a:spcBef>
                <a:spcPct val="50000"/>
              </a:spcBef>
              <a:spcAft>
                <a:spcPct val="0"/>
              </a:spcAft>
              <a:defRPr/>
            </a:pPr>
            <a:fld id="{BF3E3443-4363-4E33-9DFD-575B278643CF}" type="slidenum">
              <a:rPr lang="en-US" sz="1400" smtClean="0">
                <a:solidFill>
                  <a:srgbClr val="FFFFFF"/>
                </a:solidFill>
              </a:rPr>
              <a:pPr algn="ctr" fontAlgn="base">
                <a:spcBef>
                  <a:spcPct val="50000"/>
                </a:spcBef>
                <a:spcAft>
                  <a:spcPct val="0"/>
                </a:spcAft>
                <a:defRPr/>
              </a:pPr>
              <a:t>‹#›</a:t>
            </a:fld>
            <a:endParaRPr lang="en-US" sz="1400" smtClean="0">
              <a:solidFill>
                <a:srgbClr val="FFFFFF"/>
              </a:solidFill>
            </a:endParaRPr>
          </a:p>
        </p:txBody>
      </p:sp>
      <p:pic>
        <p:nvPicPr>
          <p:cNvPr id="1030" name="Picture 18" descr="Optiwave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963" y="76200"/>
            <a:ext cx="19764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userDrawn="1"/>
        </p:nvSpPr>
        <p:spPr bwMode="auto">
          <a:xfrm>
            <a:off x="228600" y="685800"/>
            <a:ext cx="8686800"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Tree>
    <p:extLst>
      <p:ext uri="{BB962C8B-B14F-4D97-AF65-F5344CB8AC3E}">
        <p14:creationId xmlns:p14="http://schemas.microsoft.com/office/powerpoint/2010/main" val="39205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57FA2-9F0F-49AE-872E-87FCD82185C6}" type="datetimeFigureOut">
              <a:rPr lang="en-CA" smtClean="0">
                <a:solidFill>
                  <a:prstClr val="black">
                    <a:tint val="75000"/>
                  </a:prstClr>
                </a:solidFill>
                <a:cs typeface="Arial" charset="0"/>
              </a:rPr>
              <a:pPr/>
              <a:t>13/03/2017</a:t>
            </a:fld>
            <a:endParaRPr lang="en-C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solidFill>
                  <a:prstClr val="black">
                    <a:tint val="75000"/>
                  </a:prstClr>
                </a:solidFill>
                <a:cs typeface="Arial" charset="0"/>
              </a:rPr>
              <a:t>Confidential</a:t>
            </a:r>
            <a:endParaRPr lang="en-CA"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D6D7B-7522-436D-937E-C3DFAAEACD77}" type="slidenum">
              <a:rPr lang="en-CA" smtClean="0">
                <a:solidFill>
                  <a:prstClr val="black">
                    <a:tint val="75000"/>
                  </a:prstClr>
                </a:solidFill>
                <a:cs typeface="Arial" charset="0"/>
              </a:rPr>
              <a:pPr/>
              <a:t>‹#›</a:t>
            </a:fld>
            <a:endParaRPr lang="en-CA" dirty="0">
              <a:solidFill>
                <a:prstClr val="black">
                  <a:tint val="75000"/>
                </a:prstClr>
              </a:solidFill>
              <a:cs typeface="Arial" charset="0"/>
            </a:endParaRPr>
          </a:p>
        </p:txBody>
      </p:sp>
    </p:spTree>
    <p:extLst>
      <p:ext uri="{BB962C8B-B14F-4D97-AF65-F5344CB8AC3E}">
        <p14:creationId xmlns:p14="http://schemas.microsoft.com/office/powerpoint/2010/main" val="1812220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9875" y="3789040"/>
            <a:ext cx="8064500" cy="1868810"/>
          </a:xfrm>
        </p:spPr>
        <p:txBody>
          <a:bodyPr/>
          <a:lstStyle/>
          <a:p>
            <a:r>
              <a:rPr lang="en-CA" dirty="0" smtClean="0">
                <a:solidFill>
                  <a:schemeClr val="bg2">
                    <a:lumMod val="75000"/>
                  </a:schemeClr>
                </a:solidFill>
              </a:rPr>
              <a:t>Optical Coherent Receiver Analysis</a:t>
            </a:r>
            <a:r>
              <a:rPr lang="en-CA" sz="3200" dirty="0" smtClean="0">
                <a:solidFill>
                  <a:schemeClr val="tx1"/>
                </a:solidFill>
              </a:rPr>
              <a:t/>
            </a:r>
            <a:br>
              <a:rPr lang="en-CA" sz="3200" dirty="0" smtClean="0">
                <a:solidFill>
                  <a:schemeClr val="tx1"/>
                </a:solidFill>
              </a:rPr>
            </a:br>
            <a:endParaRPr lang="en-CA" sz="2800" b="0" i="1"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925861"/>
            <a:ext cx="3868639"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9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660" y="2694851"/>
            <a:ext cx="7118679" cy="333125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10</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a:solidFill>
                  <a:srgbClr val="4D4D4D"/>
                </a:solidFill>
              </a:rPr>
              <a:t>Asynchronous heterodyne receiver (Diff BPSK)</a:t>
            </a:r>
            <a:endParaRPr lang="en-US" sz="3200" kern="0" dirty="0" smtClean="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00520"/>
            <a:ext cx="8804653" cy="1459602"/>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the quantum (shot) noise limit of an asynchronous heterodyne balanced receiver (using differential binary PSK modulation) is analyzed. The test configuration is as </a:t>
            </a:r>
            <a:r>
              <a:rPr lang="en-CA" sz="1200" b="0" dirty="0" smtClean="0">
                <a:latin typeface="Arial" panose="020B0604020202020204" pitchFamily="34" charset="0"/>
                <a:cs typeface="Arial" panose="020B0604020202020204" pitchFamily="34" charset="0"/>
              </a:rPr>
              <a:t>follows: Bit </a:t>
            </a:r>
            <a:r>
              <a:rPr lang="en-CA" sz="1200" b="0" dirty="0">
                <a:latin typeface="Arial" panose="020B0604020202020204" pitchFamily="34" charset="0"/>
                <a:cs typeface="Arial" panose="020B0604020202020204" pitchFamily="34" charset="0"/>
              </a:rPr>
              <a:t>rate: 10 Gb/s; Wavelength (OptSigFreq) = 193.414 THz; Wavelength LO = 193.434 THz; Power LO = 0.01 W; PIN responsivity ~ 1.25 A/W (QE*q/h*freq where QE=1); Dark current = 0 </a:t>
            </a:r>
            <a:r>
              <a:rPr lang="en-CA" sz="1200" b="0" dirty="0" smtClean="0">
                <a:latin typeface="Arial" panose="020B0604020202020204" pitchFamily="34" charset="0"/>
                <a:cs typeface="Arial" panose="020B0604020202020204" pitchFamily="34" charset="0"/>
              </a:rPr>
              <a:t>nA</a:t>
            </a:r>
            <a:endParaRPr lang="en-CA" sz="1200" b="0" dirty="0">
              <a:latin typeface="Arial" panose="020B0604020202020204" pitchFamily="34" charset="0"/>
              <a:cs typeface="Arial" panose="020B0604020202020204" pitchFamily="34" charset="0"/>
            </a:endParaRPr>
          </a:p>
          <a:p>
            <a:r>
              <a:rPr lang="en-CA" sz="1200" b="0" dirty="0" smtClean="0">
                <a:latin typeface="Arial" panose="020B0604020202020204" pitchFamily="34" charset="0"/>
                <a:cs typeface="Arial" panose="020B0604020202020204" pitchFamily="34" charset="0"/>
              </a:rPr>
              <a:t>For </a:t>
            </a:r>
            <a:r>
              <a:rPr lang="en-CA" sz="1200" b="0" dirty="0">
                <a:latin typeface="Arial" panose="020B0604020202020204" pitchFamily="34" charset="0"/>
                <a:cs typeface="Arial" panose="020B0604020202020204" pitchFamily="34" charset="0"/>
              </a:rPr>
              <a:t>a BER = 10</a:t>
            </a:r>
            <a:r>
              <a:rPr lang="en-CA" sz="1200" b="0" baseline="30000" dirty="0">
                <a:latin typeface="Arial" panose="020B0604020202020204" pitchFamily="34" charset="0"/>
                <a:cs typeface="Arial" panose="020B0604020202020204" pitchFamily="34" charset="0"/>
              </a:rPr>
              <a:t>-9</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the number of photons per bit must equal 20 (from 1/2*exp(-</a:t>
            </a:r>
            <a:r>
              <a:rPr lang="en-CA" sz="1200" b="0" dirty="0" smtClean="0">
                <a:latin typeface="Arial" panose="020B0604020202020204" pitchFamily="34" charset="0"/>
                <a:cs typeface="Arial" panose="020B0604020202020204" pitchFamily="34" charset="0"/>
              </a:rPr>
              <a:t>Nphotons)), approximately a 0.5 dB penalty compared to synchronous heterodyne detection.</a:t>
            </a:r>
            <a:endParaRPr lang="en-CA" sz="1200" b="0" dirty="0">
              <a:latin typeface="Arial" panose="020B0604020202020204" pitchFamily="34" charset="0"/>
              <a:cs typeface="Arial" panose="020B0604020202020204" pitchFamily="34" charset="0"/>
            </a:endParaRPr>
          </a:p>
          <a:p>
            <a:pPr marL="0" indent="0">
              <a:buNone/>
            </a:pPr>
            <a:r>
              <a:rPr lang="en-CA" sz="1100" b="0" i="1" dirty="0" smtClean="0">
                <a:latin typeface="Arial" panose="020B0604020202020204" pitchFamily="34" charset="0"/>
                <a:cs typeface="Arial" panose="020B0604020202020204" pitchFamily="34" charset="0"/>
              </a:rPr>
              <a:t>REF: L</a:t>
            </a:r>
            <a:r>
              <a:rPr lang="en-CA" sz="1100" b="0" i="1" dirty="0">
                <a:latin typeface="Arial" panose="020B0604020202020204" pitchFamily="34" charset="0"/>
                <a:cs typeface="Arial" panose="020B0604020202020204" pitchFamily="34" charset="0"/>
              </a:rPr>
              <a:t>. Kazovsky, S. Benedetto, A. Willner, Optical Fiber Communication Systems, Artech House (1996), pp. </a:t>
            </a:r>
            <a:r>
              <a:rPr lang="en-CA" sz="1100" b="0" i="1" dirty="0" smtClean="0">
                <a:latin typeface="Arial" panose="020B0604020202020204" pitchFamily="34" charset="0"/>
                <a:cs typeface="Arial" panose="020B0604020202020204" pitchFamily="34" charset="0"/>
              </a:rPr>
              <a:t>288-291</a:t>
            </a:r>
            <a:endParaRPr lang="en-CA" sz="1100" b="0" i="1" dirty="0">
              <a:latin typeface="Arial" panose="020B0604020202020204" pitchFamily="34" charset="0"/>
              <a:cs typeface="Arial" panose="020B0604020202020204" pitchFamily="34" charset="0"/>
            </a:endParaRPr>
          </a:p>
        </p:txBody>
      </p:sp>
      <p:sp>
        <p:nvSpPr>
          <p:cNvPr id="15" name="Rectangular Callout 14"/>
          <p:cNvSpPr/>
          <p:nvPr/>
        </p:nvSpPr>
        <p:spPr>
          <a:xfrm>
            <a:off x="6459248" y="3793808"/>
            <a:ext cx="1859562" cy="566670"/>
          </a:xfrm>
          <a:prstGeom prst="wedgeRectCallout">
            <a:avLst>
              <a:gd name="adj1" fmla="val -24723"/>
              <a:gd name="adj2" fmla="val -8605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One bit delay demodulator (</a:t>
            </a:r>
            <a:r>
              <a:rPr lang="en-US" sz="900" i="1" dirty="0">
                <a:solidFill>
                  <a:schemeClr val="tx1"/>
                </a:solidFill>
                <a:latin typeface="Arial" panose="020B0604020202020204" pitchFamily="34" charset="0"/>
                <a:cs typeface="Arial" panose="020B0604020202020204" pitchFamily="34" charset="0"/>
              </a:rPr>
              <a:t>d</a:t>
            </a:r>
            <a:r>
              <a:rPr lang="en-US" sz="900" i="1" dirty="0" smtClean="0">
                <a:solidFill>
                  <a:schemeClr val="tx1"/>
                </a:solidFill>
                <a:latin typeface="Arial" panose="020B0604020202020204" pitchFamily="34" charset="0"/>
                <a:cs typeface="Arial" panose="020B0604020202020204" pitchFamily="34" charset="0"/>
              </a:rPr>
              <a:t>etects the phase change between received bit intervals) </a:t>
            </a:r>
            <a:endParaRPr lang="en-CA" sz="900" i="1"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279397" y="2516975"/>
            <a:ext cx="2274458"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a:t>
            </a:r>
            <a:r>
              <a:rPr lang="en-US" sz="1200" i="1" dirty="0"/>
              <a:t>ASync Het Rcvr (D-BPSK</a:t>
            </a:r>
            <a:r>
              <a:rPr lang="en-US" sz="1200" i="1" dirty="0" smtClean="0"/>
              <a:t>)</a:t>
            </a:r>
            <a:endParaRPr lang="en-CA" sz="1200" i="1" dirty="0"/>
          </a:p>
        </p:txBody>
      </p:sp>
      <p:sp>
        <p:nvSpPr>
          <p:cNvPr id="14" name="Rectangle 13"/>
          <p:cNvSpPr/>
          <p:nvPr/>
        </p:nvSpPr>
        <p:spPr>
          <a:xfrm>
            <a:off x="6137163" y="3155493"/>
            <a:ext cx="1626611" cy="407216"/>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ular Callout 15"/>
          <p:cNvSpPr/>
          <p:nvPr/>
        </p:nvSpPr>
        <p:spPr>
          <a:xfrm>
            <a:off x="348871" y="4998630"/>
            <a:ext cx="1859562" cy="410132"/>
          </a:xfrm>
          <a:prstGeom prst="wedgeRectCallout">
            <a:avLst>
              <a:gd name="adj1" fmla="val 64809"/>
              <a:gd name="adj2" fmla="val -187432"/>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Differential encoding is used to improve bit error performance</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812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48" y="2803531"/>
            <a:ext cx="8574656" cy="351483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11</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Synchronous </a:t>
            </a:r>
            <a:r>
              <a:rPr lang="en-CA" sz="3200" kern="0" dirty="0">
                <a:solidFill>
                  <a:srgbClr val="4D4D4D"/>
                </a:solidFill>
              </a:rPr>
              <a:t>heterodyne receiver (</a:t>
            </a:r>
            <a:r>
              <a:rPr lang="en-CA" sz="3200" kern="0" dirty="0" smtClean="0">
                <a:solidFill>
                  <a:srgbClr val="4D4D4D"/>
                </a:solidFill>
              </a:rPr>
              <a:t>QPSK)</a:t>
            </a:r>
            <a:endParaRPr lang="en-US" sz="3200" kern="0" dirty="0" smtClean="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00519"/>
            <a:ext cx="8804653" cy="195032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the quantum (shot) noise limit of an synchronous heterodyne QPSK balanced receiver </a:t>
            </a:r>
            <a:r>
              <a:rPr lang="en-CA" sz="1200" b="0" dirty="0" smtClean="0">
                <a:latin typeface="Arial" panose="020B0604020202020204" pitchFamily="34" charset="0"/>
                <a:cs typeface="Arial" panose="020B0604020202020204" pitchFamily="34" charset="0"/>
              </a:rPr>
              <a:t>is </a:t>
            </a:r>
            <a:r>
              <a:rPr lang="en-CA" sz="1200" b="0" dirty="0">
                <a:latin typeface="Arial" panose="020B0604020202020204" pitchFamily="34" charset="0"/>
                <a:cs typeface="Arial" panose="020B0604020202020204" pitchFamily="34" charset="0"/>
              </a:rPr>
              <a:t>analyzed. The test configuration is as </a:t>
            </a:r>
            <a:r>
              <a:rPr lang="en-CA" sz="1200" b="0" dirty="0" smtClean="0">
                <a:latin typeface="Arial" panose="020B0604020202020204" pitchFamily="34" charset="0"/>
                <a:cs typeface="Arial" panose="020B0604020202020204" pitchFamily="34" charset="0"/>
              </a:rPr>
              <a:t>follows: Bit </a:t>
            </a:r>
            <a:r>
              <a:rPr lang="en-CA" sz="1200" b="0" dirty="0">
                <a:latin typeface="Arial" panose="020B0604020202020204" pitchFamily="34" charset="0"/>
                <a:cs typeface="Arial" panose="020B0604020202020204" pitchFamily="34" charset="0"/>
              </a:rPr>
              <a:t>rate: 10 Gb/s; Wavelength (OptSigFreq) = 193.414 THz; Wavelength LO = 193.434 THz; Power LO = 0.01 W; PIN responsivity ~ 1.25 A/W (QE*q/h*freq where QE=1); Dark current = 0 </a:t>
            </a:r>
            <a:r>
              <a:rPr lang="en-CA" sz="1200" b="0" dirty="0" smtClean="0">
                <a:latin typeface="Arial" panose="020B0604020202020204" pitchFamily="34" charset="0"/>
                <a:cs typeface="Arial" panose="020B0604020202020204" pitchFamily="34" charset="0"/>
              </a:rPr>
              <a:t>nA</a:t>
            </a:r>
            <a:endParaRPr lang="en-CA" sz="1200" b="0" dirty="0">
              <a:latin typeface="Arial" panose="020B0604020202020204" pitchFamily="34" charset="0"/>
              <a:cs typeface="Arial" panose="020B0604020202020204" pitchFamily="34" charset="0"/>
            </a:endParaRPr>
          </a:p>
          <a:p>
            <a:r>
              <a:rPr lang="en-CA" sz="1200" b="0" dirty="0" smtClean="0">
                <a:latin typeface="Arial" panose="020B0604020202020204" pitchFamily="34" charset="0"/>
                <a:cs typeface="Arial" panose="020B0604020202020204" pitchFamily="34" charset="0"/>
              </a:rPr>
              <a:t>For </a:t>
            </a:r>
            <a:r>
              <a:rPr lang="en-CA" sz="1200" b="0" dirty="0">
                <a:latin typeface="Arial" panose="020B0604020202020204" pitchFamily="34" charset="0"/>
                <a:cs typeface="Arial" panose="020B0604020202020204" pitchFamily="34" charset="0"/>
              </a:rPr>
              <a:t>a BER = 10</a:t>
            </a:r>
            <a:r>
              <a:rPr lang="en-CA" sz="1200" b="0" baseline="30000" dirty="0">
                <a:latin typeface="Arial" panose="020B0604020202020204" pitchFamily="34" charset="0"/>
                <a:cs typeface="Arial" panose="020B0604020202020204" pitchFamily="34" charset="0"/>
              </a:rPr>
              <a:t>-9</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the number of photons per bit must equal </a:t>
            </a:r>
            <a:r>
              <a:rPr lang="en-CA" sz="1200" b="0" dirty="0" smtClean="0">
                <a:latin typeface="Arial" panose="020B0604020202020204" pitchFamily="34" charset="0"/>
                <a:cs typeface="Arial" panose="020B0604020202020204" pitchFamily="34" charset="0"/>
              </a:rPr>
              <a:t>18 </a:t>
            </a:r>
            <a:r>
              <a:rPr lang="en-CA" sz="1200" b="0" dirty="0">
                <a:latin typeface="Arial" panose="020B0604020202020204" pitchFamily="34" charset="0"/>
                <a:cs typeface="Arial" panose="020B0604020202020204" pitchFamily="34" charset="0"/>
              </a:rPr>
              <a:t>(from 1/2*exp(-</a:t>
            </a:r>
            <a:r>
              <a:rPr lang="en-CA" sz="1200" b="0" dirty="0" smtClean="0">
                <a:latin typeface="Arial" panose="020B0604020202020204" pitchFamily="34" charset="0"/>
                <a:cs typeface="Arial" panose="020B0604020202020204" pitchFamily="34" charset="0"/>
              </a:rPr>
              <a:t>Nphotons)) which is equal to the QPSK homodyne and BPSK heterodyne receiver models. For the former, the noise penalty is 3 dB less but the requirement to use a 90 deg hybrid results in a 3 dB signal penalty thus resulting in the same level of performance compared to QPSK heterodyne. For the latter, the QPSK performance is equal to the BPSK as the QPSK symbol occupies two bit intervals (and thus has the same photons/bit).</a:t>
            </a:r>
          </a:p>
          <a:p>
            <a:pPr marL="0" indent="0">
              <a:buNone/>
            </a:pPr>
            <a:r>
              <a:rPr lang="en-CA" sz="1100" b="0" i="1" dirty="0" smtClean="0">
                <a:latin typeface="Arial" panose="020B0604020202020204" pitchFamily="34" charset="0"/>
                <a:cs typeface="Arial" panose="020B0604020202020204" pitchFamily="34" charset="0"/>
              </a:rPr>
              <a:t>REF: </a:t>
            </a:r>
            <a:r>
              <a:rPr lang="en-CA" sz="1100" b="0" i="1" dirty="0">
                <a:latin typeface="Arial" panose="020B0604020202020204" pitchFamily="34" charset="0"/>
                <a:cs typeface="Arial" panose="020B0604020202020204" pitchFamily="34" charset="0"/>
              </a:rPr>
              <a:t>K. Kikuchi, "Fundamentals of Coherent Optical Fiber Communications," in Journal of Lightwave Technology, vol. 34, no. 1, pp. 157-179, Jan.1, 1 2016.</a:t>
            </a:r>
          </a:p>
          <a:p>
            <a:endParaRPr lang="en-CA" sz="1200" b="0" dirty="0">
              <a:latin typeface="Arial" panose="020B0604020202020204" pitchFamily="34" charset="0"/>
              <a:cs typeface="Arial" panose="020B0604020202020204" pitchFamily="34" charset="0"/>
            </a:endParaRPr>
          </a:p>
        </p:txBody>
      </p:sp>
      <p:sp>
        <p:nvSpPr>
          <p:cNvPr id="13" name="TextBox 12"/>
          <p:cNvSpPr txBox="1"/>
          <p:nvPr/>
        </p:nvSpPr>
        <p:spPr>
          <a:xfrm>
            <a:off x="209951" y="2819852"/>
            <a:ext cx="2050170"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Sync </a:t>
            </a:r>
            <a:r>
              <a:rPr lang="en-US" sz="1200" i="1" dirty="0"/>
              <a:t>Het Rcvr </a:t>
            </a:r>
            <a:r>
              <a:rPr lang="en-US" sz="1200" i="1" dirty="0" smtClean="0"/>
              <a:t>(</a:t>
            </a:r>
            <a:r>
              <a:rPr lang="en-US" sz="1200" i="1" dirty="0"/>
              <a:t>Q</a:t>
            </a:r>
            <a:r>
              <a:rPr lang="en-US" sz="1200" i="1" dirty="0" smtClean="0"/>
              <a:t>PSK)</a:t>
            </a:r>
            <a:endParaRPr lang="en-CA" sz="1200" i="1" dirty="0"/>
          </a:p>
        </p:txBody>
      </p:sp>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884" y="4218556"/>
            <a:ext cx="1738107" cy="1835753"/>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ular Callout 13"/>
          <p:cNvSpPr/>
          <p:nvPr/>
        </p:nvSpPr>
        <p:spPr>
          <a:xfrm>
            <a:off x="5064086" y="3530172"/>
            <a:ext cx="929781" cy="205066"/>
          </a:xfrm>
          <a:prstGeom prst="wedgeRectCallout">
            <a:avLst>
              <a:gd name="adj1" fmla="val 39758"/>
              <a:gd name="adj2" fmla="val 19116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I-channel (Real)</a:t>
            </a:r>
            <a:endParaRPr lang="en-CA" sz="900" i="1" dirty="0">
              <a:solidFill>
                <a:schemeClr val="tx1"/>
              </a:solidFill>
              <a:latin typeface="Arial" panose="020B0604020202020204" pitchFamily="34" charset="0"/>
              <a:cs typeface="Arial" panose="020B0604020202020204" pitchFamily="34" charset="0"/>
            </a:endParaRPr>
          </a:p>
        </p:txBody>
      </p:sp>
      <p:sp>
        <p:nvSpPr>
          <p:cNvPr id="15" name="Rectangular Callout 14"/>
          <p:cNvSpPr/>
          <p:nvPr/>
        </p:nvSpPr>
        <p:spPr>
          <a:xfrm>
            <a:off x="5363135" y="5537251"/>
            <a:ext cx="1029039" cy="205066"/>
          </a:xfrm>
          <a:prstGeom prst="wedgeRectCallout">
            <a:avLst>
              <a:gd name="adj1" fmla="val 10997"/>
              <a:gd name="adj2" fmla="val -39776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a:solidFill>
                  <a:schemeClr val="tx1"/>
                </a:solidFill>
                <a:latin typeface="Arial" panose="020B0604020202020204" pitchFamily="34" charset="0"/>
                <a:cs typeface="Arial" panose="020B0604020202020204" pitchFamily="34" charset="0"/>
              </a:rPr>
              <a:t>Q</a:t>
            </a:r>
            <a:r>
              <a:rPr lang="en-US" sz="900" i="1" dirty="0" smtClean="0">
                <a:solidFill>
                  <a:schemeClr val="tx1"/>
                </a:solidFill>
                <a:latin typeface="Arial" panose="020B0604020202020204" pitchFamily="34" charset="0"/>
                <a:cs typeface="Arial" panose="020B0604020202020204" pitchFamily="34" charset="0"/>
              </a:rPr>
              <a:t>-channel (Imag)</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902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57" y="2941237"/>
            <a:ext cx="8618239" cy="3242637"/>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Asynchronous </a:t>
            </a:r>
            <a:r>
              <a:rPr lang="en-CA" sz="3200" kern="0" dirty="0">
                <a:solidFill>
                  <a:srgbClr val="4D4D4D"/>
                </a:solidFill>
              </a:rPr>
              <a:t>FSK (Dual filter</a:t>
            </a:r>
            <a:r>
              <a:rPr lang="en-CA" sz="3200" kern="0" dirty="0" smtClean="0">
                <a:solidFill>
                  <a:srgbClr val="4D4D4D"/>
                </a:solidFill>
              </a:rPr>
              <a:t>)</a:t>
            </a:r>
            <a:endParaRPr lang="en-US" sz="3200" kern="0" dirty="0" smtClean="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00519"/>
            <a:ext cx="8804653" cy="1830537"/>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the quantum (shot) noise </a:t>
            </a:r>
            <a:r>
              <a:rPr lang="en-CA" sz="1200" b="0" dirty="0" smtClean="0">
                <a:latin typeface="Arial" panose="020B0604020202020204" pitchFamily="34" charset="0"/>
                <a:cs typeface="Arial" panose="020B0604020202020204" pitchFamily="34" charset="0"/>
              </a:rPr>
              <a:t>limited performance of </a:t>
            </a:r>
            <a:r>
              <a:rPr lang="en-CA" sz="1200" b="0" dirty="0">
                <a:latin typeface="Arial" panose="020B0604020202020204" pitchFamily="34" charset="0"/>
                <a:cs typeface="Arial" panose="020B0604020202020204" pitchFamily="34" charset="0"/>
              </a:rPr>
              <a:t>an asynchronous heterodyne FSK balanced receiver (dual filter) is analyzed. The test configuration is as </a:t>
            </a:r>
            <a:r>
              <a:rPr lang="en-CA" sz="1200" b="0" dirty="0" smtClean="0">
                <a:latin typeface="Arial" panose="020B0604020202020204" pitchFamily="34" charset="0"/>
                <a:cs typeface="Arial" panose="020B0604020202020204" pitchFamily="34" charset="0"/>
              </a:rPr>
              <a:t>follows: Bit </a:t>
            </a:r>
            <a:r>
              <a:rPr lang="en-CA" sz="1200" b="0" dirty="0">
                <a:latin typeface="Arial" panose="020B0604020202020204" pitchFamily="34" charset="0"/>
                <a:cs typeface="Arial" panose="020B0604020202020204" pitchFamily="34" charset="0"/>
              </a:rPr>
              <a:t>rate: 10 Gb/s; </a:t>
            </a:r>
            <a:r>
              <a:rPr lang="en-CA" sz="1200" b="0" dirty="0" smtClean="0">
                <a:latin typeface="Arial" panose="020B0604020202020204" pitchFamily="34" charset="0"/>
                <a:cs typeface="Arial" panose="020B0604020202020204" pitchFamily="34" charset="0"/>
              </a:rPr>
              <a:t>Freq deviation (FSK) = 20 Gb/s; Wavelength </a:t>
            </a:r>
            <a:r>
              <a:rPr lang="en-CA" sz="1200" b="0" dirty="0">
                <a:latin typeface="Arial" panose="020B0604020202020204" pitchFamily="34" charset="0"/>
                <a:cs typeface="Arial" panose="020B0604020202020204" pitchFamily="34" charset="0"/>
              </a:rPr>
              <a:t>(OptSigFreq) = 193.414 THz; Wavelength LO = </a:t>
            </a:r>
            <a:r>
              <a:rPr lang="en-CA" sz="1200" b="0" dirty="0" smtClean="0">
                <a:latin typeface="Arial" panose="020B0604020202020204" pitchFamily="34" charset="0"/>
                <a:cs typeface="Arial" panose="020B0604020202020204" pitchFamily="34" charset="0"/>
              </a:rPr>
              <a:t>193.444 </a:t>
            </a:r>
            <a:r>
              <a:rPr lang="en-CA" sz="1200" b="0" dirty="0">
                <a:latin typeface="Arial" panose="020B0604020202020204" pitchFamily="34" charset="0"/>
                <a:cs typeface="Arial" panose="020B0604020202020204" pitchFamily="34" charset="0"/>
              </a:rPr>
              <a:t>THz; Power LO = 0.01 W; PIN responsivity ~ 1.25 A/W (QE*q/h*freq where QE=1); Dark current = 0 </a:t>
            </a:r>
            <a:r>
              <a:rPr lang="en-CA" sz="1200" b="0" dirty="0" smtClean="0">
                <a:latin typeface="Arial" panose="020B0604020202020204" pitchFamily="34" charset="0"/>
                <a:cs typeface="Arial" panose="020B0604020202020204" pitchFamily="34" charset="0"/>
              </a:rPr>
              <a:t>nA</a:t>
            </a:r>
            <a:endParaRPr lang="en-CA" sz="1200" b="0" dirty="0">
              <a:latin typeface="Arial" panose="020B0604020202020204" pitchFamily="34" charset="0"/>
              <a:cs typeface="Arial" panose="020B0604020202020204" pitchFamily="34" charset="0"/>
            </a:endParaRPr>
          </a:p>
          <a:p>
            <a:r>
              <a:rPr lang="en-US" sz="1200" b="0" dirty="0" smtClean="0">
                <a:latin typeface="Arial" panose="020B0604020202020204" pitchFamily="34" charset="0"/>
                <a:cs typeface="Arial" panose="020B0604020202020204" pitchFamily="34" charset="0"/>
              </a:rPr>
              <a:t>Band pass filters are used to isolate each frequency, followed by envelope detection - </a:t>
            </a:r>
            <a:r>
              <a:rPr lang="en-CA" sz="1200" b="0" dirty="0" smtClean="0">
                <a:latin typeface="Arial" panose="020B0604020202020204" pitchFamily="34" charset="0"/>
                <a:cs typeface="Arial" panose="020B0604020202020204" pitchFamily="34" charset="0"/>
              </a:rPr>
              <a:t>accomplished by performing wave rectification (absolute value of the incoming signal waveform) followed by detection of the waveform enveloped with a low pass filter.</a:t>
            </a:r>
          </a:p>
          <a:p>
            <a:r>
              <a:rPr lang="en-CA" sz="1200" b="0" dirty="0" smtClean="0">
                <a:latin typeface="Arial" panose="020B0604020202020204" pitchFamily="34" charset="0"/>
                <a:cs typeface="Arial" panose="020B0604020202020204" pitchFamily="34" charset="0"/>
              </a:rPr>
              <a:t>For </a:t>
            </a:r>
            <a:r>
              <a:rPr lang="en-CA" sz="1200" b="0" dirty="0">
                <a:latin typeface="Arial" panose="020B0604020202020204" pitchFamily="34" charset="0"/>
                <a:cs typeface="Arial" panose="020B0604020202020204" pitchFamily="34" charset="0"/>
              </a:rPr>
              <a:t>a BER = 10</a:t>
            </a:r>
            <a:r>
              <a:rPr lang="en-CA" sz="1200" b="0" baseline="30000" dirty="0">
                <a:latin typeface="Arial" panose="020B0604020202020204" pitchFamily="34" charset="0"/>
                <a:cs typeface="Arial" panose="020B0604020202020204" pitchFamily="34" charset="0"/>
              </a:rPr>
              <a:t>-9</a:t>
            </a:r>
            <a:r>
              <a:rPr lang="en-CA" sz="1200" b="0" dirty="0">
                <a:latin typeface="Arial" panose="020B0604020202020204" pitchFamily="34" charset="0"/>
                <a:cs typeface="Arial" panose="020B0604020202020204" pitchFamily="34" charset="0"/>
              </a:rPr>
              <a:t>, the number of photons per bit must equal </a:t>
            </a:r>
            <a:r>
              <a:rPr lang="en-CA" sz="1200" b="0" dirty="0" smtClean="0">
                <a:latin typeface="Arial" panose="020B0604020202020204" pitchFamily="34" charset="0"/>
                <a:cs typeface="Arial" panose="020B0604020202020204" pitchFamily="34" charset="0"/>
              </a:rPr>
              <a:t>40 </a:t>
            </a:r>
            <a:r>
              <a:rPr lang="en-CA" sz="1200" b="0" dirty="0">
                <a:latin typeface="Arial" panose="020B0604020202020204" pitchFamily="34" charset="0"/>
                <a:cs typeface="Arial" panose="020B0604020202020204" pitchFamily="34" charset="0"/>
              </a:rPr>
              <a:t>(from 1/2*exp(-</a:t>
            </a:r>
            <a:r>
              <a:rPr lang="en-CA" sz="1200" b="0" dirty="0" smtClean="0">
                <a:latin typeface="Arial" panose="020B0604020202020204" pitchFamily="34" charset="0"/>
                <a:cs typeface="Arial" panose="020B0604020202020204" pitchFamily="34" charset="0"/>
              </a:rPr>
              <a:t>Nphotons/2))</a:t>
            </a:r>
            <a:endParaRPr lang="en-CA" sz="1200" b="0" dirty="0">
              <a:latin typeface="Arial" panose="020B0604020202020204" pitchFamily="34" charset="0"/>
              <a:cs typeface="Arial" panose="020B0604020202020204" pitchFamily="34" charset="0"/>
            </a:endParaRPr>
          </a:p>
          <a:p>
            <a:pPr marL="0" indent="0">
              <a:buNone/>
            </a:pPr>
            <a:r>
              <a:rPr lang="en-CA" sz="1100" b="0" i="1" dirty="0" smtClean="0">
                <a:latin typeface="Arial" panose="020B0604020202020204" pitchFamily="34" charset="0"/>
                <a:cs typeface="Arial" panose="020B0604020202020204" pitchFamily="34" charset="0"/>
              </a:rPr>
              <a:t>REF</a:t>
            </a:r>
            <a:r>
              <a:rPr lang="en-CA" sz="1100" b="0" i="1" dirty="0">
                <a:latin typeface="Arial" panose="020B0604020202020204" pitchFamily="34" charset="0"/>
                <a:cs typeface="Arial" panose="020B0604020202020204" pitchFamily="34" charset="0"/>
              </a:rPr>
              <a:t>: L. Kazovsky, S. Benedetto, A. Willner, Optical Fiber Communication Systems, Artech House (1996), pp. </a:t>
            </a:r>
            <a:r>
              <a:rPr lang="en-CA" sz="1100" b="0" i="1" dirty="0" smtClean="0">
                <a:latin typeface="Arial" panose="020B0604020202020204" pitchFamily="34" charset="0"/>
                <a:cs typeface="Arial" panose="020B0604020202020204" pitchFamily="34" charset="0"/>
              </a:rPr>
              <a:t>280-288. </a:t>
            </a:r>
            <a:endParaRPr lang="en-CA" sz="1100" b="0" i="1" dirty="0">
              <a:latin typeface="Arial" panose="020B0604020202020204" pitchFamily="34" charset="0"/>
              <a:cs typeface="Arial" panose="020B0604020202020204" pitchFamily="34" charset="0"/>
            </a:endParaRPr>
          </a:p>
        </p:txBody>
      </p:sp>
      <p:sp>
        <p:nvSpPr>
          <p:cNvPr id="13" name="TextBox 12"/>
          <p:cNvSpPr txBox="1"/>
          <p:nvPr/>
        </p:nvSpPr>
        <p:spPr>
          <a:xfrm>
            <a:off x="209951" y="2786439"/>
            <a:ext cx="2360721"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a:t>
            </a:r>
            <a:r>
              <a:rPr lang="en-US" sz="1200" i="1" dirty="0"/>
              <a:t>ASync FSK </a:t>
            </a:r>
            <a:r>
              <a:rPr lang="en-US" sz="1200" i="1" dirty="0" smtClean="0"/>
              <a:t>(Dual Filter)</a:t>
            </a:r>
            <a:endParaRPr lang="en-CA" sz="1200" i="1" dirty="0"/>
          </a:p>
        </p:txBody>
      </p:sp>
    </p:spTree>
    <p:extLst>
      <p:ext uri="{BB962C8B-B14F-4D97-AF65-F5344CB8AC3E}">
        <p14:creationId xmlns:p14="http://schemas.microsoft.com/office/powerpoint/2010/main" val="2323757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BER waterfall curves (ASK)</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5" y="800519"/>
            <a:ext cx="8779645" cy="105416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Results for BER versus Average photons per bit received are shown below for </a:t>
            </a:r>
            <a:r>
              <a:rPr lang="en-CA" sz="1200" dirty="0" smtClean="0">
                <a:latin typeface="Arial" panose="020B0604020202020204" pitchFamily="34" charset="0"/>
                <a:cs typeface="Arial" panose="020B0604020202020204" pitchFamily="34" charset="0"/>
              </a:rPr>
              <a:t>ASK Direct Detection </a:t>
            </a:r>
            <a:r>
              <a:rPr lang="en-CA" sz="1200" b="0" dirty="0" smtClean="0">
                <a:latin typeface="Arial" panose="020B0604020202020204" pitchFamily="34" charset="0"/>
                <a:cs typeface="Arial" panose="020B0604020202020204" pitchFamily="34" charset="0"/>
              </a:rPr>
              <a:t>and </a:t>
            </a:r>
            <a:r>
              <a:rPr lang="en-CA" sz="1200" dirty="0" smtClean="0">
                <a:latin typeface="Arial" panose="020B0604020202020204" pitchFamily="34" charset="0"/>
                <a:cs typeface="Arial" panose="020B0604020202020204" pitchFamily="34" charset="0"/>
              </a:rPr>
              <a:t>ASK Homodyne</a:t>
            </a:r>
          </a:p>
          <a:p>
            <a:r>
              <a:rPr lang="en-US" sz="1200" b="0" dirty="0" smtClean="0">
                <a:latin typeface="Arial" panose="020B0604020202020204" pitchFamily="34" charset="0"/>
                <a:cs typeface="Arial" panose="020B0604020202020204" pitchFamily="34" charset="0"/>
              </a:rPr>
              <a:t>Though the </a:t>
            </a:r>
            <a:r>
              <a:rPr lang="en-US" sz="1200" dirty="0" smtClean="0">
                <a:latin typeface="Arial" panose="020B0604020202020204" pitchFamily="34" charset="0"/>
                <a:cs typeface="Arial" panose="020B0604020202020204" pitchFamily="34" charset="0"/>
              </a:rPr>
              <a:t>ASK DD</a:t>
            </a:r>
            <a:r>
              <a:rPr lang="en-US" sz="1200" b="0" dirty="0" smtClean="0">
                <a:latin typeface="Arial" panose="020B0604020202020204" pitchFamily="34" charset="0"/>
                <a:cs typeface="Arial" panose="020B0604020202020204" pitchFamily="34" charset="0"/>
              </a:rPr>
              <a:t> shows better theoretical quantum-limited performance compared to </a:t>
            </a:r>
            <a:r>
              <a:rPr lang="en-US" sz="1200" dirty="0" smtClean="0">
                <a:latin typeface="Arial" panose="020B0604020202020204" pitchFamily="34" charset="0"/>
                <a:cs typeface="Arial" panose="020B0604020202020204" pitchFamily="34" charset="0"/>
              </a:rPr>
              <a:t>ASK Homodyne</a:t>
            </a:r>
            <a:r>
              <a:rPr lang="en-US" sz="1200" b="0" dirty="0" smtClean="0">
                <a:latin typeface="Arial" panose="020B0604020202020204" pitchFamily="34" charset="0"/>
                <a:cs typeface="Arial" panose="020B0604020202020204" pitchFamily="34" charset="0"/>
              </a:rPr>
              <a:t>, the practical performance limit of direct detection systems is much higher due to the presence of thermal noise resulting from the load resistance (only shot noise is modeled here)</a:t>
            </a:r>
            <a:endParaRPr lang="en-CA" sz="1200" b="0" dirty="0" smtClean="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085" y="1934028"/>
            <a:ext cx="6067207" cy="413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137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BER waterfall curves (BPSK)</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5" y="800519"/>
            <a:ext cx="8779645" cy="1256732"/>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Results for BER versus Average photons per bit received are shown below for </a:t>
            </a:r>
            <a:r>
              <a:rPr lang="en-CA" sz="1200" dirty="0" smtClean="0">
                <a:latin typeface="Arial" panose="020B0604020202020204" pitchFamily="34" charset="0"/>
                <a:cs typeface="Arial" panose="020B0604020202020204" pitchFamily="34" charset="0"/>
              </a:rPr>
              <a:t>BPSK Homodyne</a:t>
            </a:r>
            <a:r>
              <a:rPr lang="en-CA" sz="1200" b="0" dirty="0" smtClean="0">
                <a:latin typeface="Arial" panose="020B0604020202020204" pitchFamily="34" charset="0"/>
                <a:cs typeface="Arial" panose="020B0604020202020204" pitchFamily="34" charset="0"/>
              </a:rPr>
              <a:t>, </a:t>
            </a:r>
            <a:r>
              <a:rPr lang="en-CA" sz="1200" dirty="0" smtClean="0">
                <a:latin typeface="Arial" panose="020B0604020202020204" pitchFamily="34" charset="0"/>
                <a:cs typeface="Arial" panose="020B0604020202020204" pitchFamily="34" charset="0"/>
              </a:rPr>
              <a:t>BPSK Heterodyne </a:t>
            </a:r>
            <a:r>
              <a:rPr lang="en-CA" sz="1200" b="0" dirty="0" smtClean="0">
                <a:latin typeface="Arial" panose="020B0604020202020204" pitchFamily="34" charset="0"/>
                <a:cs typeface="Arial" panose="020B0604020202020204" pitchFamily="34" charset="0"/>
              </a:rPr>
              <a:t>and </a:t>
            </a:r>
            <a:r>
              <a:rPr lang="en-CA" sz="1200" dirty="0" smtClean="0">
                <a:latin typeface="Arial" panose="020B0604020202020204" pitchFamily="34" charset="0"/>
                <a:cs typeface="Arial" panose="020B0604020202020204" pitchFamily="34" charset="0"/>
              </a:rPr>
              <a:t>Differential BPSK</a:t>
            </a:r>
          </a:p>
          <a:p>
            <a:r>
              <a:rPr lang="en-CA" sz="1200" dirty="0" smtClean="0">
                <a:latin typeface="Arial" panose="020B0604020202020204" pitchFamily="34" charset="0"/>
                <a:cs typeface="Arial" panose="020B0604020202020204" pitchFamily="34" charset="0"/>
              </a:rPr>
              <a:t>BPSK Homodyne</a:t>
            </a:r>
            <a:r>
              <a:rPr lang="en-CA" sz="1200" b="0" dirty="0" smtClean="0">
                <a:latin typeface="Arial" panose="020B0604020202020204" pitchFamily="34" charset="0"/>
                <a:cs typeface="Arial" panose="020B0604020202020204" pitchFamily="34" charset="0"/>
              </a:rPr>
              <a:t> provides the best shot-noise limited performance (but requires freq/phase synchronization between the signal and LO) , followed by </a:t>
            </a:r>
            <a:r>
              <a:rPr lang="en-CA" sz="1200" dirty="0" smtClean="0">
                <a:latin typeface="Arial" panose="020B0604020202020204" pitchFamily="34" charset="0"/>
                <a:cs typeface="Arial" panose="020B0604020202020204" pitchFamily="34" charset="0"/>
              </a:rPr>
              <a:t>BPSK Heterodyne</a:t>
            </a:r>
            <a:r>
              <a:rPr lang="en-CA" sz="1200" b="0" dirty="0" smtClean="0">
                <a:latin typeface="Arial" panose="020B0604020202020204" pitchFamily="34" charset="0"/>
                <a:cs typeface="Arial" panose="020B0604020202020204" pitchFamily="34" charset="0"/>
              </a:rPr>
              <a:t> (with a 3 dB penalty resulting from a doubling of the noise density) and </a:t>
            </a:r>
            <a:r>
              <a:rPr lang="en-CA" sz="1200" dirty="0" smtClean="0">
                <a:latin typeface="Arial" panose="020B0604020202020204" pitchFamily="34" charset="0"/>
                <a:cs typeface="Arial" panose="020B0604020202020204" pitchFamily="34" charset="0"/>
              </a:rPr>
              <a:t>Diff BPSK </a:t>
            </a:r>
            <a:r>
              <a:rPr lang="en-CA" sz="1200" b="0" dirty="0" smtClean="0">
                <a:latin typeface="Arial" panose="020B0604020202020204" pitchFamily="34" charset="0"/>
                <a:cs typeface="Arial" panose="020B0604020202020204" pitchFamily="34" charset="0"/>
              </a:rPr>
              <a:t>(with an additional 0.5 dB resulting from the use of a differential detection method that however doesn’t require an electrical PLL)</a:t>
            </a:r>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826" y="2113154"/>
            <a:ext cx="5823045" cy="395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80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BER waterfall curves (QPSK)</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5" y="800520"/>
            <a:ext cx="8779645" cy="726356"/>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Results for BER versus Average photons per bit received are shown below for </a:t>
            </a:r>
            <a:r>
              <a:rPr lang="en-CA" sz="1200" dirty="0">
                <a:latin typeface="Arial" panose="020B0604020202020204" pitchFamily="34" charset="0"/>
                <a:cs typeface="Arial" panose="020B0604020202020204" pitchFamily="34" charset="0"/>
              </a:rPr>
              <a:t>Q</a:t>
            </a:r>
            <a:r>
              <a:rPr lang="en-CA" sz="1200" dirty="0" smtClean="0">
                <a:latin typeface="Arial" panose="020B0604020202020204" pitchFamily="34" charset="0"/>
                <a:cs typeface="Arial" panose="020B0604020202020204" pitchFamily="34" charset="0"/>
              </a:rPr>
              <a:t>PSK Homodyne</a:t>
            </a:r>
            <a:r>
              <a:rPr lang="en-CA" sz="1200" b="0" dirty="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and </a:t>
            </a:r>
            <a:r>
              <a:rPr lang="en-CA" sz="1200" dirty="0" smtClean="0">
                <a:latin typeface="Arial" panose="020B0604020202020204" pitchFamily="34" charset="0"/>
                <a:cs typeface="Arial" panose="020B0604020202020204" pitchFamily="34" charset="0"/>
              </a:rPr>
              <a:t>QPSK Heterodyne</a:t>
            </a:r>
          </a:p>
          <a:p>
            <a:r>
              <a:rPr lang="en-CA" sz="1200" b="0" dirty="0" smtClean="0">
                <a:latin typeface="Arial" panose="020B0604020202020204" pitchFamily="34" charset="0"/>
                <a:cs typeface="Arial" panose="020B0604020202020204" pitchFamily="34" charset="0"/>
              </a:rPr>
              <a:t>Both receiver models provide the same </a:t>
            </a:r>
            <a:r>
              <a:rPr lang="en-CA" sz="1200" b="0" dirty="0">
                <a:latin typeface="Arial" panose="020B0604020202020204" pitchFamily="34" charset="0"/>
                <a:cs typeface="Arial" panose="020B0604020202020204" pitchFamily="34" charset="0"/>
              </a:rPr>
              <a:t>performance </a:t>
            </a:r>
            <a:r>
              <a:rPr lang="en-CA" sz="1200" b="0" dirty="0" smtClean="0">
                <a:latin typeface="Arial" panose="020B0604020202020204" pitchFamily="34" charset="0"/>
                <a:cs typeface="Arial" panose="020B0604020202020204" pitchFamily="34" charset="0"/>
              </a:rPr>
              <a:t>as the </a:t>
            </a:r>
            <a:r>
              <a:rPr lang="en-CA" sz="1200" b="0" dirty="0">
                <a:latin typeface="Arial" panose="020B0604020202020204" pitchFamily="34" charset="0"/>
                <a:cs typeface="Arial" panose="020B0604020202020204" pitchFamily="34" charset="0"/>
              </a:rPr>
              <a:t>noise penalty is 3 dB </a:t>
            </a:r>
            <a:r>
              <a:rPr lang="en-CA" sz="1200" b="0" dirty="0" smtClean="0">
                <a:latin typeface="Arial" panose="020B0604020202020204" pitchFamily="34" charset="0"/>
                <a:cs typeface="Arial" panose="020B0604020202020204" pitchFamily="34" charset="0"/>
              </a:rPr>
              <a:t>less for </a:t>
            </a:r>
            <a:r>
              <a:rPr lang="en-CA" sz="1200" dirty="0" smtClean="0">
                <a:latin typeface="Arial" panose="020B0604020202020204" pitchFamily="34" charset="0"/>
                <a:cs typeface="Arial" panose="020B0604020202020204" pitchFamily="34" charset="0"/>
              </a:rPr>
              <a:t>QPSK Homodyne </a:t>
            </a:r>
            <a:r>
              <a:rPr lang="en-CA" sz="1200" b="0" dirty="0" smtClean="0">
                <a:latin typeface="Arial" panose="020B0604020202020204" pitchFamily="34" charset="0"/>
                <a:cs typeface="Arial" panose="020B0604020202020204" pitchFamily="34" charset="0"/>
              </a:rPr>
              <a:t>but this benefit is offset from the requirement </a:t>
            </a:r>
            <a:r>
              <a:rPr lang="en-CA" sz="1200" b="0" dirty="0">
                <a:latin typeface="Arial" panose="020B0604020202020204" pitchFamily="34" charset="0"/>
                <a:cs typeface="Arial" panose="020B0604020202020204" pitchFamily="34" charset="0"/>
              </a:rPr>
              <a:t>to use a 90 deg </a:t>
            </a:r>
            <a:r>
              <a:rPr lang="en-CA" sz="1200" b="0" dirty="0" smtClean="0">
                <a:latin typeface="Arial" panose="020B0604020202020204" pitchFamily="34" charset="0"/>
                <a:cs typeface="Arial" panose="020B0604020202020204" pitchFamily="34" charset="0"/>
              </a:rPr>
              <a:t>hybrid (which re-introduces a 3 </a:t>
            </a:r>
            <a:r>
              <a:rPr lang="en-CA" sz="1200" b="0" dirty="0">
                <a:latin typeface="Arial" panose="020B0604020202020204" pitchFamily="34" charset="0"/>
                <a:cs typeface="Arial" panose="020B0604020202020204" pitchFamily="34" charset="0"/>
              </a:rPr>
              <a:t>dB signal </a:t>
            </a:r>
            <a:r>
              <a:rPr lang="en-CA" sz="1200" b="0" dirty="0" smtClean="0">
                <a:latin typeface="Arial" panose="020B0604020202020204" pitchFamily="34" charset="0"/>
                <a:cs typeface="Arial" panose="020B0604020202020204" pitchFamily="34" charset="0"/>
              </a:rPr>
              <a:t>penalty)</a:t>
            </a: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756" y="1629329"/>
            <a:ext cx="6300487" cy="428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339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16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8270686"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BER waterfall curve (FSK)</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5" y="800520"/>
            <a:ext cx="8779645" cy="449442"/>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Results for BER versus Average photons per bit received are shown below for </a:t>
            </a:r>
            <a:r>
              <a:rPr lang="en-CA" sz="1200" dirty="0" smtClean="0">
                <a:latin typeface="Arial" panose="020B0604020202020204" pitchFamily="34" charset="0"/>
                <a:cs typeface="Arial" panose="020B0604020202020204" pitchFamily="34" charset="0"/>
              </a:rPr>
              <a:t>FSK Het (Dual Filter)</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215" y="1651985"/>
            <a:ext cx="6012611" cy="409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069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 (1)</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3"/>
              <p:cNvSpPr txBox="1">
                <a:spLocks noChangeArrowheads="1"/>
              </p:cNvSpPr>
              <p:nvPr/>
            </p:nvSpPr>
            <p:spPr bwMode="auto">
              <a:xfrm>
                <a:off x="148694" y="882908"/>
                <a:ext cx="8585731" cy="5069313"/>
              </a:xfrm>
              <a:prstGeom prst="rect">
                <a:avLst/>
              </a:prstGeom>
              <a:noFill/>
              <a:ln w="6350">
                <a:solidFill>
                  <a:schemeClr val="tx2"/>
                </a:solid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CA" sz="1400" b="0" kern="0" dirty="0" smtClean="0">
                    <a:solidFill>
                      <a:srgbClr val="000000"/>
                    </a:solidFill>
                    <a:latin typeface="Arial"/>
                  </a:rPr>
                  <a:t>Optical coherent receivers operate on the principle of mixing an incoming optical field (information channel) with a high power local oscillator (LO) signal prior to detection by the photodetector. When the frequencies of the LO and incoming optical field carrier are the same, the baseband signal is directly extracted from the output of the photodetector (</a:t>
                </a:r>
                <a:r>
                  <a:rPr lang="en-CA" sz="1400" kern="0" dirty="0" smtClean="0">
                    <a:solidFill>
                      <a:srgbClr val="000000"/>
                    </a:solidFill>
                    <a:latin typeface="Arial"/>
                  </a:rPr>
                  <a:t>homodyne</a:t>
                </a:r>
                <a:r>
                  <a:rPr lang="en-CA" sz="1400" b="0" kern="0" dirty="0" smtClean="0">
                    <a:solidFill>
                      <a:srgbClr val="000000"/>
                    </a:solidFill>
                    <a:latin typeface="Arial"/>
                  </a:rPr>
                  <a:t> detection). If the LO frequency is different </a:t>
                </a:r>
                <a:r>
                  <a:rPr lang="en-CA" sz="1400" b="0" kern="0" dirty="0">
                    <a:solidFill>
                      <a:srgbClr val="000000"/>
                    </a:solidFill>
                    <a:latin typeface="Arial"/>
                  </a:rPr>
                  <a:t>from the incoming optical field carrier </a:t>
                </a:r>
                <a:r>
                  <a:rPr lang="en-CA" sz="1400" b="0" kern="0" dirty="0" smtClean="0">
                    <a:solidFill>
                      <a:srgbClr val="000000"/>
                    </a:solidFill>
                    <a:latin typeface="Arial"/>
                  </a:rPr>
                  <a:t>frequency, the information envelope is centered around an intermediate frequency (IF) resulting from the beating of the LO and information channel optical fields (</a:t>
                </a:r>
                <a:r>
                  <a:rPr lang="en-CA" sz="1400" kern="0" dirty="0" smtClean="0">
                    <a:solidFill>
                      <a:srgbClr val="000000"/>
                    </a:solidFill>
                    <a:latin typeface="Arial"/>
                  </a:rPr>
                  <a:t>heterodyne</a:t>
                </a:r>
                <a:r>
                  <a:rPr lang="en-CA" sz="1400" b="0" kern="0" dirty="0" smtClean="0">
                    <a:solidFill>
                      <a:srgbClr val="000000"/>
                    </a:solidFill>
                    <a:latin typeface="Arial"/>
                  </a:rPr>
                  <a:t> detection)</a:t>
                </a:r>
                <a:endParaRPr lang="en-CA" sz="1400" b="0" kern="0" dirty="0">
                  <a:solidFill>
                    <a:srgbClr val="000000"/>
                  </a:solidFill>
                  <a:latin typeface="Arial"/>
                </a:endParaRPr>
              </a:p>
              <a:p>
                <a:pPr>
                  <a:spcBef>
                    <a:spcPts val="600"/>
                  </a:spcBef>
                </a:pPr>
                <a:r>
                  <a:rPr lang="en-US" sz="1400" b="0" kern="0" dirty="0" smtClean="0">
                    <a:solidFill>
                      <a:srgbClr val="000000"/>
                    </a:solidFill>
                    <a:latin typeface="Arial"/>
                  </a:rPr>
                  <a:t>Compared to intensity-modulated direct detection (IM-DD) systems, which are generally limited by thermal noise, coherent detection systems are limited by shot noise. This is due to the high LO optical power. For example, for homodyne detection, the photo-detected signal has the form [1]:</a:t>
                </a:r>
                <a:endParaRPr lang="en-CA" sz="1200" b="0" dirty="0">
                  <a:latin typeface="Arial" panose="020B0604020202020204" pitchFamily="34" charset="0"/>
                  <a:cs typeface="Arial" panose="020B0604020202020204" pitchFamily="34" charset="0"/>
                </a:endParaRPr>
              </a:p>
              <a:p>
                <a:pPr marL="457200" lvl="1" indent="0">
                  <a:buNone/>
                </a:pPr>
                <a:r>
                  <a:rPr lang="en-CA" sz="1200" dirty="0"/>
                  <a:t>	</a:t>
                </a:r>
                <a14:m>
                  <m:oMath xmlns:m="http://schemas.openxmlformats.org/officeDocument/2006/math">
                    <m:sSub>
                      <m:sSubPr>
                        <m:ctrlPr>
                          <a:rPr lang="en-CA" sz="1400" b="0" i="1">
                            <a:latin typeface="Cambria Math"/>
                          </a:rPr>
                        </m:ctrlPr>
                      </m:sSubPr>
                      <m:e>
                        <m:r>
                          <a:rPr lang="en-US" sz="1400" b="0" i="1" smtClean="0">
                            <a:latin typeface="Cambria Math"/>
                          </a:rPr>
                          <m:t>𝐼</m:t>
                        </m:r>
                      </m:e>
                      <m:sub>
                        <m:r>
                          <a:rPr lang="en-CA" sz="1400" b="0" i="1">
                            <a:latin typeface="Cambria Math"/>
                          </a:rPr>
                          <m:t>𝑠</m:t>
                        </m:r>
                      </m:sub>
                    </m:sSub>
                    <m:r>
                      <a:rPr lang="en-CA" sz="1400" i="1">
                        <a:latin typeface="Cambria Math"/>
                      </a:rPr>
                      <m:t>=</m:t>
                    </m:r>
                    <m:r>
                      <a:rPr lang="en-US" sz="1400" b="0" i="1" smtClean="0">
                        <a:latin typeface="Cambria Math"/>
                      </a:rPr>
                      <m:t>𝑅</m:t>
                    </m:r>
                    <m:r>
                      <a:rPr lang="en-US" sz="1400" b="0" i="1"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𝑃</m:t>
                        </m:r>
                      </m:e>
                      <m:sub>
                        <m:r>
                          <a:rPr lang="en-US" sz="1400" b="0" i="1" smtClean="0">
                            <a:latin typeface="Cambria Math"/>
                            <a:ea typeface="Cambria Math"/>
                          </a:rPr>
                          <m:t>𝑠</m:t>
                        </m:r>
                      </m:sub>
                    </m:sSub>
                    <m:r>
                      <a:rPr lang="en-US" sz="1400" b="0" i="1"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𝑃</m:t>
                        </m:r>
                      </m:e>
                      <m:sub>
                        <m:r>
                          <a:rPr lang="en-US" sz="1400" b="0" i="1" smtClean="0">
                            <a:latin typeface="Cambria Math"/>
                            <a:ea typeface="Cambria Math"/>
                          </a:rPr>
                          <m:t>𝐿𝑂</m:t>
                        </m:r>
                      </m:sub>
                    </m:sSub>
                    <m:r>
                      <a:rPr lang="en-US" sz="1400" b="0" i="1">
                        <a:latin typeface="Cambria Math"/>
                        <a:ea typeface="Cambria Math"/>
                      </a:rPr>
                      <m:t>+</m:t>
                    </m:r>
                    <m:r>
                      <a:rPr lang="en-US" sz="1400" b="0" i="1" smtClean="0">
                        <a:latin typeface="Cambria Math"/>
                        <a:ea typeface="Cambria Math"/>
                      </a:rPr>
                      <m:t>2</m:t>
                    </m:r>
                    <m:r>
                      <a:rPr lang="en-US" sz="1400" b="0" i="1" smtClean="0">
                        <a:latin typeface="Cambria Math"/>
                        <a:ea typeface="Cambria Math"/>
                      </a:rPr>
                      <m:t>𝑎</m:t>
                    </m:r>
                    <m:r>
                      <a:rPr lang="en-US" sz="1400" b="0" i="1" smtClean="0">
                        <a:latin typeface="Cambria Math"/>
                        <a:ea typeface="Cambria Math"/>
                      </a:rPr>
                      <m:t>∙</m:t>
                    </m:r>
                    <m:rad>
                      <m:radPr>
                        <m:degHide m:val="on"/>
                        <m:ctrlPr>
                          <a:rPr lang="en-US" sz="1400" b="0" i="1" smtClean="0">
                            <a:latin typeface="Cambria Math"/>
                            <a:ea typeface="Cambria Math"/>
                          </a:rPr>
                        </m:ctrlPr>
                      </m:radPr>
                      <m:deg/>
                      <m:e>
                        <m:sSub>
                          <m:sSubPr>
                            <m:ctrlPr>
                              <a:rPr lang="en-US" sz="1400" b="0" i="1" smtClean="0">
                                <a:latin typeface="Cambria Math"/>
                                <a:ea typeface="Cambria Math"/>
                              </a:rPr>
                            </m:ctrlPr>
                          </m:sSubPr>
                          <m:e>
                            <m:r>
                              <a:rPr lang="en-US" sz="1400" b="0" i="1" smtClean="0">
                                <a:latin typeface="Cambria Math"/>
                                <a:ea typeface="Cambria Math"/>
                              </a:rPr>
                              <m:t>𝑃</m:t>
                            </m:r>
                          </m:e>
                          <m:sub>
                            <m:r>
                              <a:rPr lang="en-US" sz="1400" b="0" i="1" smtClean="0">
                                <a:latin typeface="Cambria Math"/>
                                <a:ea typeface="Cambria Math"/>
                              </a:rPr>
                              <m:t>𝑠</m:t>
                            </m:r>
                          </m:sub>
                        </m:sSub>
                        <m:sSub>
                          <m:sSubPr>
                            <m:ctrlPr>
                              <a:rPr lang="en-US" sz="1400" b="0" i="1" smtClean="0">
                                <a:latin typeface="Cambria Math"/>
                                <a:ea typeface="Cambria Math"/>
                              </a:rPr>
                            </m:ctrlPr>
                          </m:sSubPr>
                          <m:e>
                            <m:r>
                              <a:rPr lang="en-US" sz="1400" b="0" i="1" smtClean="0">
                                <a:latin typeface="Cambria Math"/>
                                <a:ea typeface="Cambria Math"/>
                              </a:rPr>
                              <m:t>𝑃</m:t>
                            </m:r>
                          </m:e>
                          <m:sub>
                            <m:r>
                              <a:rPr lang="en-US" sz="1400" b="0" i="1" smtClean="0">
                                <a:latin typeface="Cambria Math"/>
                                <a:ea typeface="Cambria Math"/>
                              </a:rPr>
                              <m:t>𝐿𝑂</m:t>
                            </m:r>
                          </m:sub>
                        </m:sSub>
                      </m:e>
                    </m:rad>
                  </m:oMath>
                </a14:m>
                <a:r>
                  <a:rPr lang="en-CA" sz="1400" dirty="0" smtClean="0"/>
                  <a:t> </a:t>
                </a:r>
                <a:r>
                  <a:rPr lang="en-CA" sz="1400" b="0" dirty="0" smtClean="0"/>
                  <a:t>)</a:t>
                </a:r>
                <a:r>
                  <a:rPr lang="en-CA" sz="1400" dirty="0"/>
                  <a:t>	</a:t>
                </a:r>
                <a:r>
                  <a:rPr lang="en-CA" sz="1200" b="0" dirty="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(1)</a:t>
                </a:r>
                <a:endParaRPr lang="en-CA" sz="1200" b="0" dirty="0">
                  <a:latin typeface="Arial" panose="020B0604020202020204" pitchFamily="34" charset="0"/>
                  <a:cs typeface="Arial" panose="020B0604020202020204" pitchFamily="34" charset="0"/>
                </a:endParaRPr>
              </a:p>
              <a:p>
                <a:pPr>
                  <a:spcBef>
                    <a:spcPts val="600"/>
                  </a:spcBef>
                  <a:buFont typeface="Arial" panose="020B0604020202020204" pitchFamily="34" charset="0"/>
                  <a:buChar char=" "/>
                </a:pPr>
                <a:r>
                  <a:rPr lang="en-CA" sz="1400" b="0" dirty="0">
                    <a:latin typeface="Arial" panose="020B0604020202020204" pitchFamily="34" charset="0"/>
                    <a:cs typeface="Arial" panose="020B0604020202020204" pitchFamily="34" charset="0"/>
                  </a:rPr>
                  <a:t>where </a:t>
                </a:r>
                <a:r>
                  <a:rPr lang="en-CA" sz="1400" b="0" i="1" dirty="0" smtClean="0">
                    <a:latin typeface="Arial" panose="020B0604020202020204" pitchFamily="34" charset="0"/>
                    <a:cs typeface="Arial" panose="020B0604020202020204" pitchFamily="34" charset="0"/>
                  </a:rPr>
                  <a:t>R</a:t>
                </a:r>
                <a:r>
                  <a:rPr lang="en-CA" sz="1400" b="0" dirty="0" smtClean="0">
                    <a:latin typeface="Arial" panose="020B0604020202020204" pitchFamily="34" charset="0"/>
                    <a:cs typeface="Arial" panose="020B0604020202020204" pitchFamily="34" charset="0"/>
                  </a:rPr>
                  <a:t> </a:t>
                </a:r>
                <a:r>
                  <a:rPr lang="en-CA" sz="1400" b="0" dirty="0">
                    <a:latin typeface="Arial" panose="020B0604020202020204" pitchFamily="34" charset="0"/>
                    <a:cs typeface="Arial" panose="020B0604020202020204" pitchFamily="34" charset="0"/>
                  </a:rPr>
                  <a:t>is the </a:t>
                </a:r>
                <a:r>
                  <a:rPr lang="en-CA" sz="1400" b="0" dirty="0" smtClean="0">
                    <a:latin typeface="Arial" panose="020B0604020202020204" pitchFamily="34" charset="0"/>
                    <a:cs typeface="Arial" panose="020B0604020202020204" pitchFamily="34" charset="0"/>
                  </a:rPr>
                  <a:t>detector responsivity, </a:t>
                </a:r>
                <a:r>
                  <a:rPr lang="en-CA" sz="1400" b="0" i="1" dirty="0" smtClean="0">
                    <a:latin typeface="Arial" panose="020B0604020202020204" pitchFamily="34" charset="0"/>
                    <a:cs typeface="Arial" panose="020B0604020202020204" pitchFamily="34" charset="0"/>
                  </a:rPr>
                  <a:t>P</a:t>
                </a:r>
                <a:r>
                  <a:rPr lang="en-CA" sz="1400" b="0" i="1" baseline="-25000" dirty="0" smtClean="0">
                    <a:latin typeface="Arial" panose="020B0604020202020204" pitchFamily="34" charset="0"/>
                    <a:cs typeface="Arial" panose="020B0604020202020204" pitchFamily="34" charset="0"/>
                  </a:rPr>
                  <a:t>s</a:t>
                </a:r>
                <a:r>
                  <a:rPr lang="en-CA" sz="1400" b="0" dirty="0" smtClean="0">
                    <a:latin typeface="Arial" panose="020B0604020202020204" pitchFamily="34" charset="0"/>
                    <a:cs typeface="Arial" panose="020B0604020202020204" pitchFamily="34" charset="0"/>
                  </a:rPr>
                  <a:t> is the power of the information signal, </a:t>
                </a:r>
                <a:r>
                  <a:rPr lang="en-CA" sz="1400" b="0" i="1" dirty="0" smtClean="0">
                    <a:latin typeface="Arial" panose="020B0604020202020204" pitchFamily="34" charset="0"/>
                    <a:cs typeface="Arial" panose="020B0604020202020204" pitchFamily="34" charset="0"/>
                  </a:rPr>
                  <a:t>P</a:t>
                </a:r>
                <a:r>
                  <a:rPr lang="en-CA" sz="1400" b="0" i="1" baseline="-25000" dirty="0" smtClean="0">
                    <a:latin typeface="Arial" panose="020B0604020202020204" pitchFamily="34" charset="0"/>
                    <a:cs typeface="Arial" panose="020B0604020202020204" pitchFamily="34" charset="0"/>
                  </a:rPr>
                  <a:t>LO</a:t>
                </a:r>
                <a:r>
                  <a:rPr lang="en-CA" sz="1400" b="0" dirty="0" smtClean="0">
                    <a:latin typeface="Arial" panose="020B0604020202020204" pitchFamily="34" charset="0"/>
                    <a:cs typeface="Arial" panose="020B0604020202020204" pitchFamily="34" charset="0"/>
                  </a:rPr>
                  <a:t> is the power of the local oscillator and </a:t>
                </a:r>
                <a:r>
                  <a:rPr lang="en-CA" sz="1400" b="0" i="1" dirty="0" smtClean="0">
                    <a:latin typeface="Arial" panose="020B0604020202020204" pitchFamily="34" charset="0"/>
                    <a:cs typeface="Arial" panose="020B0604020202020204" pitchFamily="34" charset="0"/>
                  </a:rPr>
                  <a:t>a</a:t>
                </a:r>
                <a:r>
                  <a:rPr lang="en-CA" sz="1400" b="0" dirty="0" smtClean="0">
                    <a:latin typeface="Arial" panose="020B0604020202020204" pitchFamily="34" charset="0"/>
                    <a:cs typeface="Arial" panose="020B0604020202020204" pitchFamily="34" charset="0"/>
                  </a:rPr>
                  <a:t> is a variable representing the amplitude of the information (for example a = -1 or +1 for antipodal signaling). The last term on the right-hand side of Eq. 1 contains the transmitted modulation information.</a:t>
                </a:r>
                <a:endParaRPr lang="en-US" sz="1400" b="0" kern="0" dirty="0" smtClean="0">
                  <a:solidFill>
                    <a:srgbClr val="000000"/>
                  </a:solidFill>
                  <a:latin typeface="Arial"/>
                </a:endParaRPr>
              </a:p>
              <a:p>
                <a:pPr eaLnBrk="1" hangingPunct="1">
                  <a:spcBef>
                    <a:spcPts val="600"/>
                  </a:spcBef>
                  <a:defRPr/>
                </a:pPr>
                <a:r>
                  <a:rPr lang="en-US" sz="1400" b="0" kern="0" dirty="0" smtClean="0">
                    <a:solidFill>
                      <a:srgbClr val="000000"/>
                    </a:solidFill>
                    <a:latin typeface="Arial"/>
                  </a:rPr>
                  <a:t>The signal to noise ratio is determined from [1]:</a:t>
                </a:r>
              </a:p>
              <a:p>
                <a:pPr marL="457200" lvl="1" indent="0">
                  <a:buNone/>
                </a:pPr>
                <a:r>
                  <a:rPr lang="en-CA" sz="1400" b="0" dirty="0" smtClean="0"/>
                  <a:t>	</a:t>
                </a:r>
                <a14:m>
                  <m:oMath xmlns:m="http://schemas.openxmlformats.org/officeDocument/2006/math">
                    <m:r>
                      <a:rPr lang="en-US" sz="1400" b="0" i="1" smtClean="0">
                        <a:latin typeface="Cambria Math"/>
                      </a:rPr>
                      <m:t>𝑆𝑁𝑅</m:t>
                    </m:r>
                    <m:r>
                      <a:rPr lang="en-CA" sz="1400" i="1">
                        <a:latin typeface="Cambria Math"/>
                      </a:rPr>
                      <m:t>=</m:t>
                    </m:r>
                    <m:f>
                      <m:fPr>
                        <m:ctrlPr>
                          <a:rPr lang="en-CA" sz="1400" i="1" smtClean="0">
                            <a:latin typeface="Cambria Math"/>
                          </a:rPr>
                        </m:ctrlPr>
                      </m:fPr>
                      <m:num>
                        <m:r>
                          <a:rPr lang="en-US" sz="1400" b="0" i="1" smtClean="0">
                            <a:latin typeface="Cambria Math"/>
                          </a:rPr>
                          <m:t>4</m:t>
                        </m:r>
                        <m:sSup>
                          <m:sSupPr>
                            <m:ctrlPr>
                              <a:rPr lang="en-US" sz="1400" b="0" i="1" smtClean="0">
                                <a:latin typeface="Cambria Math"/>
                              </a:rPr>
                            </m:ctrlPr>
                          </m:sSupPr>
                          <m:e>
                            <m:r>
                              <a:rPr lang="en-US" sz="1400" b="0" i="1" smtClean="0">
                                <a:latin typeface="Cambria Math"/>
                              </a:rPr>
                              <m:t>𝑅</m:t>
                            </m:r>
                          </m:e>
                          <m:sup>
                            <m:r>
                              <a:rPr lang="en-US" sz="1400" b="0" i="1" smtClean="0">
                                <a:latin typeface="Cambria Math"/>
                              </a:rPr>
                              <m:t>2</m:t>
                            </m:r>
                          </m:sup>
                        </m:sSup>
                        <m:sSub>
                          <m:sSubPr>
                            <m:ctrlPr>
                              <a:rPr lang="en-US" sz="1400" b="0" i="1">
                                <a:latin typeface="Cambria Math"/>
                                <a:ea typeface="Cambria Math"/>
                              </a:rPr>
                            </m:ctrlPr>
                          </m:sSubPr>
                          <m:e>
                            <m:r>
                              <a:rPr lang="en-US" sz="1400" b="0" i="1">
                                <a:latin typeface="Cambria Math"/>
                                <a:ea typeface="Cambria Math"/>
                              </a:rPr>
                              <m:t>𝑃</m:t>
                            </m:r>
                          </m:e>
                          <m:sub>
                            <m:r>
                              <a:rPr lang="en-US" sz="1400" b="0" i="1">
                                <a:latin typeface="Cambria Math"/>
                                <a:ea typeface="Cambria Math"/>
                              </a:rPr>
                              <m:t>𝑠</m:t>
                            </m:r>
                          </m:sub>
                        </m:sSub>
                        <m:sSub>
                          <m:sSubPr>
                            <m:ctrlPr>
                              <a:rPr lang="en-US" sz="1400" b="0" i="1">
                                <a:latin typeface="Cambria Math"/>
                                <a:ea typeface="Cambria Math"/>
                              </a:rPr>
                            </m:ctrlPr>
                          </m:sSubPr>
                          <m:e>
                            <m:r>
                              <a:rPr lang="en-US" sz="1400" b="0" i="1">
                                <a:latin typeface="Cambria Math"/>
                                <a:ea typeface="Cambria Math"/>
                              </a:rPr>
                              <m:t>𝑃</m:t>
                            </m:r>
                          </m:e>
                          <m:sub>
                            <m:r>
                              <a:rPr lang="en-US" sz="1400" b="0" i="1">
                                <a:latin typeface="Cambria Math"/>
                                <a:ea typeface="Cambria Math"/>
                              </a:rPr>
                              <m:t>𝐿𝑂</m:t>
                            </m:r>
                          </m:sub>
                        </m:sSub>
                      </m:num>
                      <m:den>
                        <m:d>
                          <m:dPr>
                            <m:ctrlPr>
                              <a:rPr lang="en-US" sz="1400" b="0" i="1" smtClean="0">
                                <a:latin typeface="Cambria Math"/>
                              </a:rPr>
                            </m:ctrlPr>
                          </m:dPr>
                          <m:e>
                            <m:sSub>
                              <m:sSubPr>
                                <m:ctrlPr>
                                  <a:rPr lang="en-US" sz="1400" b="0" i="1" smtClean="0">
                                    <a:latin typeface="Cambria Math"/>
                                  </a:rPr>
                                </m:ctrlPr>
                              </m:sSubPr>
                              <m:e>
                                <m:r>
                                  <a:rPr lang="en-US" sz="1400" b="0" i="1" smtClean="0">
                                    <a:latin typeface="Cambria Math"/>
                                  </a:rPr>
                                  <m:t>𝑃𝑆𝐷</m:t>
                                </m:r>
                              </m:e>
                              <m:sub>
                                <m:r>
                                  <a:rPr lang="en-US" sz="1400" b="0" i="1" smtClean="0">
                                    <a:latin typeface="Cambria Math"/>
                                  </a:rPr>
                                  <m:t>𝑠h𝑜𝑡</m:t>
                                </m:r>
                              </m:sub>
                            </m:sSub>
                            <m:r>
                              <a:rPr lang="en-US" sz="1400" b="0" i="1" smtClean="0">
                                <a:latin typeface="Cambria Math"/>
                                <a:ea typeface="Cambria Math"/>
                              </a:rPr>
                              <m:t>+</m:t>
                            </m:r>
                            <m:sSub>
                              <m:sSubPr>
                                <m:ctrlPr>
                                  <a:rPr lang="en-US" sz="1400" b="0" i="1" smtClean="0">
                                    <a:latin typeface="Cambria Math"/>
                                    <a:ea typeface="Cambria Math"/>
                                  </a:rPr>
                                </m:ctrlPr>
                              </m:sSubPr>
                              <m:e>
                                <m:r>
                                  <a:rPr lang="en-US" sz="1400" b="0" i="1" smtClean="0">
                                    <a:latin typeface="Cambria Math"/>
                                    <a:ea typeface="Cambria Math"/>
                                  </a:rPr>
                                  <m:t>𝑃𝑆𝐷</m:t>
                                </m:r>
                              </m:e>
                              <m:sub>
                                <m:r>
                                  <a:rPr lang="en-US" sz="1400" b="0" i="1" smtClean="0">
                                    <a:latin typeface="Cambria Math"/>
                                    <a:ea typeface="Cambria Math"/>
                                  </a:rPr>
                                  <m:t>𝑡h𝑒𝑟𝑚𝑎𝑙</m:t>
                                </m:r>
                              </m:sub>
                            </m:sSub>
                          </m:e>
                        </m:d>
                        <m:r>
                          <a:rPr lang="en-US" sz="1400" b="0" i="1" smtClean="0">
                            <a:latin typeface="Cambria Math"/>
                            <a:ea typeface="Cambria Math"/>
                          </a:rPr>
                          <m:t>∙</m:t>
                        </m:r>
                        <m:r>
                          <a:rPr lang="en-US" sz="1400" b="0" i="1" smtClean="0">
                            <a:latin typeface="Cambria Math"/>
                            <a:ea typeface="Cambria Math"/>
                          </a:rPr>
                          <m:t>𝐵</m:t>
                        </m:r>
                      </m:den>
                    </m:f>
                  </m:oMath>
                </a14:m>
                <a:r>
                  <a:rPr lang="en-CA" sz="1400" dirty="0"/>
                  <a:t>	</a:t>
                </a:r>
                <a:r>
                  <a:rPr lang="en-CA" sz="1200" b="0" dirty="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(2)</a:t>
                </a:r>
                <a:endParaRPr lang="en-CA" sz="1200" b="0" dirty="0">
                  <a:latin typeface="Arial" panose="020B0604020202020204" pitchFamily="34" charset="0"/>
                  <a:cs typeface="Arial" panose="020B0604020202020204" pitchFamily="34" charset="0"/>
                </a:endParaRPr>
              </a:p>
              <a:p>
                <a:pPr>
                  <a:spcBef>
                    <a:spcPts val="600"/>
                  </a:spcBef>
                  <a:buFont typeface="Arial" panose="020B0604020202020204" pitchFamily="34" charset="0"/>
                  <a:buChar char=" "/>
                </a:pPr>
                <a:r>
                  <a:rPr lang="en-CA" sz="1400" b="0" dirty="0">
                    <a:latin typeface="Arial" panose="020B0604020202020204" pitchFamily="34" charset="0"/>
                    <a:cs typeface="Arial" panose="020B0604020202020204" pitchFamily="34" charset="0"/>
                  </a:rPr>
                  <a:t>where </a:t>
                </a:r>
                <a:r>
                  <a:rPr lang="en-CA" sz="1400" b="0" i="1" dirty="0" smtClean="0">
                    <a:latin typeface="Arial" panose="020B0604020202020204" pitchFamily="34" charset="0"/>
                    <a:cs typeface="Arial" panose="020B0604020202020204" pitchFamily="34" charset="0"/>
                  </a:rPr>
                  <a:t>B</a:t>
                </a:r>
                <a:r>
                  <a:rPr lang="en-CA" sz="1400" b="0" dirty="0" smtClean="0">
                    <a:latin typeface="Arial" panose="020B0604020202020204" pitchFamily="34" charset="0"/>
                    <a:cs typeface="Arial" panose="020B0604020202020204" pitchFamily="34" charset="0"/>
                  </a:rPr>
                  <a:t> </a:t>
                </a:r>
                <a:r>
                  <a:rPr lang="en-CA" sz="1400" b="0" dirty="0">
                    <a:latin typeface="Arial" panose="020B0604020202020204" pitchFamily="34" charset="0"/>
                    <a:cs typeface="Arial" panose="020B0604020202020204" pitchFamily="34" charset="0"/>
                  </a:rPr>
                  <a:t>is the </a:t>
                </a:r>
                <a:r>
                  <a:rPr lang="en-CA" sz="1400" b="0" dirty="0" smtClean="0">
                    <a:latin typeface="Arial" panose="020B0604020202020204" pitchFamily="34" charset="0"/>
                    <a:cs typeface="Arial" panose="020B0604020202020204" pitchFamily="34" charset="0"/>
                  </a:rPr>
                  <a:t>electrical bandwidth if the receiver, and </a:t>
                </a:r>
                <a:r>
                  <a:rPr lang="en-CA" sz="1400" b="0" i="1" dirty="0" smtClean="0">
                    <a:latin typeface="Arial" panose="020B0604020202020204" pitchFamily="34" charset="0"/>
                    <a:cs typeface="Arial" panose="020B0604020202020204" pitchFamily="34" charset="0"/>
                  </a:rPr>
                  <a:t>PSD</a:t>
                </a:r>
                <a:r>
                  <a:rPr lang="en-CA" sz="1400" b="0" i="1" baseline="-25000" dirty="0" smtClean="0">
                    <a:latin typeface="Arial" panose="020B0604020202020204" pitchFamily="34" charset="0"/>
                    <a:cs typeface="Arial" panose="020B0604020202020204" pitchFamily="34" charset="0"/>
                  </a:rPr>
                  <a:t>shot</a:t>
                </a:r>
                <a:r>
                  <a:rPr lang="en-CA" sz="1400" b="0" i="1" dirty="0" smtClean="0">
                    <a:latin typeface="Arial" panose="020B0604020202020204" pitchFamily="34" charset="0"/>
                    <a:cs typeface="Arial" panose="020B0604020202020204" pitchFamily="34" charset="0"/>
                  </a:rPr>
                  <a:t> </a:t>
                </a:r>
                <a:r>
                  <a:rPr lang="en-CA" sz="1400" b="0" dirty="0" smtClean="0">
                    <a:latin typeface="Arial" panose="020B0604020202020204" pitchFamily="34" charset="0"/>
                    <a:cs typeface="Arial" panose="020B0604020202020204" pitchFamily="34" charset="0"/>
                  </a:rPr>
                  <a:t>and </a:t>
                </a:r>
                <a:r>
                  <a:rPr lang="en-CA" sz="1400" b="0" i="1" dirty="0" smtClean="0">
                    <a:latin typeface="Arial" panose="020B0604020202020204" pitchFamily="34" charset="0"/>
                    <a:cs typeface="Arial" panose="020B0604020202020204" pitchFamily="34" charset="0"/>
                  </a:rPr>
                  <a:t>PSD</a:t>
                </a:r>
                <a:r>
                  <a:rPr lang="en-CA" sz="1400" b="0" i="1" baseline="-25000" dirty="0" smtClean="0">
                    <a:latin typeface="Arial" panose="020B0604020202020204" pitchFamily="34" charset="0"/>
                    <a:cs typeface="Arial" panose="020B0604020202020204" pitchFamily="34" charset="0"/>
                  </a:rPr>
                  <a:t>thermal</a:t>
                </a:r>
                <a:r>
                  <a:rPr lang="en-CA" sz="1400" b="0" i="1" dirty="0" smtClean="0">
                    <a:latin typeface="Arial" panose="020B0604020202020204" pitchFamily="34" charset="0"/>
                    <a:cs typeface="Arial" panose="020B0604020202020204" pitchFamily="34" charset="0"/>
                  </a:rPr>
                  <a:t> </a:t>
                </a:r>
                <a:r>
                  <a:rPr lang="en-CA" sz="1400" b="0" dirty="0" smtClean="0">
                    <a:latin typeface="Arial" panose="020B0604020202020204" pitchFamily="34" charset="0"/>
                    <a:cs typeface="Arial" panose="020B0604020202020204" pitchFamily="34" charset="0"/>
                  </a:rPr>
                  <a:t>represent the power spectral densities of the shot and thermal noise components, respectively</a:t>
                </a:r>
              </a:p>
              <a:p>
                <a:pPr marL="0" indent="0">
                  <a:spcBef>
                    <a:spcPts val="600"/>
                  </a:spcBef>
                  <a:buNone/>
                </a:pPr>
                <a:r>
                  <a:rPr lang="en-CA" sz="1100" b="0" i="1" dirty="0">
                    <a:latin typeface="Arial" panose="020B0604020202020204" pitchFamily="34" charset="0"/>
                    <a:cs typeface="Arial" panose="020B0604020202020204" pitchFamily="34" charset="0"/>
                  </a:rPr>
                  <a:t>REF 1: L. Kazovsky, S. Benedetto, A. Willner, Optical Fiber Communication Systems, Artech House (1996), pp. </a:t>
                </a:r>
                <a:r>
                  <a:rPr lang="en-CA" sz="1100" b="0" i="1" dirty="0" smtClean="0">
                    <a:latin typeface="Arial" panose="020B0604020202020204" pitchFamily="34" charset="0"/>
                    <a:cs typeface="Arial" panose="020B0604020202020204" pitchFamily="34" charset="0"/>
                  </a:rPr>
                  <a:t>267-268</a:t>
                </a:r>
                <a:endParaRPr lang="en-CA" sz="1100" b="0" i="1" dirty="0">
                  <a:latin typeface="Arial" panose="020B0604020202020204" pitchFamily="34" charset="0"/>
                  <a:cs typeface="Arial" panose="020B0604020202020204" pitchFamily="34" charset="0"/>
                </a:endParaRPr>
              </a:p>
            </p:txBody>
          </p:sp>
        </mc:Choice>
        <mc:Fallback xmlns="">
          <p:sp>
            <p:nvSpPr>
              <p:cNvPr id="12" name="Rectangle 3"/>
              <p:cNvSpPr txBox="1">
                <a:spLocks noRot="1" noChangeAspect="1" noMove="1" noResize="1" noEditPoints="1" noAdjustHandles="1" noChangeArrowheads="1" noChangeShapeType="1" noTextEdit="1"/>
              </p:cNvSpPr>
              <p:nvPr/>
            </p:nvSpPr>
            <p:spPr bwMode="auto">
              <a:xfrm>
                <a:off x="148694" y="882908"/>
                <a:ext cx="8585731" cy="5069313"/>
              </a:xfrm>
              <a:prstGeom prst="rect">
                <a:avLst/>
              </a:prstGeom>
              <a:blipFill rotWithShape="1">
                <a:blip r:embed="rId5"/>
                <a:stretch>
                  <a:fillRect l="-71" t="-120"/>
                </a:stretch>
              </a:blip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3" name="TextBox 12"/>
          <p:cNvSpPr txBox="1"/>
          <p:nvPr/>
        </p:nvSpPr>
        <p:spPr>
          <a:xfrm>
            <a:off x="3618782" y="183635"/>
            <a:ext cx="3022066" cy="400110"/>
          </a:xfrm>
          <a:prstGeom prst="rect">
            <a:avLst/>
          </a:prstGeom>
          <a:solidFill>
            <a:schemeClr val="bg1">
              <a:lumMod val="95000"/>
            </a:schemeClr>
          </a:solidFill>
          <a:ln>
            <a:solidFill>
              <a:schemeClr val="tx1"/>
            </a:solidFill>
          </a:ln>
        </p:spPr>
        <p:txBody>
          <a:bodyPr wrap="square" rtlCol="0">
            <a:spAutoFit/>
          </a:bodyPr>
          <a:lstStyle/>
          <a:p>
            <a:r>
              <a:rPr lang="en-US" sz="2000" dirty="0"/>
              <a:t>C</a:t>
            </a:r>
            <a:r>
              <a:rPr lang="en-US" sz="2000" dirty="0" smtClean="0"/>
              <a:t>oherent receiver analysis</a:t>
            </a:r>
            <a:endParaRPr lang="en-CA" sz="2000"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spTree>
    <p:extLst>
      <p:ext uri="{BB962C8B-B14F-4D97-AF65-F5344CB8AC3E}">
        <p14:creationId xmlns:p14="http://schemas.microsoft.com/office/powerpoint/2010/main" val="258551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 (2)</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3"/>
              <p:cNvSpPr txBox="1">
                <a:spLocks noChangeArrowheads="1"/>
              </p:cNvSpPr>
              <p:nvPr/>
            </p:nvSpPr>
            <p:spPr bwMode="auto">
              <a:xfrm>
                <a:off x="148694" y="908787"/>
                <a:ext cx="8585731" cy="4189419"/>
              </a:xfrm>
              <a:prstGeom prst="rect">
                <a:avLst/>
              </a:prstGeom>
              <a:noFill/>
              <a:ln w="6350">
                <a:solidFill>
                  <a:schemeClr val="tx2"/>
                </a:solid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US" sz="1400" b="0" kern="0" dirty="0" smtClean="0">
                    <a:solidFill>
                      <a:srgbClr val="000000"/>
                    </a:solidFill>
                    <a:latin typeface="Arial"/>
                  </a:rPr>
                  <a:t>For a high LO power, the </a:t>
                </a:r>
                <a:r>
                  <a:rPr lang="en-CA" sz="1400" b="0" i="1" dirty="0" smtClean="0">
                    <a:latin typeface="Arial" panose="020B0604020202020204" pitchFamily="34" charset="0"/>
                    <a:cs typeface="Arial" panose="020B0604020202020204" pitchFamily="34" charset="0"/>
                  </a:rPr>
                  <a:t>PSD</a:t>
                </a:r>
                <a:r>
                  <a:rPr lang="en-CA" sz="1400" b="0" i="1" baseline="-25000" dirty="0" smtClean="0">
                    <a:latin typeface="Arial" panose="020B0604020202020204" pitchFamily="34" charset="0"/>
                    <a:cs typeface="Arial" panose="020B0604020202020204" pitchFamily="34" charset="0"/>
                  </a:rPr>
                  <a:t>shot</a:t>
                </a:r>
                <a:r>
                  <a:rPr lang="en-US" sz="1400" b="0" kern="0" dirty="0" smtClean="0">
                    <a:solidFill>
                      <a:srgbClr val="000000"/>
                    </a:solidFill>
                    <a:latin typeface="Arial"/>
                  </a:rPr>
                  <a:t> </a:t>
                </a:r>
                <a:r>
                  <a:rPr lang="en-US" sz="1400" b="0" kern="0" dirty="0">
                    <a:solidFill>
                      <a:srgbClr val="000000"/>
                    </a:solidFill>
                    <a:latin typeface="Arial"/>
                  </a:rPr>
                  <a:t>becomes the dominant noise source (</a:t>
                </a:r>
                <a14:m>
                  <m:oMath xmlns:m="http://schemas.openxmlformats.org/officeDocument/2006/math">
                    <m:sSub>
                      <m:sSubPr>
                        <m:ctrlPr>
                          <a:rPr lang="en-CA" sz="1400" b="0" i="1">
                            <a:latin typeface="Cambria Math"/>
                          </a:rPr>
                        </m:ctrlPr>
                      </m:sSubPr>
                      <m:e>
                        <m:r>
                          <a:rPr lang="en-US" sz="1400" b="0" i="1">
                            <a:latin typeface="Cambria Math"/>
                          </a:rPr>
                          <m:t>𝑃𝑆𝐷</m:t>
                        </m:r>
                      </m:e>
                      <m:sub>
                        <m:r>
                          <a:rPr lang="en-CA" sz="1400" b="0" i="1">
                            <a:latin typeface="Cambria Math"/>
                          </a:rPr>
                          <m:t>𝑠</m:t>
                        </m:r>
                        <m:r>
                          <a:rPr lang="en-US" sz="1400" b="0" i="1">
                            <a:latin typeface="Cambria Math"/>
                          </a:rPr>
                          <m:t>h𝑜𝑡</m:t>
                        </m:r>
                      </m:sub>
                    </m:sSub>
                    <m:r>
                      <a:rPr lang="en-CA" sz="1400" i="1">
                        <a:latin typeface="Cambria Math"/>
                      </a:rPr>
                      <m:t>=</m:t>
                    </m:r>
                    <m:r>
                      <a:rPr lang="en-US" sz="1400" b="0" i="1">
                        <a:latin typeface="Cambria Math"/>
                      </a:rPr>
                      <m:t>2</m:t>
                    </m:r>
                    <m:r>
                      <a:rPr lang="en-US" sz="1400" b="0" i="1">
                        <a:latin typeface="Cambria Math"/>
                      </a:rPr>
                      <m:t>𝑞𝑅</m:t>
                    </m:r>
                    <m:sSub>
                      <m:sSubPr>
                        <m:ctrlPr>
                          <a:rPr lang="en-US" sz="1400" b="0" i="1">
                            <a:latin typeface="Cambria Math"/>
                          </a:rPr>
                        </m:ctrlPr>
                      </m:sSubPr>
                      <m:e>
                        <m:r>
                          <a:rPr lang="en-US" sz="1400" b="0" i="1">
                            <a:latin typeface="Cambria Math"/>
                          </a:rPr>
                          <m:t>𝑃</m:t>
                        </m:r>
                      </m:e>
                      <m:sub>
                        <m:r>
                          <a:rPr lang="en-US" sz="1400" b="0" i="1">
                            <a:latin typeface="Cambria Math"/>
                          </a:rPr>
                          <m:t>𝐿𝑂</m:t>
                        </m:r>
                      </m:sub>
                    </m:sSub>
                  </m:oMath>
                </a14:m>
                <a:r>
                  <a:rPr lang="en-CA" sz="1400" b="0" dirty="0"/>
                  <a:t>) </a:t>
                </a:r>
                <a:r>
                  <a:rPr lang="en-US" sz="1400" b="0" kern="0" dirty="0">
                    <a:solidFill>
                      <a:srgbClr val="000000"/>
                    </a:solidFill>
                    <a:latin typeface="Arial"/>
                  </a:rPr>
                  <a:t>and the SNR </a:t>
                </a:r>
                <a:r>
                  <a:rPr lang="en-US" sz="1400" b="0" kern="0" dirty="0" smtClean="0">
                    <a:solidFill>
                      <a:srgbClr val="000000"/>
                    </a:solidFill>
                    <a:latin typeface="Arial"/>
                  </a:rPr>
                  <a:t>(for homodyne PSK) simplifies to [1]:</a:t>
                </a:r>
                <a:endParaRPr lang="en-US" sz="1400" b="0" kern="0" dirty="0">
                  <a:solidFill>
                    <a:srgbClr val="000000"/>
                  </a:solidFill>
                  <a:latin typeface="Arial"/>
                </a:endParaRPr>
              </a:p>
              <a:p>
                <a:pPr marL="457200" lvl="1" indent="0">
                  <a:buNone/>
                </a:pPr>
                <a:r>
                  <a:rPr lang="en-CA" sz="1400" b="0" dirty="0"/>
                  <a:t>	</a:t>
                </a:r>
                <a14:m>
                  <m:oMath xmlns:m="http://schemas.openxmlformats.org/officeDocument/2006/math">
                    <m:r>
                      <a:rPr lang="en-US" sz="1400" b="0" i="1">
                        <a:latin typeface="Cambria Math"/>
                      </a:rPr>
                      <m:t>𝑆𝑁𝑅</m:t>
                    </m:r>
                    <m:r>
                      <a:rPr lang="en-CA" sz="1400" i="1">
                        <a:latin typeface="Cambria Math"/>
                      </a:rPr>
                      <m:t>=</m:t>
                    </m:r>
                    <m:f>
                      <m:fPr>
                        <m:ctrlPr>
                          <a:rPr lang="en-CA" sz="1400" i="1">
                            <a:latin typeface="Cambria Math"/>
                          </a:rPr>
                        </m:ctrlPr>
                      </m:fPr>
                      <m:num>
                        <m:r>
                          <a:rPr lang="en-US" sz="1400" b="0" i="1">
                            <a:latin typeface="Cambria Math"/>
                          </a:rPr>
                          <m:t>2</m:t>
                        </m:r>
                        <m:r>
                          <a:rPr lang="en-US" sz="1400" b="0" i="1">
                            <a:latin typeface="Cambria Math"/>
                          </a:rPr>
                          <m:t>𝑅</m:t>
                        </m:r>
                        <m:sSub>
                          <m:sSubPr>
                            <m:ctrlPr>
                              <a:rPr lang="en-US" sz="1400" b="0" i="1">
                                <a:latin typeface="Cambria Math"/>
                                <a:ea typeface="Cambria Math"/>
                              </a:rPr>
                            </m:ctrlPr>
                          </m:sSubPr>
                          <m:e>
                            <m:r>
                              <a:rPr lang="en-US" sz="1400" b="0" i="1">
                                <a:latin typeface="Cambria Math"/>
                                <a:ea typeface="Cambria Math"/>
                              </a:rPr>
                              <m:t>𝑃</m:t>
                            </m:r>
                          </m:e>
                          <m:sub>
                            <m:r>
                              <a:rPr lang="en-US" sz="1400" b="0" i="1">
                                <a:latin typeface="Cambria Math"/>
                                <a:ea typeface="Cambria Math"/>
                              </a:rPr>
                              <m:t>𝑠</m:t>
                            </m:r>
                          </m:sub>
                        </m:sSub>
                      </m:num>
                      <m:den>
                        <m:r>
                          <a:rPr lang="en-US" sz="1400" b="0" i="1">
                            <a:latin typeface="Cambria Math"/>
                            <a:ea typeface="Cambria Math"/>
                          </a:rPr>
                          <m:t>𝑞𝐵</m:t>
                        </m:r>
                      </m:den>
                    </m:f>
                    <m:r>
                      <a:rPr lang="en-CA" sz="1400">
                        <a:latin typeface="Cambria Math"/>
                      </a:rPr>
                      <m:t>=</m:t>
                    </m:r>
                    <m:r>
                      <a:rPr lang="en-US" sz="1400" b="0" i="0" smtClean="0">
                        <a:latin typeface="Cambria Math"/>
                      </a:rPr>
                      <m:t>2</m:t>
                    </m:r>
                    <m:r>
                      <m:rPr>
                        <m:sty m:val="p"/>
                      </m:rPr>
                      <a:rPr lang="el-GR" sz="1400" b="0" i="1" smtClean="0">
                        <a:latin typeface="Cambria Math"/>
                        <a:ea typeface="Cambria Math"/>
                      </a:rPr>
                      <m:t>η</m:t>
                    </m:r>
                    <m:sSub>
                      <m:sSubPr>
                        <m:ctrlPr>
                          <a:rPr lang="el-GR" sz="1400" b="0" i="1" smtClean="0">
                            <a:latin typeface="Cambria Math"/>
                            <a:ea typeface="Cambria Math"/>
                          </a:rPr>
                        </m:ctrlPr>
                      </m:sSubPr>
                      <m:e>
                        <m:r>
                          <a:rPr lang="en-US" sz="1400" b="0" i="1" smtClean="0">
                            <a:latin typeface="Cambria Math"/>
                            <a:ea typeface="Cambria Math"/>
                          </a:rPr>
                          <m:t>𝑁</m:t>
                        </m:r>
                      </m:e>
                      <m:sub>
                        <m:r>
                          <a:rPr lang="en-US" sz="1400" b="0" i="1" smtClean="0">
                            <a:latin typeface="Cambria Math"/>
                            <a:ea typeface="Cambria Math"/>
                          </a:rPr>
                          <m:t>𝑝h𝑜𝑡𝑜𝑛𝑠</m:t>
                        </m:r>
                      </m:sub>
                    </m:sSub>
                  </m:oMath>
                </a14:m>
                <a:r>
                  <a:rPr lang="en-CA" sz="1200" b="0" dirty="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3)</a:t>
                </a:r>
              </a:p>
              <a:p>
                <a:pPr marL="365760" lvl="1" indent="0">
                  <a:buNone/>
                </a:pPr>
                <a:r>
                  <a:rPr lang="en-CA" sz="1400" b="0" dirty="0" smtClean="0">
                    <a:latin typeface="Arial" panose="020B0604020202020204" pitchFamily="34" charset="0"/>
                    <a:cs typeface="Arial" panose="020B0604020202020204" pitchFamily="34" charset="0"/>
                  </a:rPr>
                  <a:t>where </a:t>
                </a:r>
                <a:r>
                  <a:rPr lang="en-CA" sz="1400" b="0" i="1" dirty="0" smtClean="0">
                    <a:latin typeface="Arial" panose="020B0604020202020204" pitchFamily="34" charset="0"/>
                    <a:cs typeface="Arial" panose="020B0604020202020204" pitchFamily="34" charset="0"/>
                    <a:sym typeface="Symbol"/>
                  </a:rPr>
                  <a:t></a:t>
                </a:r>
                <a:r>
                  <a:rPr lang="en-CA" sz="1400" b="0" dirty="0" smtClean="0">
                    <a:latin typeface="Arial" panose="020B0604020202020204" pitchFamily="34" charset="0"/>
                    <a:cs typeface="Arial" panose="020B0604020202020204" pitchFamily="34" charset="0"/>
                  </a:rPr>
                  <a:t> </a:t>
                </a:r>
                <a:r>
                  <a:rPr lang="en-CA" sz="1400" b="0" dirty="0">
                    <a:latin typeface="Arial" panose="020B0604020202020204" pitchFamily="34" charset="0"/>
                    <a:cs typeface="Arial" panose="020B0604020202020204" pitchFamily="34" charset="0"/>
                  </a:rPr>
                  <a:t>is the </a:t>
                </a:r>
                <a:r>
                  <a:rPr lang="en-CA" sz="1400" b="0" dirty="0" smtClean="0">
                    <a:latin typeface="Arial" panose="020B0604020202020204" pitchFamily="34" charset="0"/>
                    <a:cs typeface="Arial" panose="020B0604020202020204" pitchFamily="34" charset="0"/>
                  </a:rPr>
                  <a:t>quantum efficiency, and </a:t>
                </a:r>
                <a:r>
                  <a:rPr lang="en-CA" sz="1400" b="0" i="1" dirty="0" smtClean="0">
                    <a:latin typeface="Arial" panose="020B0604020202020204" pitchFamily="34" charset="0"/>
                    <a:cs typeface="Arial" panose="020B0604020202020204" pitchFamily="34" charset="0"/>
                  </a:rPr>
                  <a:t>N</a:t>
                </a:r>
                <a:r>
                  <a:rPr lang="en-CA" sz="1400" b="0" i="1" baseline="-25000" dirty="0" smtClean="0">
                    <a:latin typeface="Arial" panose="020B0604020202020204" pitchFamily="34" charset="0"/>
                    <a:cs typeface="Arial" panose="020B0604020202020204" pitchFamily="34" charset="0"/>
                  </a:rPr>
                  <a:t>photon</a:t>
                </a:r>
                <a:r>
                  <a:rPr lang="en-CA" sz="1400" b="0" baseline="-25000" dirty="0" smtClean="0">
                    <a:latin typeface="Arial" panose="020B0604020202020204" pitchFamily="34" charset="0"/>
                    <a:cs typeface="Arial" panose="020B0604020202020204" pitchFamily="34" charset="0"/>
                  </a:rPr>
                  <a:t>s</a:t>
                </a:r>
                <a:r>
                  <a:rPr lang="en-CA" sz="1400" b="0" dirty="0" smtClean="0">
                    <a:latin typeface="Arial" panose="020B0604020202020204" pitchFamily="34" charset="0"/>
                    <a:cs typeface="Arial" panose="020B0604020202020204" pitchFamily="34" charset="0"/>
                  </a:rPr>
                  <a:t> is the average number of received photons per bit period. The right-most term of Eq. 3 is derived from the relationships </a:t>
                </a:r>
                <a:r>
                  <a:rPr lang="en-CA" sz="1400" b="0" i="1" dirty="0" smtClean="0">
                    <a:latin typeface="Arial" panose="020B0604020202020204" pitchFamily="34" charset="0"/>
                    <a:cs typeface="Arial" panose="020B0604020202020204" pitchFamily="34" charset="0"/>
                  </a:rPr>
                  <a:t>P</a:t>
                </a:r>
                <a:r>
                  <a:rPr lang="en-CA" sz="1400" b="0" i="1" baseline="-25000" dirty="0" smtClean="0">
                    <a:latin typeface="Arial" panose="020B0604020202020204" pitchFamily="34" charset="0"/>
                    <a:cs typeface="Arial" panose="020B0604020202020204" pitchFamily="34" charset="0"/>
                  </a:rPr>
                  <a:t>s</a:t>
                </a:r>
                <a:r>
                  <a:rPr lang="en-CA" sz="1400" b="0" dirty="0" smtClean="0">
                    <a:latin typeface="Arial" panose="020B0604020202020204" pitchFamily="34" charset="0"/>
                    <a:cs typeface="Arial" panose="020B0604020202020204" pitchFamily="34" charset="0"/>
                  </a:rPr>
                  <a:t> = N</a:t>
                </a:r>
                <a:r>
                  <a:rPr lang="en-CA" sz="1400" b="0" baseline="-25000" dirty="0" smtClean="0">
                    <a:latin typeface="Arial" panose="020B0604020202020204" pitchFamily="34" charset="0"/>
                    <a:cs typeface="Arial" panose="020B0604020202020204" pitchFamily="34" charset="0"/>
                  </a:rPr>
                  <a:t>photons</a:t>
                </a:r>
                <a:r>
                  <a:rPr lang="en-CA" sz="1400" b="0" dirty="0" smtClean="0">
                    <a:latin typeface="Arial" panose="020B0604020202020204" pitchFamily="34" charset="0"/>
                    <a:cs typeface="Arial" panose="020B0604020202020204" pitchFamily="34" charset="0"/>
                    <a:sym typeface="Wingdings"/>
                  </a:rPr>
                  <a:t></a:t>
                </a:r>
                <a:r>
                  <a:rPr lang="en-CA" sz="1400" b="0" i="1" dirty="0" smtClean="0">
                    <a:latin typeface="Arial" panose="020B0604020202020204" pitchFamily="34" charset="0"/>
                    <a:cs typeface="Arial" panose="020B0604020202020204" pitchFamily="34" charset="0"/>
                    <a:sym typeface="Wingdings"/>
                  </a:rPr>
                  <a:t>h</a:t>
                </a:r>
                <a:r>
                  <a:rPr lang="en-CA" sz="1400" b="0" i="1" dirty="0" smtClean="0">
                    <a:latin typeface="Arial" panose="020B0604020202020204" pitchFamily="34" charset="0"/>
                    <a:cs typeface="Arial" panose="020B0604020202020204" pitchFamily="34" charset="0"/>
                    <a:sym typeface="Symbol"/>
                  </a:rPr>
                  <a:t>/T</a:t>
                </a:r>
                <a:r>
                  <a:rPr lang="en-CA" sz="1400" b="0" i="1" dirty="0" smtClean="0">
                    <a:latin typeface="Arial" panose="020B0604020202020204" pitchFamily="34" charset="0"/>
                    <a:cs typeface="Arial" panose="020B0604020202020204" pitchFamily="34" charset="0"/>
                    <a:sym typeface="Wingdings"/>
                  </a:rPr>
                  <a:t> </a:t>
                </a:r>
                <a:r>
                  <a:rPr lang="en-CA" sz="1400" b="0" dirty="0" smtClean="0">
                    <a:latin typeface="Arial" panose="020B0604020202020204" pitchFamily="34" charset="0"/>
                    <a:cs typeface="Arial" panose="020B0604020202020204" pitchFamily="34" charset="0"/>
                  </a:rPr>
                  <a:t>and </a:t>
                </a:r>
                <a:r>
                  <a:rPr lang="en-CA" sz="1400" b="0" i="1" dirty="0" smtClean="0">
                    <a:latin typeface="Arial" panose="020B0604020202020204" pitchFamily="34" charset="0"/>
                    <a:cs typeface="Arial" panose="020B0604020202020204" pitchFamily="34" charset="0"/>
                  </a:rPr>
                  <a:t>R = </a:t>
                </a:r>
                <a:r>
                  <a:rPr lang="en-CA" sz="1400" b="0" i="1" dirty="0" smtClean="0">
                    <a:latin typeface="Arial" panose="020B0604020202020204" pitchFamily="34" charset="0"/>
                    <a:cs typeface="Arial" panose="020B0604020202020204" pitchFamily="34" charset="0"/>
                    <a:sym typeface="Symbol"/>
                  </a:rPr>
                  <a:t>q/h</a:t>
                </a:r>
                <a:r>
                  <a:rPr lang="en-CA" sz="1400" b="0" i="1" dirty="0" smtClean="0">
                    <a:latin typeface="Arial" panose="020B0604020202020204" pitchFamily="34" charset="0"/>
                    <a:cs typeface="Arial" panose="020B0604020202020204" pitchFamily="34" charset="0"/>
                  </a:rPr>
                  <a:t> </a:t>
                </a:r>
                <a:r>
                  <a:rPr lang="en-CA" sz="1400" b="0" dirty="0" smtClean="0">
                    <a:latin typeface="Arial" panose="020B0604020202020204" pitchFamily="34" charset="0"/>
                    <a:cs typeface="Arial" panose="020B0604020202020204" pitchFamily="34" charset="0"/>
                  </a:rPr>
                  <a:t>where h is Planck’s constant,</a:t>
                </a:r>
                <a:r>
                  <a:rPr lang="en-CA" sz="1400" b="0" i="1" dirty="0">
                    <a:latin typeface="Arial" panose="020B0604020202020204" pitchFamily="34" charset="0"/>
                    <a:cs typeface="Arial" panose="020B0604020202020204" pitchFamily="34" charset="0"/>
                    <a:sym typeface="Symbol"/>
                  </a:rPr>
                  <a:t> </a:t>
                </a:r>
                <a:r>
                  <a:rPr lang="en-CA" sz="1400" b="0" i="1" dirty="0" smtClean="0">
                    <a:latin typeface="Arial" panose="020B0604020202020204" pitchFamily="34" charset="0"/>
                    <a:cs typeface="Arial" panose="020B0604020202020204" pitchFamily="34" charset="0"/>
                    <a:sym typeface="Symbol"/>
                  </a:rPr>
                  <a:t> </a:t>
                </a:r>
                <a:r>
                  <a:rPr lang="en-CA" sz="1400" b="0" dirty="0" smtClean="0">
                    <a:latin typeface="Arial" panose="020B0604020202020204" pitchFamily="34" charset="0"/>
                    <a:cs typeface="Arial" panose="020B0604020202020204" pitchFamily="34" charset="0"/>
                    <a:sym typeface="Symbol"/>
                  </a:rPr>
                  <a:t>is the optical field frequency (Hz), q is the elementary charge</a:t>
                </a:r>
                <a:r>
                  <a:rPr lang="en-CA" sz="1400" b="0" dirty="0" smtClean="0">
                    <a:latin typeface="Arial" panose="020B0604020202020204" pitchFamily="34" charset="0"/>
                    <a:cs typeface="Arial" panose="020B0604020202020204" pitchFamily="34" charset="0"/>
                  </a:rPr>
                  <a:t> and T is the bit/symbol period (where it is assumed that </a:t>
                </a:r>
                <a:r>
                  <a:rPr lang="en-CA" sz="1400" b="0" i="1" dirty="0" smtClean="0">
                    <a:latin typeface="Arial" panose="020B0604020202020204" pitchFamily="34" charset="0"/>
                    <a:cs typeface="Arial" panose="020B0604020202020204" pitchFamily="34" charset="0"/>
                  </a:rPr>
                  <a:t>B = 1</a:t>
                </a:r>
                <a:r>
                  <a:rPr lang="en-CA" sz="1400" b="0" dirty="0" smtClean="0">
                    <a:latin typeface="Arial" panose="020B0604020202020204" pitchFamily="34" charset="0"/>
                    <a:cs typeface="Arial" panose="020B0604020202020204" pitchFamily="34" charset="0"/>
                  </a:rPr>
                  <a:t>/</a:t>
                </a:r>
                <a:r>
                  <a:rPr lang="en-CA" sz="1400" b="0" i="1" dirty="0" smtClean="0">
                    <a:latin typeface="Arial" panose="020B0604020202020204" pitchFamily="34" charset="0"/>
                    <a:cs typeface="Arial" panose="020B0604020202020204" pitchFamily="34" charset="0"/>
                  </a:rPr>
                  <a:t>T </a:t>
                </a:r>
                <a:r>
                  <a:rPr lang="en-CA" sz="1400" b="0" dirty="0" smtClean="0">
                    <a:latin typeface="Arial" panose="020B0604020202020204" pitchFamily="34" charset="0"/>
                    <a:cs typeface="Arial" panose="020B0604020202020204" pitchFamily="34" charset="0"/>
                  </a:rPr>
                  <a:t>)</a:t>
                </a:r>
                <a:endParaRPr lang="en-US" sz="1400" b="0" kern="0" dirty="0">
                  <a:solidFill>
                    <a:srgbClr val="000000"/>
                  </a:solidFill>
                  <a:latin typeface="Arial"/>
                </a:endParaRPr>
              </a:p>
              <a:p>
                <a:pPr eaLnBrk="1" hangingPunct="1">
                  <a:spcBef>
                    <a:spcPts val="600"/>
                  </a:spcBef>
                  <a:defRPr/>
                </a:pPr>
                <a:r>
                  <a:rPr lang="en-CA" sz="1400" b="0" kern="0" dirty="0" smtClean="0">
                    <a:solidFill>
                      <a:srgbClr val="000000"/>
                    </a:solidFill>
                    <a:latin typeface="Arial"/>
                  </a:rPr>
                  <a:t>Demodulation of the transmitted data can be achieved </a:t>
                </a:r>
                <a:r>
                  <a:rPr lang="en-CA" sz="1400" kern="0" dirty="0" smtClean="0">
                    <a:solidFill>
                      <a:srgbClr val="000000"/>
                    </a:solidFill>
                    <a:latin typeface="Arial"/>
                  </a:rPr>
                  <a:t>synchronously</a:t>
                </a:r>
                <a:r>
                  <a:rPr lang="en-CA" sz="1400" b="0" kern="0" dirty="0" smtClean="0">
                    <a:solidFill>
                      <a:srgbClr val="000000"/>
                    </a:solidFill>
                    <a:latin typeface="Arial"/>
                  </a:rPr>
                  <a:t> or </a:t>
                </a:r>
                <a:r>
                  <a:rPr lang="en-CA" sz="1400" kern="0" dirty="0" smtClean="0">
                    <a:solidFill>
                      <a:srgbClr val="000000"/>
                    </a:solidFill>
                    <a:latin typeface="Arial"/>
                  </a:rPr>
                  <a:t>asynchronously </a:t>
                </a:r>
                <a:r>
                  <a:rPr lang="en-CA" sz="1400" b="0" kern="0" dirty="0" smtClean="0">
                    <a:solidFill>
                      <a:srgbClr val="000000"/>
                    </a:solidFill>
                    <a:latin typeface="Arial"/>
                  </a:rPr>
                  <a:t>[2]. For the former, the amplitude, phase or frequency of the carrier is directly recovered from the incoming information channel and generally requires a phase lock loop (PLL)*. For the latter, amplitude and frequency modulation parameters are detected by using an energy/envelope detector. As phase information is lost with envelope detection, a variant of asynchronous detection (differential demodulation) can be used for phase-shift keyed systems (the method tracks relative phase changes versus absolute phase)</a:t>
                </a:r>
              </a:p>
              <a:p>
                <a:pPr marL="0" indent="0">
                  <a:buNone/>
                </a:pPr>
                <a:r>
                  <a:rPr lang="en-CA" sz="1100" b="0" i="1" dirty="0" smtClean="0">
                    <a:latin typeface="Arial" panose="020B0604020202020204" pitchFamily="34" charset="0"/>
                    <a:cs typeface="Arial" panose="020B0604020202020204" pitchFamily="34" charset="0"/>
                  </a:rPr>
                  <a:t>REF 1: </a:t>
                </a:r>
                <a:r>
                  <a:rPr lang="en-CA" sz="1100" b="0" i="1" dirty="0">
                    <a:latin typeface="Arial" panose="020B0604020202020204" pitchFamily="34" charset="0"/>
                    <a:cs typeface="Arial" panose="020B0604020202020204" pitchFamily="34" charset="0"/>
                  </a:rPr>
                  <a:t>L. Kazovsky, S. Benedetto, A. Willner, Optical Fiber Communication Systems, Artech House (1996), pp. </a:t>
                </a:r>
                <a:r>
                  <a:rPr lang="en-CA" sz="1100" b="0" i="1" dirty="0" smtClean="0">
                    <a:latin typeface="Arial" panose="020B0604020202020204" pitchFamily="34" charset="0"/>
                    <a:cs typeface="Arial" panose="020B0604020202020204" pitchFamily="34" charset="0"/>
                  </a:rPr>
                  <a:t>267-268</a:t>
                </a:r>
              </a:p>
              <a:p>
                <a:pPr marL="0" indent="0">
                  <a:spcBef>
                    <a:spcPts val="100"/>
                  </a:spcBef>
                  <a:buNone/>
                </a:pPr>
                <a:r>
                  <a:rPr lang="en-US" sz="1100" b="0" i="1" kern="0" dirty="0" smtClean="0">
                    <a:solidFill>
                      <a:srgbClr val="000000"/>
                    </a:solidFill>
                    <a:latin typeface="Arial" panose="020B0604020202020204" pitchFamily="34" charset="0"/>
                    <a:cs typeface="Arial" panose="020B0604020202020204" pitchFamily="34" charset="0"/>
                  </a:rPr>
                  <a:t>REF 2: </a:t>
                </a:r>
                <a:r>
                  <a:rPr lang="en-CA" sz="1100" b="0" i="1" kern="0" dirty="0" smtClean="0">
                    <a:solidFill>
                      <a:srgbClr val="000000"/>
                    </a:solidFill>
                    <a:latin typeface="Arial" panose="020B0604020202020204" pitchFamily="34" charset="0"/>
                    <a:cs typeface="Arial" panose="020B0604020202020204" pitchFamily="34" charset="0"/>
                  </a:rPr>
                  <a:t>J.R</a:t>
                </a:r>
                <a:r>
                  <a:rPr lang="en-CA" sz="1100" b="0" i="1" kern="0" dirty="0">
                    <a:solidFill>
                      <a:srgbClr val="000000"/>
                    </a:solidFill>
                    <a:latin typeface="Arial" panose="020B0604020202020204" pitchFamily="34" charset="0"/>
                    <a:cs typeface="Arial" panose="020B0604020202020204" pitchFamily="34" charset="0"/>
                  </a:rPr>
                  <a:t>. Barry and E.A. Lee, “Performance of coherent optical receivers,” Proc. </a:t>
                </a:r>
                <a:r>
                  <a:rPr lang="en-CA" sz="1100" b="0" i="1" kern="0" dirty="0" smtClean="0">
                    <a:solidFill>
                      <a:srgbClr val="000000"/>
                    </a:solidFill>
                    <a:latin typeface="Arial" panose="020B0604020202020204" pitchFamily="34" charset="0"/>
                    <a:cs typeface="Arial" panose="020B0604020202020204" pitchFamily="34" charset="0"/>
                  </a:rPr>
                  <a:t>IEEE 78, 1369–1394 </a:t>
                </a:r>
                <a:r>
                  <a:rPr lang="en-CA" sz="1100" b="0" i="1" kern="0" dirty="0">
                    <a:solidFill>
                      <a:srgbClr val="000000"/>
                    </a:solidFill>
                    <a:latin typeface="Arial" panose="020B0604020202020204" pitchFamily="34" charset="0"/>
                    <a:cs typeface="Arial" panose="020B0604020202020204" pitchFamily="34" charset="0"/>
                  </a:rPr>
                  <a:t>(</a:t>
                </a:r>
                <a:r>
                  <a:rPr lang="en-CA" sz="1100" b="0" i="1" kern="0" dirty="0" smtClean="0">
                    <a:solidFill>
                      <a:srgbClr val="000000"/>
                    </a:solidFill>
                    <a:latin typeface="Arial" panose="020B0604020202020204" pitchFamily="34" charset="0"/>
                    <a:cs typeface="Arial" panose="020B0604020202020204" pitchFamily="34" charset="0"/>
                  </a:rPr>
                  <a:t>1990)</a:t>
                </a:r>
              </a:p>
              <a:p>
                <a:pPr marL="0" indent="0">
                  <a:spcBef>
                    <a:spcPts val="400"/>
                  </a:spcBef>
                  <a:buNone/>
                </a:pPr>
                <a:r>
                  <a:rPr lang="en-US" sz="1100" b="0" kern="0" dirty="0" smtClean="0">
                    <a:solidFill>
                      <a:srgbClr val="000000"/>
                    </a:solidFill>
                    <a:latin typeface="Arial" panose="020B0604020202020204" pitchFamily="34" charset="0"/>
                    <a:cs typeface="Arial" panose="020B0604020202020204" pitchFamily="34" charset="0"/>
                  </a:rPr>
                  <a:t>* For homodyne detection, the LO must be phase locked to the incoming optical signal field (optical phase locked loop – OPLL) and thus is a synchronous detector</a:t>
                </a:r>
                <a:endParaRPr lang="en-US" sz="1400" b="0" kern="0" dirty="0" smtClean="0">
                  <a:solidFill>
                    <a:srgbClr val="000000"/>
                  </a:solidFill>
                  <a:latin typeface="Arial"/>
                </a:endParaRPr>
              </a:p>
            </p:txBody>
          </p:sp>
        </mc:Choice>
        <mc:Fallback xmlns="">
          <p:sp>
            <p:nvSpPr>
              <p:cNvPr id="12" name="Rectangle 3"/>
              <p:cNvSpPr txBox="1">
                <a:spLocks noRot="1" noChangeAspect="1" noMove="1" noResize="1" noEditPoints="1" noAdjustHandles="1" noChangeArrowheads="1" noChangeShapeType="1" noTextEdit="1"/>
              </p:cNvSpPr>
              <p:nvPr/>
            </p:nvSpPr>
            <p:spPr bwMode="auto">
              <a:xfrm>
                <a:off x="148694" y="908787"/>
                <a:ext cx="8585731" cy="4189419"/>
              </a:xfrm>
              <a:prstGeom prst="rect">
                <a:avLst/>
              </a:prstGeom>
              <a:blipFill rotWithShape="1">
                <a:blip r:embed="rId5"/>
                <a:stretch>
                  <a:fillRect l="-71" t="-145" r="-284"/>
                </a:stretch>
              </a:blip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CA">
                    <a:noFill/>
                  </a:rPr>
                  <a:t> </a:t>
                </a:r>
              </a:p>
            </p:txBody>
          </p:sp>
        </mc:Fallback>
      </mc:AlternateContent>
      <p:sp>
        <p:nvSpPr>
          <p:cNvPr id="13" name="TextBox 12"/>
          <p:cNvSpPr txBox="1"/>
          <p:nvPr/>
        </p:nvSpPr>
        <p:spPr>
          <a:xfrm>
            <a:off x="3618782" y="183635"/>
            <a:ext cx="3022066" cy="400110"/>
          </a:xfrm>
          <a:prstGeom prst="rect">
            <a:avLst/>
          </a:prstGeom>
          <a:solidFill>
            <a:schemeClr val="bg1">
              <a:lumMod val="95000"/>
            </a:schemeClr>
          </a:solidFill>
          <a:ln>
            <a:solidFill>
              <a:schemeClr val="tx1"/>
            </a:solidFill>
          </a:ln>
        </p:spPr>
        <p:txBody>
          <a:bodyPr wrap="square" rtlCol="0">
            <a:spAutoFit/>
          </a:bodyPr>
          <a:lstStyle/>
          <a:p>
            <a:r>
              <a:rPr lang="en-US" sz="2000" dirty="0"/>
              <a:t>C</a:t>
            </a:r>
            <a:r>
              <a:rPr lang="en-US" sz="2000" dirty="0" smtClean="0"/>
              <a:t>oherent receiver analysis</a:t>
            </a:r>
            <a:endParaRPr lang="en-CA" sz="2000"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spTree>
    <p:extLst>
      <p:ext uri="{BB962C8B-B14F-4D97-AF65-F5344CB8AC3E}">
        <p14:creationId xmlns:p14="http://schemas.microsoft.com/office/powerpoint/2010/main" val="223194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 (3)</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4" y="891535"/>
            <a:ext cx="8585731" cy="2653921"/>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US" sz="1400" b="0" kern="0" dirty="0" smtClean="0">
                <a:solidFill>
                  <a:srgbClr val="000000"/>
                </a:solidFill>
                <a:latin typeface="Arial"/>
              </a:rPr>
              <a:t>For this application note the following examples will be reviewed :</a:t>
            </a:r>
            <a:endParaRPr lang="en-US" sz="1200" b="0" kern="0" dirty="0">
              <a:solidFill>
                <a:srgbClr val="000000"/>
              </a:solidFill>
              <a:latin typeface="Arial"/>
            </a:endParaRPr>
          </a:p>
          <a:p>
            <a:pPr lvl="1" eaLnBrk="1" hangingPunct="1">
              <a:spcBef>
                <a:spcPts val="200"/>
              </a:spcBef>
              <a:defRPr/>
            </a:pPr>
            <a:r>
              <a:rPr lang="en-US" sz="1200" b="0" kern="0" dirty="0" smtClean="0">
                <a:solidFill>
                  <a:srgbClr val="000000"/>
                </a:solidFill>
                <a:latin typeface="Arial"/>
              </a:rPr>
              <a:t>Two level amplitude shift keying (OOK) with direct detection</a:t>
            </a:r>
          </a:p>
          <a:p>
            <a:pPr lvl="1" eaLnBrk="1" hangingPunct="1">
              <a:spcBef>
                <a:spcPts val="200"/>
              </a:spcBef>
              <a:defRPr/>
            </a:pPr>
            <a:r>
              <a:rPr lang="en-CA" sz="1200" b="0" kern="0" dirty="0" smtClean="0">
                <a:solidFill>
                  <a:srgbClr val="000000"/>
                </a:solidFill>
                <a:latin typeface="Arial"/>
              </a:rPr>
              <a:t>Homodyne </a:t>
            </a:r>
            <a:r>
              <a:rPr lang="en-CA" sz="1200" b="0" kern="0" dirty="0">
                <a:solidFill>
                  <a:srgbClr val="000000"/>
                </a:solidFill>
                <a:latin typeface="Arial"/>
              </a:rPr>
              <a:t>balanced receiver (using binary PSK antipodal </a:t>
            </a:r>
            <a:r>
              <a:rPr lang="en-CA" sz="1200" b="0" kern="0" dirty="0" smtClean="0">
                <a:solidFill>
                  <a:srgbClr val="000000"/>
                </a:solidFill>
                <a:latin typeface="Arial"/>
              </a:rPr>
              <a:t>modulation)</a:t>
            </a:r>
          </a:p>
          <a:p>
            <a:pPr lvl="1" eaLnBrk="1" hangingPunct="1">
              <a:spcBef>
                <a:spcPts val="200"/>
              </a:spcBef>
              <a:defRPr/>
            </a:pPr>
            <a:r>
              <a:rPr lang="en-CA" sz="1200" b="0" kern="0" dirty="0" smtClean="0">
                <a:solidFill>
                  <a:srgbClr val="000000"/>
                </a:solidFill>
                <a:latin typeface="Arial"/>
              </a:rPr>
              <a:t>Homodyne </a:t>
            </a:r>
            <a:r>
              <a:rPr lang="en-CA" sz="1200" b="0" kern="0" dirty="0">
                <a:solidFill>
                  <a:srgbClr val="000000"/>
                </a:solidFill>
                <a:latin typeface="Arial"/>
              </a:rPr>
              <a:t>balanced receiver (using quadrature PSK </a:t>
            </a:r>
            <a:r>
              <a:rPr lang="en-CA" sz="1200" b="0" kern="0" dirty="0" smtClean="0">
                <a:solidFill>
                  <a:srgbClr val="000000"/>
                </a:solidFill>
                <a:latin typeface="Arial"/>
              </a:rPr>
              <a:t>modulation)</a:t>
            </a:r>
          </a:p>
          <a:p>
            <a:pPr lvl="1" eaLnBrk="1" hangingPunct="1">
              <a:spcBef>
                <a:spcPts val="200"/>
              </a:spcBef>
              <a:defRPr/>
            </a:pPr>
            <a:r>
              <a:rPr lang="en-CA" sz="1200" b="0" kern="0" dirty="0" smtClean="0">
                <a:solidFill>
                  <a:srgbClr val="000000"/>
                </a:solidFill>
                <a:latin typeface="Arial"/>
              </a:rPr>
              <a:t>Homodyne </a:t>
            </a:r>
            <a:r>
              <a:rPr lang="en-CA" sz="1200" b="0" kern="0" dirty="0">
                <a:solidFill>
                  <a:srgbClr val="000000"/>
                </a:solidFill>
                <a:latin typeface="Arial"/>
              </a:rPr>
              <a:t>balanced receiver (using binary ASK modulation) </a:t>
            </a:r>
          </a:p>
          <a:p>
            <a:pPr lvl="1" eaLnBrk="1" hangingPunct="1">
              <a:spcBef>
                <a:spcPts val="200"/>
              </a:spcBef>
              <a:defRPr/>
            </a:pPr>
            <a:r>
              <a:rPr lang="en-CA" sz="1200" b="0" kern="0" dirty="0" smtClean="0">
                <a:solidFill>
                  <a:srgbClr val="000000"/>
                </a:solidFill>
                <a:latin typeface="Arial"/>
              </a:rPr>
              <a:t>Synchronous heterodyne </a:t>
            </a:r>
            <a:r>
              <a:rPr lang="en-CA" sz="1200" b="0" kern="0" dirty="0">
                <a:solidFill>
                  <a:srgbClr val="000000"/>
                </a:solidFill>
                <a:latin typeface="Arial"/>
              </a:rPr>
              <a:t>balanced receiver (using binary PSK modulation</a:t>
            </a:r>
            <a:r>
              <a:rPr lang="en-CA" sz="1200" b="0" kern="0" dirty="0" smtClean="0">
                <a:solidFill>
                  <a:srgbClr val="000000"/>
                </a:solidFill>
                <a:latin typeface="Arial"/>
              </a:rPr>
              <a:t>)</a:t>
            </a:r>
          </a:p>
          <a:p>
            <a:pPr lvl="1" eaLnBrk="1" hangingPunct="1">
              <a:spcBef>
                <a:spcPts val="200"/>
              </a:spcBef>
              <a:defRPr/>
            </a:pPr>
            <a:r>
              <a:rPr lang="en-CA" sz="1200" b="0" kern="0" dirty="0" smtClean="0">
                <a:solidFill>
                  <a:srgbClr val="000000"/>
                </a:solidFill>
                <a:latin typeface="Arial"/>
              </a:rPr>
              <a:t>Asynchronous </a:t>
            </a:r>
            <a:r>
              <a:rPr lang="en-CA" sz="1200" b="0" kern="0" dirty="0">
                <a:solidFill>
                  <a:srgbClr val="000000"/>
                </a:solidFill>
                <a:latin typeface="Arial"/>
              </a:rPr>
              <a:t>heterodyne balanced receiver (using differential binary PSK modulation) </a:t>
            </a:r>
            <a:endParaRPr lang="en-CA" sz="1200" b="0" kern="0" dirty="0" smtClean="0">
              <a:solidFill>
                <a:srgbClr val="000000"/>
              </a:solidFill>
              <a:latin typeface="Arial"/>
            </a:endParaRPr>
          </a:p>
          <a:p>
            <a:pPr lvl="1" eaLnBrk="1" hangingPunct="1">
              <a:spcBef>
                <a:spcPts val="200"/>
              </a:spcBef>
              <a:defRPr/>
            </a:pPr>
            <a:r>
              <a:rPr lang="en-CA" sz="1200" b="0" kern="0" dirty="0" smtClean="0">
                <a:solidFill>
                  <a:srgbClr val="000000"/>
                </a:solidFill>
                <a:latin typeface="Arial"/>
              </a:rPr>
              <a:t>Synchronous heterodyne </a:t>
            </a:r>
            <a:r>
              <a:rPr lang="en-CA" sz="1200" b="0" kern="0" dirty="0">
                <a:solidFill>
                  <a:srgbClr val="000000"/>
                </a:solidFill>
                <a:latin typeface="Arial"/>
              </a:rPr>
              <a:t>balanced receiver (using quadrature PSK </a:t>
            </a:r>
            <a:r>
              <a:rPr lang="en-CA" sz="1200" b="0" kern="0" dirty="0" smtClean="0">
                <a:solidFill>
                  <a:srgbClr val="000000"/>
                </a:solidFill>
                <a:latin typeface="Arial"/>
              </a:rPr>
              <a:t>modulation)</a:t>
            </a:r>
          </a:p>
          <a:p>
            <a:pPr lvl="1" eaLnBrk="1" hangingPunct="1">
              <a:spcBef>
                <a:spcPts val="200"/>
              </a:spcBef>
              <a:defRPr/>
            </a:pPr>
            <a:r>
              <a:rPr lang="en-CA" sz="1200" b="0" kern="0" dirty="0" smtClean="0">
                <a:solidFill>
                  <a:srgbClr val="000000"/>
                </a:solidFill>
                <a:latin typeface="Arial"/>
              </a:rPr>
              <a:t>Asynchronous </a:t>
            </a:r>
            <a:r>
              <a:rPr lang="en-CA" sz="1200" b="0" kern="0" dirty="0">
                <a:solidFill>
                  <a:srgbClr val="000000"/>
                </a:solidFill>
                <a:latin typeface="Arial"/>
              </a:rPr>
              <a:t>heterodyne FSK balanced receiver </a:t>
            </a:r>
            <a:r>
              <a:rPr lang="en-CA" sz="1200" b="0" kern="0" dirty="0" smtClean="0">
                <a:solidFill>
                  <a:srgbClr val="000000"/>
                </a:solidFill>
                <a:latin typeface="Arial"/>
              </a:rPr>
              <a:t>(dual filter)</a:t>
            </a:r>
          </a:p>
          <a:p>
            <a:pPr eaLnBrk="1" hangingPunct="1">
              <a:spcBef>
                <a:spcPts val="600"/>
              </a:spcBef>
              <a:defRPr/>
            </a:pPr>
            <a:r>
              <a:rPr lang="en-US" sz="1400" b="0" kern="0" dirty="0" smtClean="0">
                <a:solidFill>
                  <a:srgbClr val="000000"/>
                </a:solidFill>
                <a:latin typeface="Arial"/>
              </a:rPr>
              <a:t>These examples are located in the OptiSystem file </a:t>
            </a:r>
            <a:r>
              <a:rPr lang="en-CA" sz="1400" b="0" i="1" kern="0" dirty="0" smtClean="0">
                <a:solidFill>
                  <a:srgbClr val="000000"/>
                </a:solidFill>
                <a:latin typeface="Arial"/>
              </a:rPr>
              <a:t>Sensitivity </a:t>
            </a:r>
            <a:r>
              <a:rPr lang="en-CA" sz="1400" b="0" i="1" kern="0" dirty="0">
                <a:solidFill>
                  <a:srgbClr val="000000"/>
                </a:solidFill>
                <a:latin typeface="Arial"/>
              </a:rPr>
              <a:t>Analysis Coherent Receivers Version </a:t>
            </a:r>
            <a:r>
              <a:rPr lang="en-CA" sz="1400" b="0" i="1" kern="0" dirty="0" smtClean="0">
                <a:solidFill>
                  <a:srgbClr val="000000"/>
                </a:solidFill>
                <a:latin typeface="Arial"/>
              </a:rPr>
              <a:t>1_0.osd</a:t>
            </a:r>
            <a:r>
              <a:rPr lang="en-CA" sz="1400" b="0" kern="0" dirty="0" smtClean="0">
                <a:solidFill>
                  <a:srgbClr val="000000"/>
                </a:solidFill>
                <a:latin typeface="Arial"/>
              </a:rPr>
              <a:t>. BER analysis results can </a:t>
            </a:r>
            <a:r>
              <a:rPr lang="en-CA" sz="1400" b="0" kern="0" dirty="0">
                <a:solidFill>
                  <a:srgbClr val="000000"/>
                </a:solidFill>
                <a:latin typeface="Arial"/>
              </a:rPr>
              <a:t>be found in </a:t>
            </a:r>
            <a:r>
              <a:rPr lang="en-CA" sz="1400" b="0" i="1" kern="0" dirty="0">
                <a:solidFill>
                  <a:srgbClr val="000000"/>
                </a:solidFill>
                <a:latin typeface="Arial"/>
              </a:rPr>
              <a:t>BER Analysis Coherent Receivers Version </a:t>
            </a:r>
            <a:r>
              <a:rPr lang="en-CA" sz="1400" b="0" i="1" kern="0" dirty="0" smtClean="0">
                <a:solidFill>
                  <a:srgbClr val="000000"/>
                </a:solidFill>
                <a:latin typeface="Arial"/>
              </a:rPr>
              <a:t>1_0.xlsx</a:t>
            </a:r>
            <a:endParaRPr lang="en-US" sz="1200" b="0" i="1" kern="0" dirty="0">
              <a:solidFill>
                <a:srgbClr val="000000"/>
              </a:solidFill>
              <a:latin typeface="Arial"/>
            </a:endParaRPr>
          </a:p>
        </p:txBody>
      </p:sp>
      <p:sp>
        <p:nvSpPr>
          <p:cNvPr id="13" name="TextBox 12"/>
          <p:cNvSpPr txBox="1"/>
          <p:nvPr/>
        </p:nvSpPr>
        <p:spPr>
          <a:xfrm>
            <a:off x="3618782" y="183635"/>
            <a:ext cx="3022066" cy="400110"/>
          </a:xfrm>
          <a:prstGeom prst="rect">
            <a:avLst/>
          </a:prstGeom>
          <a:solidFill>
            <a:schemeClr val="bg1">
              <a:lumMod val="95000"/>
            </a:schemeClr>
          </a:solidFill>
          <a:ln>
            <a:solidFill>
              <a:schemeClr val="tx1"/>
            </a:solidFill>
          </a:ln>
        </p:spPr>
        <p:txBody>
          <a:bodyPr wrap="square" rtlCol="0">
            <a:spAutoFit/>
          </a:bodyPr>
          <a:lstStyle/>
          <a:p>
            <a:r>
              <a:rPr lang="en-US" sz="2000" dirty="0"/>
              <a:t>C</a:t>
            </a:r>
            <a:r>
              <a:rPr lang="en-US" sz="2000" dirty="0" smtClean="0"/>
              <a:t>oherent receiver analysis</a:t>
            </a:r>
            <a:endParaRPr lang="en-CA" sz="20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spTree>
    <p:extLst>
      <p:ext uri="{BB962C8B-B14F-4D97-AF65-F5344CB8AC3E}">
        <p14:creationId xmlns:p14="http://schemas.microsoft.com/office/powerpoint/2010/main" val="3488650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49" y="2761162"/>
            <a:ext cx="7230284" cy="305017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Two-level ASK with direct detection</a:t>
            </a:r>
            <a:endParaRPr lang="en-CA"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0" y="843650"/>
            <a:ext cx="8715375" cy="1278448"/>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In </a:t>
            </a:r>
            <a:r>
              <a:rPr lang="en-CA" sz="1200" b="0" dirty="0">
                <a:latin typeface="Arial" panose="020B0604020202020204" pitchFamily="34" charset="0"/>
                <a:cs typeface="Arial" panose="020B0604020202020204" pitchFamily="34" charset="0"/>
              </a:rPr>
              <a:t>this example the quantum (shot) noise limit of an ideal PIN receiver (using binary ASK modulation) is analyzed. The test configuration is as follows </a:t>
            </a:r>
            <a:r>
              <a:rPr lang="en-CA" sz="1200" b="0" dirty="0" smtClean="0">
                <a:latin typeface="Arial" panose="020B0604020202020204" pitchFamily="34" charset="0"/>
                <a:cs typeface="Arial" panose="020B0604020202020204" pitchFamily="34" charset="0"/>
              </a:rPr>
              <a:t>: Bit </a:t>
            </a:r>
            <a:r>
              <a:rPr lang="en-CA" sz="1200" b="0" dirty="0">
                <a:latin typeface="Arial" panose="020B0604020202020204" pitchFamily="34" charset="0"/>
                <a:cs typeface="Arial" panose="020B0604020202020204" pitchFamily="34" charset="0"/>
              </a:rPr>
              <a:t>rate: 10 Gb/s; Wavelength (OptSigFreq) = 193.414 THz; PIN responsivity ~ 1.25 A/W (QE*q/h*freq where QE=1); Dark current = 0 </a:t>
            </a:r>
            <a:r>
              <a:rPr lang="en-CA" sz="1200" b="0" dirty="0" smtClean="0">
                <a:latin typeface="Arial" panose="020B0604020202020204" pitchFamily="34" charset="0"/>
                <a:cs typeface="Arial" panose="020B0604020202020204" pitchFamily="34" charset="0"/>
              </a:rPr>
              <a:t>nA</a:t>
            </a:r>
            <a:endParaRPr lang="en-CA" sz="1200" b="0" dirty="0">
              <a:latin typeface="Arial" panose="020B0604020202020204" pitchFamily="34" charset="0"/>
              <a:cs typeface="Arial" panose="020B0604020202020204" pitchFamily="34" charset="0"/>
            </a:endParaRPr>
          </a:p>
          <a:p>
            <a:r>
              <a:rPr lang="en-CA" sz="1200" b="0" dirty="0" smtClean="0">
                <a:latin typeface="Arial" panose="020B0604020202020204" pitchFamily="34" charset="0"/>
                <a:cs typeface="Arial" panose="020B0604020202020204" pitchFamily="34" charset="0"/>
              </a:rPr>
              <a:t>The </a:t>
            </a:r>
            <a:r>
              <a:rPr lang="en-CA" sz="1200" b="0" dirty="0">
                <a:latin typeface="Arial" panose="020B0604020202020204" pitchFamily="34" charset="0"/>
                <a:cs typeface="Arial" panose="020B0604020202020204" pitchFamily="34" charset="0"/>
              </a:rPr>
              <a:t>probability of error is calculated as follows: P(E) = 0.5*exp(-</a:t>
            </a:r>
            <a:r>
              <a:rPr lang="en-CA" sz="1200" b="0" dirty="0" smtClean="0">
                <a:latin typeface="Arial" panose="020B0604020202020204" pitchFamily="34" charset="0"/>
                <a:cs typeface="Arial" panose="020B0604020202020204" pitchFamily="34" charset="0"/>
              </a:rPr>
              <a:t>2*</a:t>
            </a:r>
            <a:r>
              <a:rPr lang="en-CA" sz="1200" b="0" i="1" dirty="0" smtClean="0">
                <a:latin typeface="Arial" panose="020B0604020202020204" pitchFamily="34" charset="0"/>
                <a:cs typeface="Arial" panose="020B0604020202020204" pitchFamily="34" charset="0"/>
              </a:rPr>
              <a:t>Nphotons</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where </a:t>
            </a:r>
            <a:r>
              <a:rPr lang="en-CA" sz="1200" b="0" i="1" dirty="0" smtClean="0">
                <a:latin typeface="Arial" panose="020B0604020202020204" pitchFamily="34" charset="0"/>
                <a:cs typeface="Arial" panose="020B0604020202020204" pitchFamily="34" charset="0"/>
              </a:rPr>
              <a:t>Nphotons</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is the average number of photons received per bit period</a:t>
            </a:r>
          </a:p>
          <a:p>
            <a:pPr marL="0" indent="0">
              <a:buNone/>
            </a:pPr>
            <a:r>
              <a:rPr lang="en-CA" sz="1100" b="0" i="1" dirty="0" smtClean="0">
                <a:latin typeface="Arial" panose="020B0604020202020204" pitchFamily="34" charset="0"/>
                <a:cs typeface="Arial" panose="020B0604020202020204" pitchFamily="34" charset="0"/>
              </a:rPr>
              <a:t>REF</a:t>
            </a:r>
            <a:r>
              <a:rPr lang="en-CA" sz="1100" b="0" i="1" dirty="0">
                <a:latin typeface="Arial" panose="020B0604020202020204" pitchFamily="34" charset="0"/>
                <a:cs typeface="Arial" panose="020B0604020202020204" pitchFamily="34" charset="0"/>
              </a:rPr>
              <a:t>: L. Kazovsky, S. Benedetto, A. Willner, Optical Fiber Communication Systems, Artech House (1996), pp. 199-200</a:t>
            </a:r>
            <a:endParaRPr lang="en-US" sz="1100" b="0" i="1" dirty="0" smtClean="0">
              <a:latin typeface="Arial" panose="020B0604020202020204" pitchFamily="34" charset="0"/>
              <a:cs typeface="Arial" panose="020B0604020202020204" pitchFamily="34" charset="0"/>
            </a:endParaRPr>
          </a:p>
        </p:txBody>
      </p:sp>
      <p:sp>
        <p:nvSpPr>
          <p:cNvPr id="15" name="Rectangular Callout 14"/>
          <p:cNvSpPr/>
          <p:nvPr/>
        </p:nvSpPr>
        <p:spPr>
          <a:xfrm>
            <a:off x="5231835" y="2352083"/>
            <a:ext cx="2178576" cy="472150"/>
          </a:xfrm>
          <a:prstGeom prst="wedgeRectCallout">
            <a:avLst>
              <a:gd name="adj1" fmla="val -41712"/>
              <a:gd name="adj2" fmla="val 16320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To model quantum-limited performance the </a:t>
            </a:r>
            <a:r>
              <a:rPr lang="en-US" sz="900" b="1" i="1" dirty="0" smtClean="0">
                <a:solidFill>
                  <a:schemeClr val="tx1"/>
                </a:solidFill>
                <a:latin typeface="Arial" panose="020B0604020202020204" pitchFamily="34" charset="0"/>
                <a:cs typeface="Arial" panose="020B0604020202020204" pitchFamily="34" charset="0"/>
              </a:rPr>
              <a:t>Shot Noise Distribution </a:t>
            </a:r>
            <a:r>
              <a:rPr lang="en-US" sz="900" i="1" dirty="0" smtClean="0">
                <a:solidFill>
                  <a:schemeClr val="tx1"/>
                </a:solidFill>
                <a:latin typeface="Arial" panose="020B0604020202020204" pitchFamily="34" charset="0"/>
                <a:cs typeface="Arial" panose="020B0604020202020204" pitchFamily="34" charset="0"/>
              </a:rPr>
              <a:t>has been set to the </a:t>
            </a:r>
            <a:r>
              <a:rPr lang="en-US" sz="900" b="1" i="1" dirty="0" smtClean="0">
                <a:solidFill>
                  <a:schemeClr val="tx1"/>
                </a:solidFill>
                <a:latin typeface="Arial" panose="020B0604020202020204" pitchFamily="34" charset="0"/>
                <a:cs typeface="Arial" panose="020B0604020202020204" pitchFamily="34" charset="0"/>
              </a:rPr>
              <a:t>Poisson</a:t>
            </a:r>
            <a:r>
              <a:rPr lang="en-US" sz="900" i="1" dirty="0" smtClean="0">
                <a:solidFill>
                  <a:schemeClr val="tx1"/>
                </a:solidFill>
                <a:latin typeface="Arial" panose="020B0604020202020204" pitchFamily="34" charset="0"/>
                <a:cs typeface="Arial" panose="020B0604020202020204" pitchFamily="34" charset="0"/>
              </a:rPr>
              <a:t> statistical noise model</a:t>
            </a:r>
            <a:endParaRPr lang="en-CA" sz="900" i="1" dirty="0">
              <a:solidFill>
                <a:schemeClr val="tx1"/>
              </a:solidFill>
              <a:latin typeface="Arial" panose="020B0604020202020204" pitchFamily="34" charset="0"/>
              <a:cs typeface="Arial" panose="020B0604020202020204" pitchFamily="34" charset="0"/>
            </a:endParaRPr>
          </a:p>
        </p:txBody>
      </p:sp>
      <p:sp>
        <p:nvSpPr>
          <p:cNvPr id="16" name="Rectangular Callout 15"/>
          <p:cNvSpPr/>
          <p:nvPr/>
        </p:nvSpPr>
        <p:spPr>
          <a:xfrm>
            <a:off x="830149" y="5515388"/>
            <a:ext cx="2682660" cy="727738"/>
          </a:xfrm>
          <a:prstGeom prst="wedgeRectCallout">
            <a:avLst>
              <a:gd name="adj1" fmla="val 42422"/>
              <a:gd name="adj2" fmla="val -12808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BER Test Set is the best tool to model quantum-limited performance as we need to count (over a very long sequence) the number of times that no photons are received over a specified bit interval (but expecting a Logic 1 ON state)</a:t>
            </a:r>
            <a:endParaRPr lang="en-CA" sz="900" i="1" dirty="0">
              <a:solidFill>
                <a:schemeClr val="tx1"/>
              </a:solidFill>
              <a:latin typeface="Arial" panose="020B0604020202020204" pitchFamily="34" charset="0"/>
              <a:cs typeface="Arial" panose="020B0604020202020204" pitchFamily="34" charset="0"/>
            </a:endParaRPr>
          </a:p>
        </p:txBody>
      </p:sp>
      <p:sp>
        <p:nvSpPr>
          <p:cNvPr id="17" name="Rectangular Callout 16"/>
          <p:cNvSpPr/>
          <p:nvPr/>
        </p:nvSpPr>
        <p:spPr>
          <a:xfrm>
            <a:off x="891404" y="4122286"/>
            <a:ext cx="2545005" cy="514351"/>
          </a:xfrm>
          <a:prstGeom prst="wedgeRectCallout">
            <a:avLst>
              <a:gd name="adj1" fmla="val 58062"/>
              <a:gd name="adj2" fmla="val -4709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A Component script has been set up to calculate the average photons arriving per bit interval (=Sampled </a:t>
            </a:r>
            <a:r>
              <a:rPr lang="en-US" sz="900" i="1" dirty="0">
                <a:solidFill>
                  <a:schemeClr val="tx1"/>
                </a:solidFill>
                <a:latin typeface="Arial" panose="020B0604020202020204" pitchFamily="34" charset="0"/>
                <a:cs typeface="Arial" panose="020B0604020202020204" pitchFamily="34" charset="0"/>
              </a:rPr>
              <a:t>Signal Power (Photons</a:t>
            </a:r>
            <a:r>
              <a:rPr lang="en-US" sz="900" i="1" dirty="0" smtClean="0">
                <a:solidFill>
                  <a:schemeClr val="tx1"/>
                </a:solidFill>
                <a:latin typeface="Arial" panose="020B0604020202020204" pitchFamily="34" charset="0"/>
                <a:cs typeface="Arial" panose="020B0604020202020204" pitchFamily="34" charset="0"/>
              </a:rPr>
              <a:t>)/Bandwidth)</a:t>
            </a:r>
            <a:endParaRPr lang="en-CA" sz="900" i="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660104" y="4061267"/>
            <a:ext cx="1019175" cy="83688"/>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891404" y="2622662"/>
            <a:ext cx="127764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a:t>
            </a:r>
            <a:r>
              <a:rPr lang="en-US" sz="1200" i="1" dirty="0"/>
              <a:t>2ASK </a:t>
            </a:r>
            <a:r>
              <a:rPr lang="en-US" sz="1200" i="1" dirty="0" smtClean="0"/>
              <a:t>DD</a:t>
            </a:r>
            <a:endParaRPr lang="en-CA" sz="1200" i="1" dirty="0"/>
          </a:p>
        </p:txBody>
      </p:sp>
    </p:spTree>
    <p:extLst>
      <p:ext uri="{BB962C8B-B14F-4D97-AF65-F5344CB8AC3E}">
        <p14:creationId xmlns:p14="http://schemas.microsoft.com/office/powerpoint/2010/main" val="4124587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62" y="2975752"/>
            <a:ext cx="8082951" cy="3163782"/>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Homodyne </a:t>
            </a:r>
            <a:r>
              <a:rPr lang="en-CA" sz="3200" kern="0" dirty="0">
                <a:solidFill>
                  <a:srgbClr val="4D4D4D"/>
                </a:solidFill>
              </a:rPr>
              <a:t>balanced receiver </a:t>
            </a:r>
            <a:r>
              <a:rPr lang="en-CA" sz="3200" kern="0" dirty="0" smtClean="0">
                <a:solidFill>
                  <a:srgbClr val="4D4D4D"/>
                </a:solidFill>
              </a:rPr>
              <a:t>(BPSK)</a:t>
            </a:r>
            <a:r>
              <a:rPr lang="en-US" sz="3200" kern="0" dirty="0" smtClean="0">
                <a:solidFill>
                  <a:srgbClr val="4D4D4D"/>
                </a:solidFill>
              </a:rPr>
              <a:t>   </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00519"/>
            <a:ext cx="8715375" cy="1880501"/>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the quantum (shot) noise limit of an ideal homodyne balanced receiver (using binary PSK antipodal modulation) is analyzed. The test configuration is as </a:t>
            </a:r>
            <a:r>
              <a:rPr lang="en-CA" sz="1200" b="0" dirty="0" smtClean="0">
                <a:latin typeface="Arial" panose="020B0604020202020204" pitchFamily="34" charset="0"/>
                <a:cs typeface="Arial" panose="020B0604020202020204" pitchFamily="34" charset="0"/>
              </a:rPr>
              <a:t>follows: Bit </a:t>
            </a:r>
            <a:r>
              <a:rPr lang="en-CA" sz="1200" b="0" dirty="0">
                <a:latin typeface="Arial" panose="020B0604020202020204" pitchFamily="34" charset="0"/>
                <a:cs typeface="Arial" panose="020B0604020202020204" pitchFamily="34" charset="0"/>
              </a:rPr>
              <a:t>rate: 10 Gb/s; Wavelength (OptSigFreq) = 193.414 THz; Power LO = 0.01 W; PIN responsivity ~ 1.25 A/W (</a:t>
            </a:r>
            <a:r>
              <a:rPr lang="en-CA" sz="1200" b="0" i="1" dirty="0" smtClean="0">
                <a:latin typeface="Arial" panose="020B0604020202020204" pitchFamily="34" charset="0"/>
                <a:cs typeface="Arial" panose="020B0604020202020204" pitchFamily="34" charset="0"/>
              </a:rPr>
              <a:t>QE*q/h*freq,</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where QE=1); Dark current = 0 </a:t>
            </a:r>
            <a:r>
              <a:rPr lang="en-CA" sz="1200" b="0" dirty="0" smtClean="0">
                <a:latin typeface="Arial" panose="020B0604020202020204" pitchFamily="34" charset="0"/>
                <a:cs typeface="Arial" panose="020B0604020202020204" pitchFamily="34" charset="0"/>
              </a:rPr>
              <a:t>nA</a:t>
            </a:r>
            <a:endParaRPr lang="en-CA" sz="1200" b="0" dirty="0">
              <a:latin typeface="Arial" panose="020B0604020202020204" pitchFamily="34" charset="0"/>
              <a:cs typeface="Arial" panose="020B0604020202020204" pitchFamily="34" charset="0"/>
            </a:endParaRPr>
          </a:p>
          <a:p>
            <a:r>
              <a:rPr lang="en-CA" sz="1200" b="0" dirty="0" smtClean="0">
                <a:latin typeface="Arial" panose="020B0604020202020204" pitchFamily="34" charset="0"/>
                <a:cs typeface="Arial" panose="020B0604020202020204" pitchFamily="34" charset="0"/>
              </a:rPr>
              <a:t>The </a:t>
            </a:r>
            <a:r>
              <a:rPr lang="en-CA" sz="1200" b="0" dirty="0">
                <a:latin typeface="Arial" panose="020B0604020202020204" pitchFamily="34" charset="0"/>
                <a:cs typeface="Arial" panose="020B0604020202020204" pitchFamily="34" charset="0"/>
              </a:rPr>
              <a:t>shot noise of the </a:t>
            </a:r>
            <a:r>
              <a:rPr lang="en-CA" sz="1200" b="0" dirty="0" smtClean="0">
                <a:latin typeface="Arial" panose="020B0604020202020204" pitchFamily="34" charset="0"/>
                <a:cs typeface="Arial" panose="020B0604020202020204" pitchFamily="34" charset="0"/>
              </a:rPr>
              <a:t>balanced detector </a:t>
            </a:r>
            <a:r>
              <a:rPr lang="en-CA" sz="1200" b="0" dirty="0">
                <a:latin typeface="Arial" panose="020B0604020202020204" pitchFamily="34" charset="0"/>
                <a:cs typeface="Arial" panose="020B0604020202020204" pitchFamily="34" charset="0"/>
              </a:rPr>
              <a:t>is dominated by the local oscillator power and is calculated as follows: </a:t>
            </a:r>
            <a:endParaRPr lang="en-CA" sz="1200" b="0" dirty="0" smtClean="0">
              <a:latin typeface="Arial" panose="020B0604020202020204" pitchFamily="34" charset="0"/>
              <a:cs typeface="Arial" panose="020B0604020202020204" pitchFamily="34" charset="0"/>
            </a:endParaRPr>
          </a:p>
          <a:p>
            <a:pPr lvl="1"/>
            <a:r>
              <a:rPr lang="en-CA" sz="1100" b="0" dirty="0" smtClean="0">
                <a:latin typeface="Arial" panose="020B0604020202020204" pitchFamily="34" charset="0"/>
                <a:cs typeface="Arial" panose="020B0604020202020204" pitchFamily="34" charset="0"/>
              </a:rPr>
              <a:t>Variance </a:t>
            </a:r>
            <a:r>
              <a:rPr lang="en-CA" sz="1100" b="0" dirty="0">
                <a:latin typeface="Arial" panose="020B0604020202020204" pitchFamily="34" charset="0"/>
                <a:cs typeface="Arial" panose="020B0604020202020204" pitchFamily="34" charset="0"/>
              </a:rPr>
              <a:t>= </a:t>
            </a:r>
            <a:r>
              <a:rPr lang="en-CA" sz="1100" b="0" i="1" dirty="0" smtClean="0">
                <a:latin typeface="Arial" panose="020B0604020202020204" pitchFamily="34" charset="0"/>
                <a:cs typeface="Arial" panose="020B0604020202020204" pitchFamily="34" charset="0"/>
              </a:rPr>
              <a:t>q*R*Pwr</a:t>
            </a:r>
            <a:r>
              <a:rPr lang="en-CA" sz="1100" b="0" i="1" baseline="-25000" dirty="0" smtClean="0">
                <a:latin typeface="Arial" panose="020B0604020202020204" pitchFamily="34" charset="0"/>
                <a:cs typeface="Arial" panose="020B0604020202020204" pitchFamily="34" charset="0"/>
              </a:rPr>
              <a:t>LO</a:t>
            </a:r>
            <a:r>
              <a:rPr lang="en-CA" sz="1100" b="0" i="1" dirty="0" smtClean="0">
                <a:latin typeface="Arial" panose="020B0604020202020204" pitchFamily="34" charset="0"/>
                <a:cs typeface="Arial" panose="020B0604020202020204" pitchFamily="34" charset="0"/>
              </a:rPr>
              <a:t>*BW</a:t>
            </a:r>
            <a:r>
              <a:rPr lang="en-CA" sz="1100" b="0" dirty="0" smtClean="0">
                <a:latin typeface="Arial" panose="020B0604020202020204" pitchFamily="34" charset="0"/>
                <a:cs typeface="Arial" panose="020B0604020202020204" pitchFamily="34" charset="0"/>
              </a:rPr>
              <a:t> </a:t>
            </a:r>
            <a:r>
              <a:rPr lang="en-CA" sz="1100" b="0" dirty="0">
                <a:latin typeface="Arial" panose="020B0604020202020204" pitchFamily="34" charset="0"/>
                <a:cs typeface="Arial" panose="020B0604020202020204" pitchFamily="34" charset="0"/>
              </a:rPr>
              <a:t>= </a:t>
            </a:r>
            <a:r>
              <a:rPr lang="en-CA" sz="1100" b="0" dirty="0" smtClean="0">
                <a:latin typeface="Arial" panose="020B0604020202020204" pitchFamily="34" charset="0"/>
                <a:cs typeface="Arial" panose="020B0604020202020204" pitchFamily="34" charset="0"/>
              </a:rPr>
              <a:t>1.6E-19*1.25*0.01*10e9 </a:t>
            </a:r>
            <a:r>
              <a:rPr lang="en-CA" sz="1100" b="0" dirty="0">
                <a:latin typeface="Arial" panose="020B0604020202020204" pitchFamily="34" charset="0"/>
                <a:cs typeface="Arial" panose="020B0604020202020204" pitchFamily="34" charset="0"/>
              </a:rPr>
              <a:t>= 2.0e-11 </a:t>
            </a:r>
            <a:r>
              <a:rPr lang="en-CA" sz="1100" b="0" dirty="0" smtClean="0">
                <a:latin typeface="Arial" panose="020B0604020202020204" pitchFamily="34" charset="0"/>
                <a:cs typeface="Arial" panose="020B0604020202020204" pitchFamily="34" charset="0"/>
              </a:rPr>
              <a:t>A</a:t>
            </a:r>
            <a:r>
              <a:rPr lang="en-CA" sz="1100" b="0" baseline="30000" dirty="0" smtClean="0">
                <a:latin typeface="Arial" panose="020B0604020202020204" pitchFamily="34" charset="0"/>
                <a:cs typeface="Arial" panose="020B0604020202020204" pitchFamily="34" charset="0"/>
              </a:rPr>
              <a:t>2</a:t>
            </a:r>
            <a:r>
              <a:rPr lang="en-CA" sz="1100" b="0" dirty="0" smtClean="0">
                <a:latin typeface="Arial" panose="020B0604020202020204" pitchFamily="34" charset="0"/>
                <a:cs typeface="Arial" panose="020B0604020202020204" pitchFamily="34" charset="0"/>
              </a:rPr>
              <a:t> </a:t>
            </a:r>
          </a:p>
          <a:p>
            <a:pPr lvl="1"/>
            <a:r>
              <a:rPr lang="en-CA" sz="1100" b="0" dirty="0" smtClean="0">
                <a:latin typeface="Arial" panose="020B0604020202020204" pitchFamily="34" charset="0"/>
                <a:cs typeface="Arial" panose="020B0604020202020204" pitchFamily="34" charset="0"/>
              </a:rPr>
              <a:t>Standard </a:t>
            </a:r>
            <a:r>
              <a:rPr lang="en-CA" sz="1100" b="0" dirty="0">
                <a:latin typeface="Arial" panose="020B0604020202020204" pitchFamily="34" charset="0"/>
                <a:cs typeface="Arial" panose="020B0604020202020204" pitchFamily="34" charset="0"/>
              </a:rPr>
              <a:t>deviation (RMS current) = </a:t>
            </a:r>
            <a:r>
              <a:rPr lang="en-CA" sz="1100" b="0" dirty="0" smtClean="0">
                <a:latin typeface="Arial" panose="020B0604020202020204" pitchFamily="34" charset="0"/>
                <a:cs typeface="Arial" panose="020B0604020202020204" pitchFamily="34" charset="0"/>
              </a:rPr>
              <a:t>SQRT(Variance) = </a:t>
            </a:r>
            <a:r>
              <a:rPr lang="en-CA" sz="1100" b="0" dirty="0">
                <a:latin typeface="Arial" panose="020B0604020202020204" pitchFamily="34" charset="0"/>
                <a:cs typeface="Arial" panose="020B0604020202020204" pitchFamily="34" charset="0"/>
              </a:rPr>
              <a:t>4475e-6 A</a:t>
            </a:r>
          </a:p>
          <a:p>
            <a:r>
              <a:rPr lang="en-CA" sz="1200" b="0" dirty="0" smtClean="0">
                <a:latin typeface="Arial" panose="020B0604020202020204" pitchFamily="34" charset="0"/>
                <a:cs typeface="Arial" panose="020B0604020202020204" pitchFamily="34" charset="0"/>
              </a:rPr>
              <a:t>The </a:t>
            </a:r>
            <a:r>
              <a:rPr lang="en-CA" sz="1200" b="0" dirty="0">
                <a:latin typeface="Arial" panose="020B0604020202020204" pitchFamily="34" charset="0"/>
                <a:cs typeface="Arial" panose="020B0604020202020204" pitchFamily="34" charset="0"/>
              </a:rPr>
              <a:t>probability of error is calculated as follows: </a:t>
            </a:r>
            <a:r>
              <a:rPr lang="en-CA" sz="1200" b="0" dirty="0" smtClean="0">
                <a:latin typeface="Arial" panose="020B0604020202020204" pitchFamily="34" charset="0"/>
                <a:cs typeface="Arial" panose="020B0604020202020204" pitchFamily="34" charset="0"/>
              </a:rPr>
              <a:t>1/2*erfc(SQRT(SNR))  = 1/2*erfc(SQRT(2*Nphotons</a:t>
            </a:r>
            <a:r>
              <a:rPr lang="en-CA" sz="1200" b="0" dirty="0">
                <a:latin typeface="Arial" panose="020B0604020202020204" pitchFamily="34" charset="0"/>
                <a:cs typeface="Arial" panose="020B0604020202020204" pitchFamily="34" charset="0"/>
              </a:rPr>
              <a:t>)) . </a:t>
            </a:r>
            <a:r>
              <a:rPr lang="en-CA" sz="1200" b="0" dirty="0" smtClean="0">
                <a:latin typeface="Arial" panose="020B0604020202020204" pitchFamily="34" charset="0"/>
                <a:cs typeface="Arial" panose="020B0604020202020204" pitchFamily="34" charset="0"/>
              </a:rPr>
              <a:t>To </a:t>
            </a:r>
            <a:r>
              <a:rPr lang="en-CA" sz="1200" b="0" dirty="0">
                <a:latin typeface="Arial" panose="020B0604020202020204" pitchFamily="34" charset="0"/>
                <a:cs typeface="Arial" panose="020B0604020202020204" pitchFamily="34" charset="0"/>
              </a:rPr>
              <a:t>obtain a BER = </a:t>
            </a:r>
            <a:r>
              <a:rPr lang="en-CA" sz="1200" b="0" dirty="0" smtClean="0">
                <a:latin typeface="Arial" panose="020B0604020202020204" pitchFamily="34" charset="0"/>
                <a:cs typeface="Arial" panose="020B0604020202020204" pitchFamily="34" charset="0"/>
              </a:rPr>
              <a:t>10</a:t>
            </a:r>
            <a:r>
              <a:rPr lang="en-CA" sz="1200" b="0" baseline="30000" dirty="0" smtClean="0">
                <a:latin typeface="Arial" panose="020B0604020202020204" pitchFamily="34" charset="0"/>
                <a:cs typeface="Arial" panose="020B0604020202020204" pitchFamily="34" charset="0"/>
              </a:rPr>
              <a:t>-9</a:t>
            </a:r>
            <a:r>
              <a:rPr lang="en-CA" sz="1200" b="0" dirty="0">
                <a:latin typeface="Arial" panose="020B0604020202020204" pitchFamily="34" charset="0"/>
                <a:cs typeface="Arial" panose="020B0604020202020204" pitchFamily="34" charset="0"/>
              </a:rPr>
              <a:t>, 9 photons </a:t>
            </a:r>
            <a:r>
              <a:rPr lang="en-CA" sz="1200" b="0" dirty="0" smtClean="0">
                <a:latin typeface="Arial" panose="020B0604020202020204" pitchFamily="34" charset="0"/>
                <a:cs typeface="Arial" panose="020B0604020202020204" pitchFamily="34" charset="0"/>
              </a:rPr>
              <a:t>per </a:t>
            </a:r>
            <a:r>
              <a:rPr lang="en-CA" sz="1200" b="0" dirty="0">
                <a:latin typeface="Arial" panose="020B0604020202020204" pitchFamily="34" charset="0"/>
                <a:cs typeface="Arial" panose="020B0604020202020204" pitchFamily="34" charset="0"/>
              </a:rPr>
              <a:t>bit is required.</a:t>
            </a:r>
            <a:endParaRPr lang="en-CA" sz="1200" b="0" dirty="0" smtClean="0">
              <a:latin typeface="Arial" panose="020B0604020202020204" pitchFamily="34" charset="0"/>
              <a:cs typeface="Arial" panose="020B0604020202020204" pitchFamily="34" charset="0"/>
            </a:endParaRPr>
          </a:p>
          <a:p>
            <a:pPr marL="0" indent="0">
              <a:buNone/>
            </a:pPr>
            <a:r>
              <a:rPr lang="en-CA" sz="1100" b="0" i="1" dirty="0">
                <a:latin typeface="Arial" panose="020B0604020202020204" pitchFamily="34" charset="0"/>
                <a:cs typeface="Arial" panose="020B0604020202020204" pitchFamily="34" charset="0"/>
              </a:rPr>
              <a:t>REF: L. Kazovsky, S. Benedetto, A. Willner, Optical Fiber Communication Systems, Artech House (1996), pp. </a:t>
            </a:r>
            <a:r>
              <a:rPr lang="en-US" sz="1100" b="0" i="1" dirty="0" smtClean="0">
                <a:latin typeface="Arial" panose="020B0604020202020204" pitchFamily="34" charset="0"/>
                <a:cs typeface="Arial" panose="020B0604020202020204" pitchFamily="34" charset="0"/>
              </a:rPr>
              <a:t>267-271</a:t>
            </a:r>
            <a:endParaRPr lang="en-CA" sz="1200" b="0" dirty="0" smtClean="0">
              <a:latin typeface="Arial" panose="020B0604020202020204" pitchFamily="34" charset="0"/>
              <a:cs typeface="Arial" panose="020B0604020202020204" pitchFamily="34" charset="0"/>
            </a:endParaRPr>
          </a:p>
        </p:txBody>
      </p:sp>
      <p:sp>
        <p:nvSpPr>
          <p:cNvPr id="19" name="TextBox 18"/>
          <p:cNvSpPr txBox="1"/>
          <p:nvPr/>
        </p:nvSpPr>
        <p:spPr>
          <a:xfrm>
            <a:off x="148695" y="2763553"/>
            <a:ext cx="1904392"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Homodyne (BPSK)</a:t>
            </a:r>
            <a:endParaRPr lang="en-CA" sz="1200" i="1" dirty="0"/>
          </a:p>
        </p:txBody>
      </p:sp>
      <p:sp>
        <p:nvSpPr>
          <p:cNvPr id="20" name="Rectangular Callout 19"/>
          <p:cNvSpPr/>
          <p:nvPr/>
        </p:nvSpPr>
        <p:spPr>
          <a:xfrm>
            <a:off x="719337" y="5464408"/>
            <a:ext cx="2667499" cy="527351"/>
          </a:xfrm>
          <a:prstGeom prst="wedgeRectCallout">
            <a:avLst>
              <a:gd name="adj1" fmla="val -34731"/>
              <a:gd name="adj2" fmla="val -27163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All the models assume idealized signal and LO optical sources (Linewidth = 0 MHz, or zero phase noise)</a:t>
            </a:r>
            <a:endParaRPr lang="en-CA" sz="900" i="1" dirty="0">
              <a:solidFill>
                <a:schemeClr val="tx1"/>
              </a:solidFill>
              <a:latin typeface="Arial" panose="020B0604020202020204" pitchFamily="34" charset="0"/>
              <a:cs typeface="Arial" panose="020B0604020202020204" pitchFamily="34" charset="0"/>
            </a:endParaRPr>
          </a:p>
        </p:txBody>
      </p:sp>
      <p:sp>
        <p:nvSpPr>
          <p:cNvPr id="21" name="Rectangular Callout 20"/>
          <p:cNvSpPr/>
          <p:nvPr/>
        </p:nvSpPr>
        <p:spPr>
          <a:xfrm>
            <a:off x="6098876" y="5420394"/>
            <a:ext cx="2754513" cy="571365"/>
          </a:xfrm>
          <a:prstGeom prst="wedgeRectCallout">
            <a:avLst>
              <a:gd name="adj1" fmla="val 12221"/>
              <a:gd name="adj2" fmla="val -36999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measured noise power is 20e-12 W (after balanced detection) thus confirming that the shot noise calculation matches the theoretical setting. </a:t>
            </a:r>
            <a:endParaRPr lang="en-CA" sz="900" i="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936641" y="4171817"/>
            <a:ext cx="719912" cy="8363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982526" y="3473736"/>
            <a:ext cx="1056574" cy="8363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038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203" y="3228361"/>
            <a:ext cx="6468994" cy="313551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7</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Homodyne </a:t>
            </a:r>
            <a:r>
              <a:rPr lang="en-CA" sz="3200" kern="0" dirty="0">
                <a:solidFill>
                  <a:srgbClr val="4D4D4D"/>
                </a:solidFill>
              </a:rPr>
              <a:t>balanced receiver </a:t>
            </a:r>
            <a:r>
              <a:rPr lang="en-CA" sz="3200" kern="0" dirty="0" smtClean="0">
                <a:solidFill>
                  <a:srgbClr val="4D4D4D"/>
                </a:solidFill>
              </a:rPr>
              <a:t>(QPSK)</a:t>
            </a:r>
            <a:r>
              <a:rPr lang="en-US" sz="3200" kern="0" dirty="0" smtClean="0">
                <a:solidFill>
                  <a:srgbClr val="4D4D4D"/>
                </a:solidFill>
              </a:rPr>
              <a:t>   </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0943" y="766015"/>
            <a:ext cx="8827513" cy="242124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the quantum (shot) noise limit of an ideal homodyne balanced receiver (using quadrature PSK modulation) is analyzed. The test configuration is as </a:t>
            </a:r>
            <a:r>
              <a:rPr lang="en-CA" sz="1200" b="0" dirty="0" smtClean="0">
                <a:latin typeface="Arial" panose="020B0604020202020204" pitchFamily="34" charset="0"/>
                <a:cs typeface="Arial" panose="020B0604020202020204" pitchFamily="34" charset="0"/>
              </a:rPr>
              <a:t>follows: Bit </a:t>
            </a:r>
            <a:r>
              <a:rPr lang="en-CA" sz="1200" b="0" dirty="0">
                <a:latin typeface="Arial" panose="020B0604020202020204" pitchFamily="34" charset="0"/>
                <a:cs typeface="Arial" panose="020B0604020202020204" pitchFamily="34" charset="0"/>
              </a:rPr>
              <a:t>rate: 10 Gb/s</a:t>
            </a:r>
            <a:r>
              <a:rPr lang="en-CA" sz="1200" b="0" dirty="0" smtClean="0">
                <a:latin typeface="Arial" panose="020B0604020202020204" pitchFamily="34" charset="0"/>
                <a:cs typeface="Arial" panose="020B0604020202020204" pitchFamily="34" charset="0"/>
              </a:rPr>
              <a:t>; Symbol rate: 5 Gb/s; </a:t>
            </a:r>
            <a:r>
              <a:rPr lang="en-CA" sz="1200" b="0" dirty="0">
                <a:latin typeface="Arial" panose="020B0604020202020204" pitchFamily="34" charset="0"/>
                <a:cs typeface="Arial" panose="020B0604020202020204" pitchFamily="34" charset="0"/>
              </a:rPr>
              <a:t>Wavelength (OptSigFreq) = 193.414 THz; Power LO = </a:t>
            </a:r>
            <a:r>
              <a:rPr lang="en-CA" sz="1200" b="0" dirty="0" smtClean="0">
                <a:latin typeface="Arial" panose="020B0604020202020204" pitchFamily="34" charset="0"/>
                <a:cs typeface="Arial" panose="020B0604020202020204" pitchFamily="34" charset="0"/>
              </a:rPr>
              <a:t>0.02 </a:t>
            </a:r>
            <a:r>
              <a:rPr lang="en-CA" sz="1200" b="0" dirty="0">
                <a:latin typeface="Arial" panose="020B0604020202020204" pitchFamily="34" charset="0"/>
                <a:cs typeface="Arial" panose="020B0604020202020204" pitchFamily="34" charset="0"/>
              </a:rPr>
              <a:t>W; PIN responsivity ~ 1.25 A/W (</a:t>
            </a:r>
            <a:r>
              <a:rPr lang="en-CA" sz="1200" b="0" i="1" dirty="0" smtClean="0">
                <a:latin typeface="Arial" panose="020B0604020202020204" pitchFamily="34" charset="0"/>
                <a:cs typeface="Arial" panose="020B0604020202020204" pitchFamily="34" charset="0"/>
              </a:rPr>
              <a:t>QE*q/h*freq</a:t>
            </a:r>
            <a:r>
              <a:rPr lang="en-CA" sz="1200" b="0" dirty="0" smtClean="0">
                <a:latin typeface="Arial" panose="020B0604020202020204" pitchFamily="34" charset="0"/>
                <a:cs typeface="Arial" panose="020B0604020202020204" pitchFamily="34" charset="0"/>
              </a:rPr>
              <a:t>, where </a:t>
            </a:r>
            <a:r>
              <a:rPr lang="en-CA" sz="1200" b="0" dirty="0">
                <a:latin typeface="Arial" panose="020B0604020202020204" pitchFamily="34" charset="0"/>
                <a:cs typeface="Arial" panose="020B0604020202020204" pitchFamily="34" charset="0"/>
              </a:rPr>
              <a:t>QE=1); Dark current = 0 </a:t>
            </a:r>
            <a:r>
              <a:rPr lang="en-CA" sz="1200" b="0" dirty="0" smtClean="0">
                <a:latin typeface="Arial" panose="020B0604020202020204" pitchFamily="34" charset="0"/>
                <a:cs typeface="Arial" panose="020B0604020202020204" pitchFamily="34" charset="0"/>
              </a:rPr>
              <a:t>nA</a:t>
            </a:r>
            <a:endParaRPr lang="en-CA" sz="1200" b="0" dirty="0">
              <a:latin typeface="Arial" panose="020B0604020202020204" pitchFamily="34" charset="0"/>
              <a:cs typeface="Arial" panose="020B0604020202020204" pitchFamily="34" charset="0"/>
            </a:endParaRPr>
          </a:p>
          <a:p>
            <a:r>
              <a:rPr lang="en-CA" sz="1200" b="0" dirty="0">
                <a:latin typeface="Arial" panose="020B0604020202020204" pitchFamily="34" charset="0"/>
                <a:cs typeface="Arial" panose="020B0604020202020204" pitchFamily="34" charset="0"/>
              </a:rPr>
              <a:t>The shot noise of the </a:t>
            </a:r>
            <a:r>
              <a:rPr lang="en-CA" sz="1200" b="0" dirty="0" smtClean="0">
                <a:latin typeface="Arial" panose="020B0604020202020204" pitchFamily="34" charset="0"/>
                <a:cs typeface="Arial" panose="020B0604020202020204" pitchFamily="34" charset="0"/>
              </a:rPr>
              <a:t>balanced detector (for each arm) is </a:t>
            </a:r>
            <a:r>
              <a:rPr lang="en-CA" sz="1200" b="0" dirty="0">
                <a:latin typeface="Arial" panose="020B0604020202020204" pitchFamily="34" charset="0"/>
                <a:cs typeface="Arial" panose="020B0604020202020204" pitchFamily="34" charset="0"/>
              </a:rPr>
              <a:t>dominated by the local oscillator power and is calculated as follows: </a:t>
            </a:r>
          </a:p>
          <a:p>
            <a:pPr lvl="1"/>
            <a:r>
              <a:rPr lang="en-CA" sz="1100" b="0" dirty="0">
                <a:latin typeface="Arial" panose="020B0604020202020204" pitchFamily="34" charset="0"/>
                <a:cs typeface="Arial" panose="020B0604020202020204" pitchFamily="34" charset="0"/>
              </a:rPr>
              <a:t>Variance = </a:t>
            </a:r>
            <a:r>
              <a:rPr lang="en-CA" sz="1100" b="0" i="1" dirty="0">
                <a:latin typeface="Arial" panose="020B0604020202020204" pitchFamily="34" charset="0"/>
                <a:cs typeface="Arial" panose="020B0604020202020204" pitchFamily="34" charset="0"/>
              </a:rPr>
              <a:t>q*R*Pwr</a:t>
            </a:r>
            <a:r>
              <a:rPr lang="en-CA" sz="1100" b="0" i="1" baseline="-25000" dirty="0">
                <a:latin typeface="Arial" panose="020B0604020202020204" pitchFamily="34" charset="0"/>
                <a:cs typeface="Arial" panose="020B0604020202020204" pitchFamily="34" charset="0"/>
              </a:rPr>
              <a:t>LO</a:t>
            </a:r>
            <a:r>
              <a:rPr lang="en-CA" sz="1100" b="0" i="1" dirty="0">
                <a:latin typeface="Arial" panose="020B0604020202020204" pitchFamily="34" charset="0"/>
                <a:cs typeface="Arial" panose="020B0604020202020204" pitchFamily="34" charset="0"/>
              </a:rPr>
              <a:t>*BW</a:t>
            </a:r>
            <a:r>
              <a:rPr lang="en-CA" sz="1100" b="0" dirty="0">
                <a:latin typeface="Arial" panose="020B0604020202020204" pitchFamily="34" charset="0"/>
                <a:cs typeface="Arial" panose="020B0604020202020204" pitchFamily="34" charset="0"/>
              </a:rPr>
              <a:t> = </a:t>
            </a:r>
            <a:r>
              <a:rPr lang="en-CA" sz="1100" b="0" dirty="0" smtClean="0">
                <a:latin typeface="Arial" panose="020B0604020202020204" pitchFamily="34" charset="0"/>
                <a:cs typeface="Arial" panose="020B0604020202020204" pitchFamily="34" charset="0"/>
              </a:rPr>
              <a:t>1.6E-19*1.25*0.01*5e9 </a:t>
            </a:r>
            <a:r>
              <a:rPr lang="en-CA" sz="1100" b="0" dirty="0">
                <a:latin typeface="Arial" panose="020B0604020202020204" pitchFamily="34" charset="0"/>
                <a:cs typeface="Arial" panose="020B0604020202020204" pitchFamily="34" charset="0"/>
              </a:rPr>
              <a:t>= </a:t>
            </a:r>
            <a:r>
              <a:rPr lang="en-CA" sz="1100" b="0" dirty="0" smtClean="0">
                <a:latin typeface="Arial" panose="020B0604020202020204" pitchFamily="34" charset="0"/>
                <a:cs typeface="Arial" panose="020B0604020202020204" pitchFamily="34" charset="0"/>
              </a:rPr>
              <a:t>1.0e-11 A</a:t>
            </a:r>
            <a:r>
              <a:rPr lang="en-CA" sz="1100" b="0" baseline="30000" dirty="0" smtClean="0">
                <a:latin typeface="Arial" panose="020B0604020202020204" pitchFamily="34" charset="0"/>
                <a:cs typeface="Arial" panose="020B0604020202020204" pitchFamily="34" charset="0"/>
              </a:rPr>
              <a:t>2</a:t>
            </a:r>
            <a:endParaRPr lang="en-CA" sz="1100" b="0" dirty="0">
              <a:latin typeface="Arial" panose="020B0604020202020204" pitchFamily="34" charset="0"/>
              <a:cs typeface="Arial" panose="020B0604020202020204" pitchFamily="34" charset="0"/>
            </a:endParaRPr>
          </a:p>
          <a:p>
            <a:pPr lvl="1"/>
            <a:r>
              <a:rPr lang="en-CA" sz="1100" b="0" dirty="0">
                <a:latin typeface="Arial" panose="020B0604020202020204" pitchFamily="34" charset="0"/>
                <a:cs typeface="Arial" panose="020B0604020202020204" pitchFamily="34" charset="0"/>
              </a:rPr>
              <a:t>Standard deviation (RMS current) = SQRT(Variance) = </a:t>
            </a:r>
            <a:r>
              <a:rPr lang="en-CA" sz="1100" b="0" dirty="0" smtClean="0">
                <a:latin typeface="Arial" panose="020B0604020202020204" pitchFamily="34" charset="0"/>
                <a:cs typeface="Arial" panose="020B0604020202020204" pitchFamily="34" charset="0"/>
              </a:rPr>
              <a:t>3164e-9 A (per I and Q channel)</a:t>
            </a:r>
            <a:endParaRPr lang="en-CA" sz="1100" b="0" dirty="0">
              <a:latin typeface="Arial" panose="020B0604020202020204" pitchFamily="34" charset="0"/>
              <a:cs typeface="Arial" panose="020B0604020202020204" pitchFamily="34" charset="0"/>
            </a:endParaRPr>
          </a:p>
          <a:p>
            <a:r>
              <a:rPr lang="en-CA" sz="1200" b="0" dirty="0">
                <a:latin typeface="Arial" panose="020B0604020202020204" pitchFamily="34" charset="0"/>
                <a:cs typeface="Arial" panose="020B0604020202020204" pitchFamily="34" charset="0"/>
              </a:rPr>
              <a:t>The </a:t>
            </a:r>
            <a:r>
              <a:rPr lang="en-CA" sz="1200" b="0" dirty="0" smtClean="0">
                <a:latin typeface="Arial" panose="020B0604020202020204" pitchFamily="34" charset="0"/>
                <a:cs typeface="Arial" panose="020B0604020202020204" pitchFamily="34" charset="0"/>
              </a:rPr>
              <a:t>signal to noise performance </a:t>
            </a:r>
            <a:r>
              <a:rPr lang="en-CA" sz="1200" b="0" dirty="0">
                <a:latin typeface="Arial" panose="020B0604020202020204" pitchFamily="34" charset="0"/>
                <a:cs typeface="Arial" panose="020B0604020202020204" pitchFamily="34" charset="0"/>
              </a:rPr>
              <a:t>is </a:t>
            </a:r>
            <a:r>
              <a:rPr lang="en-CA" sz="1200" b="0" dirty="0" smtClean="0">
                <a:latin typeface="Arial" panose="020B0604020202020204" pitchFamily="34" charset="0"/>
                <a:cs typeface="Arial" panose="020B0604020202020204" pitchFamily="34" charset="0"/>
              </a:rPr>
              <a:t>halved compared to the BPSK homodyne case (due to the 90 deg hybrid which results in a 3 dB drop to the input optical signal) . Thus to achieve the same SER/BER of 10</a:t>
            </a:r>
            <a:r>
              <a:rPr lang="en-CA" sz="1200" b="0" baseline="30000" dirty="0" smtClean="0">
                <a:latin typeface="Arial" panose="020B0604020202020204" pitchFamily="34" charset="0"/>
                <a:cs typeface="Arial" panose="020B0604020202020204" pitchFamily="34" charset="0"/>
              </a:rPr>
              <a:t>-9</a:t>
            </a:r>
            <a:r>
              <a:rPr lang="en-CA" sz="1200" b="0" dirty="0" smtClean="0">
                <a:latin typeface="Arial" panose="020B0604020202020204" pitchFamily="34" charset="0"/>
                <a:cs typeface="Arial" panose="020B0604020202020204" pitchFamily="34" charset="0"/>
              </a:rPr>
              <a:t>, the input number of photons/bits must be doubled, or equal to 18 </a:t>
            </a:r>
            <a:r>
              <a:rPr lang="en-CA" sz="1200" b="0" dirty="0">
                <a:latin typeface="Arial" panose="020B0604020202020204" pitchFamily="34" charset="0"/>
                <a:cs typeface="Arial" panose="020B0604020202020204" pitchFamily="34" charset="0"/>
              </a:rPr>
              <a:t>(from </a:t>
            </a:r>
            <a:r>
              <a:rPr lang="en-CA" sz="1200" b="0" i="1" dirty="0" smtClean="0">
                <a:latin typeface="Arial" panose="020B0604020202020204" pitchFamily="34" charset="0"/>
                <a:cs typeface="Arial" panose="020B0604020202020204" pitchFamily="34" charset="0"/>
              </a:rPr>
              <a:t>1/2*erfc(SQRT(Nphotons</a:t>
            </a:r>
            <a:r>
              <a:rPr lang="en-CA"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p>
            <a:pPr marL="0" indent="0">
              <a:buNone/>
            </a:pPr>
            <a:r>
              <a:rPr lang="en-CA" sz="1100" b="0" i="1" dirty="0">
                <a:latin typeface="Arial" panose="020B0604020202020204" pitchFamily="34" charset="0"/>
                <a:cs typeface="Arial" panose="020B0604020202020204" pitchFamily="34" charset="0"/>
              </a:rPr>
              <a:t>REF: </a:t>
            </a:r>
            <a:r>
              <a:rPr lang="en-CA" sz="1100" b="0" i="1" dirty="0" smtClean="0">
                <a:latin typeface="Arial" panose="020B0604020202020204" pitchFamily="34" charset="0"/>
                <a:cs typeface="Arial" panose="020B0604020202020204" pitchFamily="34" charset="0"/>
              </a:rPr>
              <a:t>K</a:t>
            </a:r>
            <a:r>
              <a:rPr lang="en-CA" sz="1100" b="0" i="1" dirty="0">
                <a:latin typeface="Arial" panose="020B0604020202020204" pitchFamily="34" charset="0"/>
                <a:cs typeface="Arial" panose="020B0604020202020204" pitchFamily="34" charset="0"/>
              </a:rPr>
              <a:t>. Kikuchi, "Fundamentals of Coherent Optical Fiber Communications," in Journal of Lightwave Technology, vol. 34, no. 1, pp. 157-179, Jan.1, 1 2016.</a:t>
            </a:r>
            <a:endParaRPr lang="en-CA" sz="1200" b="0" dirty="0">
              <a:latin typeface="Arial" panose="020B0604020202020204" pitchFamily="34" charset="0"/>
              <a:cs typeface="Arial" panose="020B0604020202020204" pitchFamily="34" charset="0"/>
            </a:endParaRPr>
          </a:p>
        </p:txBody>
      </p:sp>
      <p:sp>
        <p:nvSpPr>
          <p:cNvPr id="19" name="TextBox 18"/>
          <p:cNvSpPr txBox="1"/>
          <p:nvPr/>
        </p:nvSpPr>
        <p:spPr>
          <a:xfrm>
            <a:off x="511932" y="3322734"/>
            <a:ext cx="1851762"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Homodyne (QPSK)</a:t>
            </a:r>
            <a:endParaRPr lang="en-CA" sz="1200" i="1" dirty="0"/>
          </a:p>
        </p:txBody>
      </p: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4335" y="4804742"/>
            <a:ext cx="1374475" cy="1444761"/>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ular Callout 17"/>
          <p:cNvSpPr/>
          <p:nvPr/>
        </p:nvSpPr>
        <p:spPr>
          <a:xfrm>
            <a:off x="148695" y="4924831"/>
            <a:ext cx="2667499" cy="263675"/>
          </a:xfrm>
          <a:prstGeom prst="wedgeRectCallout">
            <a:avLst>
              <a:gd name="adj1" fmla="val -10153"/>
              <a:gd name="adj2" fmla="val -1808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a:solidFill>
                  <a:schemeClr val="tx1"/>
                </a:solidFill>
                <a:latin typeface="Arial" panose="020B0604020202020204" pitchFamily="34" charset="0"/>
                <a:cs typeface="Arial" panose="020B0604020202020204" pitchFamily="34" charset="0"/>
              </a:rPr>
              <a:t>T</a:t>
            </a:r>
            <a:r>
              <a:rPr lang="en-US" sz="900" i="1" dirty="0" smtClean="0">
                <a:solidFill>
                  <a:schemeClr val="tx1"/>
                </a:solidFill>
                <a:latin typeface="Arial" panose="020B0604020202020204" pitchFamily="34" charset="0"/>
                <a:cs typeface="Arial" panose="020B0604020202020204" pitchFamily="34" charset="0"/>
              </a:rPr>
              <a:t>o ensure that SER </a:t>
            </a:r>
            <a:r>
              <a:rPr lang="en-US" sz="900" i="1" dirty="0" smtClean="0">
                <a:solidFill>
                  <a:schemeClr val="tx1"/>
                </a:solidFill>
                <a:latin typeface="Arial" panose="020B0604020202020204" pitchFamily="34" charset="0"/>
                <a:cs typeface="Arial" panose="020B0604020202020204" pitchFamily="34" charset="0"/>
                <a:sym typeface="Symbol"/>
              </a:rPr>
              <a:t>  BER, Gray coding is used</a:t>
            </a:r>
            <a:r>
              <a:rPr lang="en-US" sz="900" i="1" dirty="0" smtClean="0">
                <a:solidFill>
                  <a:schemeClr val="tx1"/>
                </a:solidFill>
                <a:latin typeface="Arial" panose="020B0604020202020204" pitchFamily="34" charset="0"/>
                <a:cs typeface="Arial" panose="020B0604020202020204" pitchFamily="34" charset="0"/>
              </a:rPr>
              <a:t> </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501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 y="2643817"/>
            <a:ext cx="7906807" cy="3299295"/>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8</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Homodyne </a:t>
            </a:r>
            <a:r>
              <a:rPr lang="en-CA" sz="3200" kern="0" dirty="0">
                <a:solidFill>
                  <a:srgbClr val="4D4D4D"/>
                </a:solidFill>
              </a:rPr>
              <a:t>balanced receiver </a:t>
            </a:r>
            <a:r>
              <a:rPr lang="en-CA" sz="3200" kern="0" dirty="0" smtClean="0">
                <a:solidFill>
                  <a:srgbClr val="4D4D4D"/>
                </a:solidFill>
              </a:rPr>
              <a:t>(ASK)</a:t>
            </a:r>
            <a:r>
              <a:rPr lang="en-US" sz="3200" kern="0" dirty="0" smtClean="0">
                <a:solidFill>
                  <a:srgbClr val="4D4D4D"/>
                </a:solidFill>
              </a:rPr>
              <a:t>   </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00520"/>
            <a:ext cx="8715375" cy="1494106"/>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the quantum (shot) noise limit of an ideal homodyne balanced receiver (using binary ASK modulation) is analyzed. The test configuration is as follows </a:t>
            </a:r>
            <a:r>
              <a:rPr lang="en-CA" sz="1200" b="0" dirty="0" smtClean="0">
                <a:latin typeface="Arial" panose="020B0604020202020204" pitchFamily="34" charset="0"/>
                <a:cs typeface="Arial" panose="020B0604020202020204" pitchFamily="34" charset="0"/>
              </a:rPr>
              <a:t>: Bit </a:t>
            </a:r>
            <a:r>
              <a:rPr lang="en-CA" sz="1200" b="0" dirty="0">
                <a:latin typeface="Arial" panose="020B0604020202020204" pitchFamily="34" charset="0"/>
                <a:cs typeface="Arial" panose="020B0604020202020204" pitchFamily="34" charset="0"/>
              </a:rPr>
              <a:t>rate: 10 Gb/s; Wavelength (OptSigFreq) = 193.414 THz; Power LO = 0.01 W; PIN responsivity ~ 1.25 A/W (QE*q/h*freq where QE=1); Dark current = 0 </a:t>
            </a:r>
            <a:r>
              <a:rPr lang="en-CA" sz="1200" b="0" dirty="0" smtClean="0">
                <a:latin typeface="Arial" panose="020B0604020202020204" pitchFamily="34" charset="0"/>
                <a:cs typeface="Arial" panose="020B0604020202020204" pitchFamily="34" charset="0"/>
              </a:rPr>
              <a:t>nA</a:t>
            </a:r>
            <a:endParaRPr lang="en-CA" sz="1200" b="0" dirty="0">
              <a:latin typeface="Arial" panose="020B0604020202020204" pitchFamily="34" charset="0"/>
              <a:cs typeface="Arial" panose="020B0604020202020204" pitchFamily="34" charset="0"/>
            </a:endParaRPr>
          </a:p>
          <a:p>
            <a:r>
              <a:rPr lang="en-CA" sz="1200" b="0" dirty="0" smtClean="0">
                <a:latin typeface="Arial" panose="020B0604020202020204" pitchFamily="34" charset="0"/>
                <a:cs typeface="Arial" panose="020B0604020202020204" pitchFamily="34" charset="0"/>
              </a:rPr>
              <a:t>Due </a:t>
            </a:r>
            <a:r>
              <a:rPr lang="en-CA" sz="1200" b="0" dirty="0">
                <a:latin typeface="Arial" panose="020B0604020202020204" pitchFamily="34" charset="0"/>
                <a:cs typeface="Arial" panose="020B0604020202020204" pitchFamily="34" charset="0"/>
              </a:rPr>
              <a:t>to the on-off nature of the modulation (compared to the constant power of PSK) there is 3 dB loss in performance compared to BPSK </a:t>
            </a:r>
            <a:r>
              <a:rPr lang="en-CA" sz="1200" b="0" dirty="0" smtClean="0">
                <a:latin typeface="Arial" panose="020B0604020202020204" pitchFamily="34" charset="0"/>
                <a:cs typeface="Arial" panose="020B0604020202020204" pitchFamily="34" charset="0"/>
              </a:rPr>
              <a:t>Homodyne. Thus </a:t>
            </a:r>
            <a:r>
              <a:rPr lang="en-CA" sz="1200" b="0" dirty="0">
                <a:latin typeface="Arial" panose="020B0604020202020204" pitchFamily="34" charset="0"/>
                <a:cs typeface="Arial" panose="020B0604020202020204" pitchFamily="34" charset="0"/>
              </a:rPr>
              <a:t>for a BER = </a:t>
            </a:r>
            <a:r>
              <a:rPr lang="en-CA" sz="1200" b="0" dirty="0" smtClean="0">
                <a:latin typeface="Arial" panose="020B0604020202020204" pitchFamily="34" charset="0"/>
                <a:cs typeface="Arial" panose="020B0604020202020204" pitchFamily="34" charset="0"/>
              </a:rPr>
              <a:t>10</a:t>
            </a:r>
            <a:r>
              <a:rPr lang="en-CA" sz="1200" b="0" baseline="30000" dirty="0" smtClean="0">
                <a:latin typeface="Arial" panose="020B0604020202020204" pitchFamily="34" charset="0"/>
                <a:cs typeface="Arial" panose="020B0604020202020204" pitchFamily="34" charset="0"/>
              </a:rPr>
              <a:t>-9</a:t>
            </a:r>
            <a:r>
              <a:rPr lang="en-CA" sz="1200" b="0" dirty="0">
                <a:latin typeface="Arial" panose="020B0604020202020204" pitchFamily="34" charset="0"/>
                <a:cs typeface="Arial" panose="020B0604020202020204" pitchFamily="34" charset="0"/>
              </a:rPr>
              <a:t>, the number of photons per bit must equal 18 (from </a:t>
            </a:r>
            <a:r>
              <a:rPr lang="en-CA" sz="1200" b="0" dirty="0" smtClean="0">
                <a:latin typeface="Arial" panose="020B0604020202020204" pitchFamily="34" charset="0"/>
                <a:cs typeface="Arial" panose="020B0604020202020204" pitchFamily="34" charset="0"/>
              </a:rPr>
              <a:t>1/2*erfc(SQRT(Nphotons)).</a:t>
            </a:r>
            <a:endParaRPr lang="en-CA" sz="1200" b="0" dirty="0">
              <a:latin typeface="Arial" panose="020B0604020202020204" pitchFamily="34" charset="0"/>
              <a:cs typeface="Arial" panose="020B0604020202020204" pitchFamily="34" charset="0"/>
            </a:endParaRPr>
          </a:p>
          <a:p>
            <a:pPr marL="0" indent="0">
              <a:buNone/>
            </a:pPr>
            <a:r>
              <a:rPr lang="en-CA" sz="1100" b="0" i="1" dirty="0" smtClean="0">
                <a:latin typeface="Arial" panose="020B0604020202020204" pitchFamily="34" charset="0"/>
                <a:cs typeface="Arial" panose="020B0604020202020204" pitchFamily="34" charset="0"/>
              </a:rPr>
              <a:t>REF</a:t>
            </a:r>
            <a:r>
              <a:rPr lang="en-CA" sz="1100" b="0" i="1" dirty="0">
                <a:latin typeface="Arial" panose="020B0604020202020204" pitchFamily="34" charset="0"/>
                <a:cs typeface="Arial" panose="020B0604020202020204" pitchFamily="34" charset="0"/>
              </a:rPr>
              <a:t>: L. Kazovsky, S. Benedetto, A. Willner, Optical Fiber Communication Systems, Artech House (1996), pp. </a:t>
            </a:r>
            <a:r>
              <a:rPr lang="en-US" sz="1100" b="0" i="1" dirty="0" smtClean="0">
                <a:latin typeface="Arial" panose="020B0604020202020204" pitchFamily="34" charset="0"/>
                <a:cs typeface="Arial" panose="020B0604020202020204" pitchFamily="34" charset="0"/>
              </a:rPr>
              <a:t>271-272</a:t>
            </a:r>
            <a:endParaRPr lang="en-CA" sz="1200" b="0" dirty="0">
              <a:latin typeface="Arial" panose="020B0604020202020204" pitchFamily="34" charset="0"/>
              <a:cs typeface="Arial" panose="020B0604020202020204" pitchFamily="34" charset="0"/>
            </a:endParaRPr>
          </a:p>
        </p:txBody>
      </p:sp>
      <p:sp>
        <p:nvSpPr>
          <p:cNvPr id="19" name="TextBox 18"/>
          <p:cNvSpPr txBox="1"/>
          <p:nvPr/>
        </p:nvSpPr>
        <p:spPr>
          <a:xfrm>
            <a:off x="148695" y="2505318"/>
            <a:ext cx="1851762"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Homodyne (ASK)</a:t>
            </a:r>
            <a:endParaRPr lang="en-CA" sz="1200" i="1" dirty="0"/>
          </a:p>
        </p:txBody>
      </p:sp>
    </p:spTree>
    <p:extLst>
      <p:ext uri="{BB962C8B-B14F-4D97-AF65-F5344CB8AC3E}">
        <p14:creationId xmlns:p14="http://schemas.microsoft.com/office/powerpoint/2010/main" val="3862860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626" y="3380059"/>
            <a:ext cx="5916498" cy="297190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9</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CA" sz="3200" kern="0" dirty="0" smtClean="0">
                <a:solidFill>
                  <a:srgbClr val="4D4D4D"/>
                </a:solidFill>
              </a:rPr>
              <a:t>Synchronous </a:t>
            </a:r>
            <a:r>
              <a:rPr lang="en-CA" sz="3200" kern="0" dirty="0">
                <a:solidFill>
                  <a:srgbClr val="4D4D4D"/>
                </a:solidFill>
              </a:rPr>
              <a:t>heterodyne receiver (BPSK</a:t>
            </a:r>
            <a:r>
              <a:rPr lang="en-CA" sz="3200" kern="0" dirty="0" smtClean="0">
                <a:solidFill>
                  <a:srgbClr val="4D4D4D"/>
                </a:solidFill>
              </a:rPr>
              <a:t>)</a:t>
            </a:r>
            <a:r>
              <a:rPr lang="en-US" sz="3200" kern="0" dirty="0" smtClean="0">
                <a:solidFill>
                  <a:srgbClr val="4D4D4D"/>
                </a:solidFill>
              </a:rPr>
              <a:t>   </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78615" y="783267"/>
            <a:ext cx="8987746" cy="2374001"/>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a:latin typeface="Arial" panose="020B0604020202020204" pitchFamily="34" charset="0"/>
                <a:cs typeface="Arial" panose="020B0604020202020204" pitchFamily="34" charset="0"/>
              </a:rPr>
              <a:t>In this example the quantum (shot) noise limit of an ideal heterodyne balanced receiver (using binary PSK modulation) is analyzed. The test configuration is as follows </a:t>
            </a:r>
            <a:r>
              <a:rPr lang="en-CA" sz="1200" b="0" dirty="0" smtClean="0">
                <a:latin typeface="Arial" panose="020B0604020202020204" pitchFamily="34" charset="0"/>
                <a:cs typeface="Arial" panose="020B0604020202020204" pitchFamily="34" charset="0"/>
              </a:rPr>
              <a:t>: Bit </a:t>
            </a:r>
            <a:r>
              <a:rPr lang="en-CA" sz="1200" b="0" dirty="0">
                <a:latin typeface="Arial" panose="020B0604020202020204" pitchFamily="34" charset="0"/>
                <a:cs typeface="Arial" panose="020B0604020202020204" pitchFamily="34" charset="0"/>
              </a:rPr>
              <a:t>rate: 10 Gb/s; Wavelength (OptSigFreq) = 193.414 THz; Wavelength LO = 193.434 THz; Power LO = 0.01 W; PIN responsivity ~ 1.25 A/W (</a:t>
            </a:r>
            <a:r>
              <a:rPr lang="en-CA" sz="1200" b="0" i="1" dirty="0">
                <a:latin typeface="Arial" panose="020B0604020202020204" pitchFamily="34" charset="0"/>
                <a:cs typeface="Arial" panose="020B0604020202020204" pitchFamily="34" charset="0"/>
              </a:rPr>
              <a:t>QE*q/h*freq</a:t>
            </a:r>
            <a:r>
              <a:rPr lang="en-CA" sz="1200" b="0" dirty="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 where </a:t>
            </a:r>
            <a:r>
              <a:rPr lang="en-CA" sz="1200" b="0" dirty="0">
                <a:latin typeface="Arial" panose="020B0604020202020204" pitchFamily="34" charset="0"/>
                <a:cs typeface="Arial" panose="020B0604020202020204" pitchFamily="34" charset="0"/>
              </a:rPr>
              <a:t>QE=1); Dark current = 0 </a:t>
            </a:r>
            <a:r>
              <a:rPr lang="en-CA" sz="1200" b="0" dirty="0" smtClean="0">
                <a:latin typeface="Arial" panose="020B0604020202020204" pitchFamily="34" charset="0"/>
                <a:cs typeface="Arial" panose="020B0604020202020204" pitchFamily="34" charset="0"/>
              </a:rPr>
              <a:t>nA</a:t>
            </a:r>
            <a:endParaRPr lang="en-CA" sz="1200" b="0" dirty="0">
              <a:latin typeface="Arial" panose="020B0604020202020204" pitchFamily="34" charset="0"/>
              <a:cs typeface="Arial" panose="020B0604020202020204" pitchFamily="34" charset="0"/>
            </a:endParaRPr>
          </a:p>
          <a:p>
            <a:r>
              <a:rPr lang="en-CA" sz="1200" b="0" dirty="0" smtClean="0">
                <a:latin typeface="Arial" panose="020B0604020202020204" pitchFamily="34" charset="0"/>
                <a:cs typeface="Arial" panose="020B0604020202020204" pitchFamily="34" charset="0"/>
              </a:rPr>
              <a:t>Due </a:t>
            </a:r>
            <a:r>
              <a:rPr lang="en-CA" sz="1200" b="0" dirty="0">
                <a:latin typeface="Arial" panose="020B0604020202020204" pitchFamily="34" charset="0"/>
                <a:cs typeface="Arial" panose="020B0604020202020204" pitchFamily="34" charset="0"/>
              </a:rPr>
              <a:t>to the beating of the local oscillator with the input signal an intermediate signal will be created . This signal (and associated band) will be contained in both the positive (real) </a:t>
            </a:r>
            <a:r>
              <a:rPr lang="en-CA" sz="1200" b="0" dirty="0" smtClean="0">
                <a:latin typeface="Arial" panose="020B0604020202020204" pitchFamily="34" charset="0"/>
                <a:cs typeface="Arial" panose="020B0604020202020204" pitchFamily="34" charset="0"/>
              </a:rPr>
              <a:t>and negative </a:t>
            </a:r>
            <a:r>
              <a:rPr lang="en-CA" sz="1200" b="0" dirty="0">
                <a:latin typeface="Arial" panose="020B0604020202020204" pitchFamily="34" charset="0"/>
                <a:cs typeface="Arial" panose="020B0604020202020204" pitchFamily="34" charset="0"/>
              </a:rPr>
              <a:t>(image) frequency bands (phase diversity receiver). Though the latter is not </a:t>
            </a:r>
            <a:r>
              <a:rPr lang="en-CA" sz="1200" b="0" dirty="0" smtClean="0">
                <a:latin typeface="Arial" panose="020B0604020202020204" pitchFamily="34" charset="0"/>
                <a:cs typeface="Arial" panose="020B0604020202020204" pitchFamily="34" charset="0"/>
              </a:rPr>
              <a:t>a real </a:t>
            </a:r>
            <a:r>
              <a:rPr lang="en-CA" sz="1200" b="0" dirty="0">
                <a:latin typeface="Arial" panose="020B0604020202020204" pitchFamily="34" charset="0"/>
                <a:cs typeface="Arial" panose="020B0604020202020204" pitchFamily="34" charset="0"/>
              </a:rPr>
              <a:t>signal, the noise (quantum) fluctuations will be folded into the real band resulting in a doubling of </a:t>
            </a:r>
            <a:r>
              <a:rPr lang="en-CA" sz="1200" b="0" dirty="0" smtClean="0">
                <a:latin typeface="Arial" panose="020B0604020202020204" pitchFamily="34" charset="0"/>
                <a:cs typeface="Arial" panose="020B0604020202020204" pitchFamily="34" charset="0"/>
              </a:rPr>
              <a:t>the noise energy (and thus a 3 dB penalty in performance compared to BPSK Homodyne) [2] . </a:t>
            </a:r>
            <a:r>
              <a:rPr lang="en-CA" sz="1200" b="0" dirty="0">
                <a:latin typeface="Arial" panose="020B0604020202020204" pitchFamily="34" charset="0"/>
                <a:cs typeface="Arial" panose="020B0604020202020204" pitchFamily="34" charset="0"/>
              </a:rPr>
              <a:t>For this example </a:t>
            </a:r>
            <a:r>
              <a:rPr lang="en-CA" sz="1200" b="0" dirty="0" smtClean="0">
                <a:latin typeface="Arial" panose="020B0604020202020204" pitchFamily="34" charset="0"/>
                <a:cs typeface="Arial" panose="020B0604020202020204" pitchFamily="34" charset="0"/>
              </a:rPr>
              <a:t>the noise energy has been doubled by increasing the receiver noise bandwidth setting (Total </a:t>
            </a:r>
            <a:r>
              <a:rPr lang="en-CA" sz="1200" b="0" dirty="0">
                <a:latin typeface="Arial" panose="020B0604020202020204" pitchFamily="34" charset="0"/>
                <a:cs typeface="Arial" panose="020B0604020202020204" pitchFamily="34" charset="0"/>
              </a:rPr>
              <a:t>RMS current </a:t>
            </a:r>
            <a:r>
              <a:rPr lang="en-CA" sz="1200" b="0" dirty="0" smtClean="0">
                <a:latin typeface="Arial" panose="020B0604020202020204" pitchFamily="34" charset="0"/>
                <a:cs typeface="Arial" panose="020B0604020202020204" pitchFamily="34" charset="0"/>
              </a:rPr>
              <a:t>= 6328 nA).</a:t>
            </a:r>
          </a:p>
          <a:p>
            <a:r>
              <a:rPr lang="en-CA" sz="1200" b="0" dirty="0" smtClean="0">
                <a:latin typeface="Arial" panose="020B0604020202020204" pitchFamily="34" charset="0"/>
                <a:cs typeface="Arial" panose="020B0604020202020204" pitchFamily="34" charset="0"/>
              </a:rPr>
              <a:t>For </a:t>
            </a:r>
            <a:r>
              <a:rPr lang="en-CA" sz="1200" b="0" dirty="0">
                <a:latin typeface="Arial" panose="020B0604020202020204" pitchFamily="34" charset="0"/>
                <a:cs typeface="Arial" panose="020B0604020202020204" pitchFamily="34" charset="0"/>
              </a:rPr>
              <a:t>a BER = </a:t>
            </a:r>
            <a:r>
              <a:rPr lang="en-CA" sz="1200" b="0" dirty="0" smtClean="0">
                <a:latin typeface="Arial" panose="020B0604020202020204" pitchFamily="34" charset="0"/>
                <a:cs typeface="Arial" panose="020B0604020202020204" pitchFamily="34" charset="0"/>
              </a:rPr>
              <a:t>10</a:t>
            </a:r>
            <a:r>
              <a:rPr lang="en-CA" sz="1200" b="0" baseline="30000" dirty="0" smtClean="0">
                <a:latin typeface="Arial" panose="020B0604020202020204" pitchFamily="34" charset="0"/>
                <a:cs typeface="Arial" panose="020B0604020202020204" pitchFamily="34" charset="0"/>
              </a:rPr>
              <a:t>-9</a:t>
            </a:r>
            <a:r>
              <a:rPr lang="en-CA" sz="1200" b="0" dirty="0" smtClean="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the number of photons per bit must equal 18 (from </a:t>
            </a:r>
            <a:r>
              <a:rPr lang="en-CA" sz="1200" b="0" dirty="0" smtClean="0">
                <a:latin typeface="Arial" panose="020B0604020202020204" pitchFamily="34" charset="0"/>
                <a:cs typeface="Arial" panose="020B0604020202020204" pitchFamily="34" charset="0"/>
              </a:rPr>
              <a:t>1/2*erfc(SQRT(Nphotons)) [1].</a:t>
            </a:r>
            <a:endParaRPr lang="en-CA" sz="1200" b="0" dirty="0">
              <a:latin typeface="Arial" panose="020B0604020202020204" pitchFamily="34" charset="0"/>
              <a:cs typeface="Arial" panose="020B0604020202020204" pitchFamily="34" charset="0"/>
            </a:endParaRPr>
          </a:p>
          <a:p>
            <a:pPr marL="0" indent="0">
              <a:buNone/>
            </a:pPr>
            <a:r>
              <a:rPr lang="en-CA" sz="1100" b="0" i="1" dirty="0" smtClean="0">
                <a:latin typeface="Arial" panose="020B0604020202020204" pitchFamily="34" charset="0"/>
                <a:cs typeface="Arial" panose="020B0604020202020204" pitchFamily="34" charset="0"/>
              </a:rPr>
              <a:t>REF 1: L</a:t>
            </a:r>
            <a:r>
              <a:rPr lang="en-CA" sz="1100" b="0" i="1" dirty="0">
                <a:latin typeface="Arial" panose="020B0604020202020204" pitchFamily="34" charset="0"/>
                <a:cs typeface="Arial" panose="020B0604020202020204" pitchFamily="34" charset="0"/>
              </a:rPr>
              <a:t>. Kazovsky, S. Benedetto, A. Willner, Optical Fiber Communication Systems, Artech House (1996), pp. 271-272</a:t>
            </a:r>
          </a:p>
          <a:p>
            <a:pPr marL="0" indent="0">
              <a:buNone/>
            </a:pPr>
            <a:r>
              <a:rPr lang="en-CA" sz="1100" b="0" i="1" dirty="0" smtClean="0">
                <a:latin typeface="Arial" panose="020B0604020202020204" pitchFamily="34" charset="0"/>
                <a:cs typeface="Arial" panose="020B0604020202020204" pitchFamily="34" charset="0"/>
              </a:rPr>
              <a:t>REF 2: </a:t>
            </a:r>
            <a:r>
              <a:rPr lang="en-CA" sz="1100" b="0" i="1" dirty="0">
                <a:latin typeface="Arial" panose="020B0604020202020204" pitchFamily="34" charset="0"/>
                <a:cs typeface="Arial" panose="020B0604020202020204" pitchFamily="34" charset="0"/>
              </a:rPr>
              <a:t>K. Kikuchi, "Fundamentals of Coherent Optical Fiber Communications," in Journal of Lightwave Technology, vol. 34, no. 1, pp. 157-179, Jan.1, 1 2016.</a:t>
            </a:r>
          </a:p>
        </p:txBody>
      </p:sp>
      <p:sp>
        <p:nvSpPr>
          <p:cNvPr id="15" name="Rectangular Callout 14"/>
          <p:cNvSpPr/>
          <p:nvPr/>
        </p:nvSpPr>
        <p:spPr>
          <a:xfrm>
            <a:off x="6605897" y="4627646"/>
            <a:ext cx="2124035" cy="651720"/>
          </a:xfrm>
          <a:prstGeom prst="wedgeRectCallout">
            <a:avLst>
              <a:gd name="adj1" fmla="val -42275"/>
              <a:gd name="adj2" fmla="val -13972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Synchronous detection is performed by mixing the received IF signal with an RF oscillator with the same frequency and phase</a:t>
            </a:r>
            <a:endParaRPr lang="en-CA" sz="900" i="1"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425611" y="3241559"/>
            <a:ext cx="1982030"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Sync </a:t>
            </a:r>
            <a:r>
              <a:rPr lang="en-US" sz="1200" i="1" dirty="0"/>
              <a:t>Het Rcvr (BPSK</a:t>
            </a:r>
            <a:r>
              <a:rPr lang="en-US" sz="1200" i="1" dirty="0" smtClean="0"/>
              <a:t>)</a:t>
            </a:r>
            <a:endParaRPr lang="en-CA" sz="1200" i="1" dirty="0"/>
          </a:p>
        </p:txBody>
      </p:sp>
    </p:spTree>
    <p:extLst>
      <p:ext uri="{BB962C8B-B14F-4D97-AF65-F5344CB8AC3E}">
        <p14:creationId xmlns:p14="http://schemas.microsoft.com/office/powerpoint/2010/main" val="1704105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3A569A"/>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cap="none" normalizeH="0" baseline="0" smtClean="0">
            <a:ln>
              <a:noFill/>
            </a:ln>
            <a:solidFill>
              <a:schemeClr val="tx2"/>
            </a:solidFill>
            <a:effectLst/>
            <a:latin typeface="Arial" charset="0"/>
          </a:defRPr>
        </a:defPPr>
      </a:lstStyle>
    </a:spDef>
    <a:lnDef>
      <a:spPr bwMode="auto">
        <a:noFill/>
        <a:ln w="9525" cap="flat" cmpd="sng" algn="ctr">
          <a:solidFill>
            <a:srgbClr val="3A569A"/>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5072</TotalTime>
  <Words>2368</Words>
  <Application>Microsoft Office PowerPoint</Application>
  <PresentationFormat>On-screen Show (4:3)</PresentationFormat>
  <Paragraphs>134</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1_Office Theme</vt:lpstr>
      <vt:lpstr>Optical Coherent Receiver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OptiSystem</dc:title>
  <dc:creator>marc Verreault</dc:creator>
  <cp:lastModifiedBy>Bryan Tipper</cp:lastModifiedBy>
  <cp:revision>445</cp:revision>
  <cp:lastPrinted>2017-03-13T12:57:48Z</cp:lastPrinted>
  <dcterms:created xsi:type="dcterms:W3CDTF">2013-08-15T17:15:56Z</dcterms:created>
  <dcterms:modified xsi:type="dcterms:W3CDTF">2017-03-13T12:58:32Z</dcterms:modified>
</cp:coreProperties>
</file>