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sldIdLst>
    <p:sldId id="325" r:id="rId3"/>
    <p:sldId id="349" r:id="rId4"/>
    <p:sldId id="354" r:id="rId5"/>
    <p:sldId id="348" r:id="rId6"/>
    <p:sldId id="303" r:id="rId7"/>
    <p:sldId id="350" r:id="rId8"/>
    <p:sldId id="351" r:id="rId9"/>
    <p:sldId id="35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008" autoAdjust="0"/>
  </p:normalViewPr>
  <p:slideViewPr>
    <p:cSldViewPr snapToGrid="0"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pPr/>
              <a:t>07/03/2017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636" indent="-281399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595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5833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070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309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547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6785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022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62764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7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02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6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 smtClean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 smtClean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3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1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5861"/>
            <a:ext cx="3868639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8" y="727590"/>
            <a:ext cx="4314537" cy="274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23" y="1774792"/>
            <a:ext cx="4485736" cy="1490020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9874" y="3789040"/>
            <a:ext cx="8512176" cy="18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Ring </a:t>
            </a:r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Resonator Gyroscope</a:t>
            </a:r>
            <a:r>
              <a:rPr lang="en-CA" sz="3200" kern="0" dirty="0" smtClean="0">
                <a:solidFill>
                  <a:schemeClr val="tx1"/>
                </a:solidFill>
              </a:rPr>
              <a:t/>
            </a:r>
            <a:br>
              <a:rPr lang="en-CA" sz="3200" kern="0" dirty="0" smtClean="0">
                <a:solidFill>
                  <a:schemeClr val="tx1"/>
                </a:solidFill>
              </a:rPr>
            </a:br>
            <a:endParaRPr lang="en-CA" sz="2800" b="0" i="1" kern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0041"/>
            <a:ext cx="2828925" cy="10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Fiber Optic Gyroscope Building Blocks</a:t>
            </a:r>
            <a:endParaRPr lang="en-CA" sz="3200" kern="0" dirty="0">
              <a:solidFill>
                <a:srgbClr val="4D4D4D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013" y="950027"/>
            <a:ext cx="8521033" cy="51193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349249" y="1092200"/>
            <a:ext cx="4529927" cy="244453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CA" sz="1500" kern="0" dirty="0" smtClean="0">
                <a:solidFill>
                  <a:srgbClr val="000000"/>
                </a:solidFill>
                <a:latin typeface="Arial"/>
              </a:rPr>
              <a:t>Phase Modulation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The first splitter is used to create clockwise (CW) and counter clockwise (CCW) propagating waves in the ring resonator using a single laser source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In OptiSPICE phase delay elements can be used to change the phase of an optical signal using a voltage node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In this Ring Resonator Gyroscope design, phase delay elements are used to introduce a linear increase in phase over time to shift the carrier frequency of the CW and CCW propagating waves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This frequency shift is used to keep the carrier frequency of the CW and CCW propagating waves at resonance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14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Phase Modulator</a:t>
            </a:r>
            <a:endParaRPr lang="en-CA" sz="3200" kern="0" dirty="0">
              <a:solidFill>
                <a:srgbClr val="4D4D4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3597" y="1091677"/>
            <a:ext cx="3673568" cy="24516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34992" y="3681352"/>
            <a:ext cx="3909620" cy="2529444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A569A"/>
              </a:buClr>
              <a:buSzTx/>
              <a:buNone/>
              <a:tabLst/>
              <a:defRPr/>
            </a:pPr>
            <a:r>
              <a:rPr kumimoji="0" lang="en-C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Linear Phase Increase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simulation results show</a:t>
            </a:r>
            <a:r>
              <a:rPr kumimoji="0" lang="en-CA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effect of the linear increase in phase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At time=0 the carrier frequency is equal to the resonant frequency of the ring resonator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0" lang="en-CA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introduction of the linear increase in phase over time shifts the carrier frequency of the waves travelling inside the ring resonator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noProof="0" dirty="0" smtClean="0">
                <a:solidFill>
                  <a:srgbClr val="000000"/>
                </a:solidFill>
                <a:latin typeface="Arial"/>
              </a:rPr>
              <a:t>Over time, because the carrier frequencies shift towards off-resonance, the output at the drop port decreases and reaches a new steady state</a:t>
            </a:r>
            <a:endParaRPr kumimoji="0" lang="en-CA" sz="1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7266" y="3693611"/>
            <a:ext cx="2657545" cy="25198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 descr="C:\Temp\RingResonatorGyro\Basics\FrequencyShif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9727" y="4965332"/>
            <a:ext cx="1682499" cy="1261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Temp\RingResonatorGyro\Basics\PhaseShif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1709" y="3701406"/>
            <a:ext cx="1681482" cy="1261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23" name="Straight Arrow Connector 22"/>
          <p:cNvCxnSpPr>
            <a:endCxn id="2053" idx="1"/>
          </p:cNvCxnSpPr>
          <p:nvPr/>
        </p:nvCxnSpPr>
        <p:spPr>
          <a:xfrm flipV="1">
            <a:off x="6543312" y="5596270"/>
            <a:ext cx="586415" cy="180835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54" idx="1"/>
          </p:cNvCxnSpPr>
          <p:nvPr/>
        </p:nvCxnSpPr>
        <p:spPr>
          <a:xfrm>
            <a:off x="5269495" y="3879593"/>
            <a:ext cx="1862214" cy="452751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OptiSPICE Ring Resonator Model</a:t>
            </a:r>
            <a:endParaRPr lang="en-CA" sz="3200" kern="0" dirty="0">
              <a:solidFill>
                <a:srgbClr val="4D4D4D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pic>
        <p:nvPicPr>
          <p:cNvPr id="2051" name="Picture 3" descr="C:\Temp\RingResonatorGyro\RingResonator.png"/>
          <p:cNvPicPr>
            <a:picLocks noChangeAspect="1" noChangeArrowheads="1"/>
          </p:cNvPicPr>
          <p:nvPr/>
        </p:nvPicPr>
        <p:blipFill>
          <a:blip r:embed="rId5" cstate="print"/>
          <a:srcRect l="6266" t="8570" r="8149" b="4312"/>
          <a:stretch>
            <a:fillRect/>
          </a:stretch>
        </p:blipFill>
        <p:spPr bwMode="auto">
          <a:xfrm>
            <a:off x="5323925" y="1411222"/>
            <a:ext cx="3718703" cy="30401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01093" y="1046428"/>
            <a:ext cx="5022832" cy="455427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Ring Resonator parameters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Circumference of the ring, L = 3.14 m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Refractive index of the waveguide, n = 1.5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Propagation loss, a = 1</a:t>
            </a:r>
            <a:endParaRPr lang="en-US" sz="12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Coupling coefficients, r1 = 0.045, r2 = 0.045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Change in length  (L1 = L + alphaL*V) , alphaL = 1</a:t>
            </a:r>
            <a:endParaRPr lang="en-US" sz="1400" b="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Basic Equations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*</a:t>
            </a:r>
            <a:endParaRPr lang="en-CA" sz="14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	        , </a:t>
            </a: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m = 1,2 3 ...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1026" name="Picture 2" descr="\\Mac\Home\Desktop\Ring Resonator Gyroscope Equations\latex-image-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918" y="2971198"/>
            <a:ext cx="659130" cy="102870"/>
          </a:xfrm>
          <a:prstGeom prst="rect">
            <a:avLst/>
          </a:prstGeom>
          <a:noFill/>
        </p:spPr>
      </p:pic>
      <p:pic>
        <p:nvPicPr>
          <p:cNvPr id="1028" name="Picture 4" descr="\\Mac\Home\Desktop\Ring Resonator Gyroscope Equations\latex-image-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1662" y="3203819"/>
            <a:ext cx="1265873" cy="9144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313" y="3433375"/>
            <a:ext cx="1265873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315" y="3577411"/>
            <a:ext cx="1934528" cy="2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274" y="3841769"/>
            <a:ext cx="360330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6708" y="4076626"/>
            <a:ext cx="388620" cy="21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2173" y="4306627"/>
            <a:ext cx="728663" cy="21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6744" y="4519217"/>
            <a:ext cx="1908810" cy="2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5524" y="4782878"/>
            <a:ext cx="1908810" cy="2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08540" y="5946405"/>
            <a:ext cx="8644727" cy="28049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400"/>
              </a:spcBef>
              <a:buNone/>
              <a:defRPr/>
            </a:pPr>
            <a:endParaRPr lang="en-CA" sz="1200" b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1344" y="5940795"/>
            <a:ext cx="8647531" cy="2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Bogaerts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Wim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et al. "Silicon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microring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resonators."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Laser &amp; Photonics Reviews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6.1 (2012): 47-73.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Ring Resonator/</a:t>
            </a:r>
            <a:r>
              <a:rPr lang="en-US" kern="0" dirty="0" err="1" smtClean="0">
                <a:solidFill>
                  <a:srgbClr val="4D4D4D"/>
                </a:solidFill>
              </a:rPr>
              <a:t>Sagnac</a:t>
            </a:r>
            <a:r>
              <a:rPr lang="en-US" kern="0" dirty="0" smtClean="0">
                <a:solidFill>
                  <a:srgbClr val="4D4D4D"/>
                </a:solidFill>
              </a:rPr>
              <a:t> Effect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05843" y="752426"/>
            <a:ext cx="4613805" cy="538448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Building blocks</a:t>
            </a:r>
            <a:endParaRPr lang="en-CA" sz="140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2 Cross Couplers</a:t>
            </a:r>
            <a:endParaRPr lang="en-CA" sz="10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 Waveguides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4 Optical Isolators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4 Waveguides</a:t>
            </a:r>
            <a:endParaRPr lang="en-CA" sz="10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Arial"/>
              </a:rPr>
              <a:t>OptiSPICE Model</a:t>
            </a:r>
            <a:endParaRPr lang="en-CA" sz="140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>
                <a:solidFill>
                  <a:srgbClr val="000000"/>
                </a:solidFill>
                <a:latin typeface="Arial"/>
              </a:rPr>
              <a:t>Explicit multilayer filter model is set up with a single layer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length change in the waveguide can </a:t>
            </a:r>
            <a:r>
              <a:rPr lang="en-CA" sz="1000" b="0" kern="0" dirty="0">
                <a:solidFill>
                  <a:srgbClr val="000000"/>
                </a:solidFill>
                <a:latin typeface="Arial"/>
              </a:rPr>
              <a:t>be controlled by a voltage </a:t>
            </a: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source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The relationship between the length change in the waveguide and the voltage can be made linear or non-linear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Optical Forks and Isolators are used to separate clockwise (CW) and counter clockwise (CCW) traveling signals so a different length change (due to Sagnac effect) can be applied to each signal 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Arial"/>
              </a:rPr>
              <a:t>Sagnac Effect*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Number of turns, 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Speed of light, c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Speed of light in dielectric medium,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Area of the ring resonator, A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Rotational Speed,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The change in distance seen by CW and CCW signals,</a:t>
            </a:r>
          </a:p>
          <a:p>
            <a:pPr lvl="1" eaLnBrk="1" hangingPunct="1">
              <a:spcBef>
                <a:spcPts val="400"/>
              </a:spcBef>
              <a:defRPr/>
            </a:pPr>
            <a:endParaRPr lang="en-CA" sz="10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000" b="0" kern="0" dirty="0" smtClean="0">
                <a:solidFill>
                  <a:srgbClr val="000000"/>
                </a:solidFill>
                <a:latin typeface="Arial"/>
              </a:rPr>
              <a:t>The relationship between  rotational speed and change in resonant frequency is given by,</a:t>
            </a:r>
          </a:p>
          <a:p>
            <a:pPr lvl="1" eaLnBrk="1" hangingPunct="1">
              <a:spcBef>
                <a:spcPts val="400"/>
              </a:spcBef>
              <a:defRPr/>
            </a:pPr>
            <a:endParaRPr lang="en-CA" sz="10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endParaRPr lang="en-CA" sz="10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endParaRPr lang="en-CA" sz="140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endParaRPr lang="en-CA" sz="140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endParaRPr lang="en-CA" sz="14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6107" y="1365250"/>
            <a:ext cx="329936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273800" y="1104900"/>
            <a:ext cx="2200" cy="222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04100" y="1123950"/>
            <a:ext cx="2200" cy="222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56450" y="89535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CCW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64250" y="88265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CW</a:t>
            </a:r>
            <a:endParaRPr lang="en-US" sz="1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50100" y="5505450"/>
            <a:ext cx="2200" cy="222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74050" y="5365750"/>
            <a:ext cx="279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35750" y="5683250"/>
            <a:ext cx="1063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CW Drop Port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05800" y="51181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/>
              <a:t>CCW Drop Port</a:t>
            </a:r>
            <a:endParaRPr lang="en-US" sz="1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25247" y="5185957"/>
            <a:ext cx="69524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7335" y="4371638"/>
            <a:ext cx="366712" cy="2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2713" y="5773023"/>
            <a:ext cx="818783" cy="29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9667" y="4800449"/>
            <a:ext cx="12558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08883" y="6167961"/>
            <a:ext cx="8014915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*VAWTER, GREGORY A., et al. 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Developments in pursuit of a micro-optic gyroscope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 No. SAND2003-0665. Sandia National Labs., Albuquerque, NM (US); Sandia National Labs., Livermore, CA (US), 2003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3200" kern="0" dirty="0" smtClean="0">
                <a:solidFill>
                  <a:srgbClr val="4D4D4D"/>
                </a:solidFill>
              </a:rPr>
              <a:t>Resonance Detection</a:t>
            </a:r>
            <a:endParaRPr lang="en-CA" sz="3200" kern="0" dirty="0">
              <a:solidFill>
                <a:srgbClr val="4D4D4D"/>
              </a:solidFill>
            </a:endParaRPr>
          </a:p>
        </p:txBody>
      </p:sp>
      <p:sp>
        <p:nvSpPr>
          <p:cNvPr id="10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334370" y="1237587"/>
            <a:ext cx="5130801" cy="165100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CA" sz="1500" kern="0" dirty="0" smtClean="0">
                <a:solidFill>
                  <a:srgbClr val="000000"/>
                </a:solidFill>
                <a:latin typeface="Arial"/>
              </a:rPr>
              <a:t>Keeping the carrier at resonant frequency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2 separate resonance </a:t>
            </a:r>
            <a:r>
              <a:rPr lang="en-CA" sz="1300" b="0" kern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etectors are used for CW and CCW propagating optical signals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The output of the balanced detectors are used to drive the controller that generates the signal for phase modulation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300" b="0" kern="0" dirty="0" smtClean="0">
                <a:solidFill>
                  <a:srgbClr val="000000"/>
                </a:solidFill>
                <a:latin typeface="Arial"/>
              </a:rPr>
              <a:t>The RC filter following the output of the balanced detectors is used to filter out sudden changes at the output which may destabilize the circuit and cause divergence during simulation</a:t>
            </a:r>
            <a:endParaRPr lang="en-CA" sz="1200" b="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buNone/>
              <a:defRPr/>
            </a:pPr>
            <a:endParaRPr lang="en-CA" sz="1200" b="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450" y="869949"/>
            <a:ext cx="2921000" cy="263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34370" y="3458817"/>
            <a:ext cx="3487003" cy="270314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A569A"/>
              </a:buClr>
              <a:buSzTx/>
              <a:buNone/>
              <a:tabLst/>
              <a:defRPr/>
            </a:pPr>
            <a:r>
              <a:rPr kumimoji="0" lang="en-CA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Length vs. Detector Output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simulation results show</a:t>
            </a:r>
            <a:r>
              <a:rPr kumimoji="0" lang="en-CA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balanced detector output vs. the change in the circumference of the ring resonator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baseline="0" dirty="0" smtClean="0">
                <a:solidFill>
                  <a:srgbClr val="000000"/>
                </a:solidFill>
                <a:latin typeface="Arial"/>
              </a:rPr>
              <a:t>The carrier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 frequency is equal to the resonant frequency of the ring resonator when dL = 0, the drop port output is at its peak and the balanced detectors are at 0 V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The output of the balanced detectors increase/decrease as the circumference of the ring resonator increases/decreases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The output at the drop port also decreases as the size of the circumference changes</a:t>
            </a:r>
            <a:endParaRPr kumimoji="0" lang="en-CA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A569A"/>
              </a:buClr>
              <a:buSzTx/>
              <a:buNone/>
              <a:tabLst/>
              <a:defRPr/>
            </a:pPr>
            <a:endParaRPr kumimoji="0" lang="en-C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77507" y="3572966"/>
            <a:ext cx="5080117" cy="2531875"/>
            <a:chOff x="3977507" y="3572966"/>
            <a:chExt cx="5080117" cy="25318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7507" y="3717565"/>
              <a:ext cx="3268316" cy="21477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4101" name="Picture 5" descr="C:\Temp\RingResonatorGyro\Basics\ErrorSignal\ResonanceVsLengt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74941" y="3572966"/>
              <a:ext cx="1682499" cy="12618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102" name="Picture 6" descr="C:\Temp\RingResonatorGyro\Basics\ErrorSignal\ErrVsLength.pn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72824" y="4842966"/>
              <a:ext cx="1684800" cy="12618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cxnSp>
          <p:nvCxnSpPr>
            <p:cNvPr id="17" name="Straight Arrow Connector 16"/>
            <p:cNvCxnSpPr>
              <a:endCxn id="4102" idx="1"/>
            </p:cNvCxnSpPr>
            <p:nvPr/>
          </p:nvCxnSpPr>
          <p:spPr>
            <a:xfrm>
              <a:off x="6941024" y="4995365"/>
              <a:ext cx="431800" cy="478539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4101" idx="1"/>
            </p:cNvCxnSpPr>
            <p:nvPr/>
          </p:nvCxnSpPr>
          <p:spPr>
            <a:xfrm flipV="1">
              <a:off x="5220174" y="4203904"/>
              <a:ext cx="2154767" cy="753361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556251" y="2038350"/>
            <a:ext cx="590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" b="1" dirty="0" smtClean="0"/>
              <a:t>Drop Port Output</a:t>
            </a:r>
          </a:p>
          <a:p>
            <a:pPr algn="ctr"/>
            <a:endParaRPr lang="en-CA" sz="600" b="1" dirty="0" smtClean="0"/>
          </a:p>
          <a:p>
            <a:pPr algn="ctr"/>
            <a:r>
              <a:rPr lang="en-CA" sz="600" b="1" dirty="0" smtClean="0"/>
              <a:t>Laser Output</a:t>
            </a:r>
            <a:endParaRPr lang="en-US" sz="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956300" y="238760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56300" y="226695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762468" y="1671851"/>
            <a:ext cx="968989" cy="132383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63388" y="2060812"/>
            <a:ext cx="789293" cy="95534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35170" y="1692323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1" dirty="0" smtClean="0"/>
              <a:t>Balanced Detectors</a:t>
            </a:r>
            <a:endParaRPr lang="en-US" sz="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986215" y="2063087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1" dirty="0" smtClean="0"/>
              <a:t>RC Filter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318" y="1746251"/>
            <a:ext cx="381578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3200" kern="0" dirty="0" smtClean="0">
                <a:solidFill>
                  <a:srgbClr val="4D4D4D"/>
                </a:solidFill>
              </a:rPr>
              <a:t>PID CONTROLLER</a:t>
            </a:r>
            <a:endParaRPr lang="en-CA" sz="3200" kern="0" dirty="0">
              <a:solidFill>
                <a:srgbClr val="4D4D4D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352377" y="1739520"/>
            <a:ext cx="4246919" cy="272770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Arial"/>
              </a:rPr>
              <a:t>Generating Phase Modulation Signal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When there is a shift in resonant frequency the output of the balanced detectors shift away from 0 V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The proportional-integral (PI) controller calculates a shift in frequency proportional the balanced detector output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The integrator following the PI controller generates the phase modulator signal that shifts the carrier frequency going into the ring resonator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The RC filter following the output of the PI controller is used to filter out sudden changes at the output which may destabilize the circuit and cause divergence during simulation</a:t>
            </a:r>
          </a:p>
          <a:p>
            <a:pPr eaLnBrk="1" hangingPunct="1">
              <a:spcBef>
                <a:spcPts val="600"/>
              </a:spcBef>
              <a:defRPr/>
            </a:pPr>
            <a:endParaRPr lang="en-CA" sz="1200" b="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CA" sz="1200" b="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buNone/>
              <a:defRPr/>
            </a:pPr>
            <a:endParaRPr lang="en-CA" sz="1200" b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4987" y="2483893"/>
            <a:ext cx="1753736" cy="163090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53786" y="2879678"/>
            <a:ext cx="655092" cy="97581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13512" y="2886501"/>
            <a:ext cx="925772" cy="82569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87977" y="2477070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1" dirty="0" smtClean="0"/>
              <a:t>PI CONTROLLER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01551" y="2831910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1" dirty="0" smtClean="0"/>
              <a:t>RC Filter</a:t>
            </a:r>
            <a:endParaRPr 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49987" y="2881952"/>
            <a:ext cx="615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1" dirty="0" smtClean="0"/>
              <a:t>Integrator</a:t>
            </a:r>
            <a:endParaRPr lang="en-US" sz="8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07780" y="3267881"/>
            <a:ext cx="18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96936" y="2838734"/>
            <a:ext cx="74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b="1" dirty="0" smtClean="0"/>
              <a:t>Balanced Detector Output</a:t>
            </a:r>
            <a:endParaRPr lang="en-US" sz="8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707272" y="1514902"/>
            <a:ext cx="1326" cy="2130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95565" y="1059975"/>
            <a:ext cx="84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b="1" dirty="0" smtClean="0"/>
              <a:t>Phase Modulator Control Signal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3200" kern="0" dirty="0" smtClean="0">
                <a:solidFill>
                  <a:srgbClr val="4D4D4D"/>
                </a:solidFill>
              </a:rPr>
              <a:t>Simulation Results</a:t>
            </a:r>
            <a:endParaRPr lang="en-CA" sz="3200" kern="0" dirty="0">
              <a:solidFill>
                <a:srgbClr val="4D4D4D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4045159" y="1561982"/>
            <a:ext cx="4913238" cy="3693231"/>
            <a:chOff x="4045159" y="1561982"/>
            <a:chExt cx="4913238" cy="3693231"/>
          </a:xfrm>
        </p:grpSpPr>
        <p:pic>
          <p:nvPicPr>
            <p:cNvPr id="7170" name="Picture 2" descr="C:\Temp\RingResonatorGyro\RingResonator3.14mPhaseCtrl_Final\DropPortOutpu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45159" y="1564843"/>
              <a:ext cx="2453168" cy="18398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7171" name="Picture 3" descr="C:\Temp\RingResonatorGyro\RingResonator3.14mPhaseCtrl_Final\ResonantFrequency Differenc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45200" y="3413138"/>
              <a:ext cx="2453168" cy="18398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7174" name="Picture 6" descr="C:\Temp\RingResonatorGyro\RingResonator3.14mPhaseCtrl_Final\RotationalSpeed.pn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05230" y="3404142"/>
              <a:ext cx="2451600" cy="18510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7175" name="Picture 7" descr="C:\Temp\RingResonatorGyro\RingResonator3.14mPhaseCtrl_Final\BalancedDetectorSignal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05229" y="1561982"/>
              <a:ext cx="2453168" cy="18398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sp>
        <p:nvSpPr>
          <p:cNvPr id="18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74407" y="1276430"/>
            <a:ext cx="3728670" cy="496534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Arial"/>
              </a:rPr>
              <a:t>Calculating the rotation speed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In this example rotation speed of 3500 deg/h  (0.01697 rad/s) was applied to the ring resonator by varying its circumference using the following equation,</a:t>
            </a:r>
          </a:p>
          <a:p>
            <a:pPr lvl="1" eaLnBrk="1" hangingPunct="1">
              <a:spcBef>
                <a:spcPts val="600"/>
              </a:spcBef>
              <a:defRPr/>
            </a:pPr>
            <a:endParaRPr lang="en-CA" sz="12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600"/>
              </a:spcBef>
              <a:defRPr/>
            </a:pPr>
            <a:endParaRPr lang="en-CA" sz="12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The simulation results from OptiSPICE shows the output of the drop port moving back to resonance (max output) over time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As the output of the drop port approaches resonance the balanced detector output reaches 0 due to the application of the linear phase increase by the phase modulator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Finally the rotation speed can be calculated from the difference in resonant frequencies of CW and CCW signals using the following equation,</a:t>
            </a:r>
          </a:p>
          <a:p>
            <a:pPr eaLnBrk="1" hangingPunct="1">
              <a:spcBef>
                <a:spcPts val="600"/>
              </a:spcBef>
              <a:defRPr/>
            </a:pPr>
            <a:endParaRPr lang="en-CA" sz="1200" b="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CA" sz="1200" b="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buNone/>
              <a:defRPr/>
            </a:pPr>
            <a:endParaRPr lang="en-CA" sz="1200" b="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232" y="2629062"/>
            <a:ext cx="3307795" cy="33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706" y="5763872"/>
            <a:ext cx="3676009" cy="2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810</Words>
  <Application>Microsoft Office PowerPoint</Application>
  <PresentationFormat>On-screen Show (4:3)</PresentationFormat>
  <Paragraphs>100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482</cp:revision>
  <dcterms:created xsi:type="dcterms:W3CDTF">2013-08-15T17:15:56Z</dcterms:created>
  <dcterms:modified xsi:type="dcterms:W3CDTF">2017-03-07T16:05:15Z</dcterms:modified>
</cp:coreProperties>
</file>