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325" r:id="rId3"/>
    <p:sldId id="303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001" autoAdjust="0"/>
  </p:normalViewPr>
  <p:slideViewPr>
    <p:cSldViewPr snapToGrid="0"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07/03/2017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636" indent="-281399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595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5833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070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309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547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6785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022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10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8" y="727590"/>
            <a:ext cx="4314537" cy="274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23" y="1774792"/>
            <a:ext cx="4485736" cy="1490020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9874" y="3789040"/>
            <a:ext cx="8512176" cy="1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Optical </a:t>
            </a: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PLL </a:t>
            </a:r>
            <a:r>
              <a:rPr lang="en-CA" kern="0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homodyne </a:t>
            </a:r>
            <a:r>
              <a:rPr lang="en-CA" kern="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etection</a:t>
            </a:r>
            <a:r>
              <a:rPr lang="en-CA" sz="3200" kern="0" dirty="0" smtClean="0">
                <a:solidFill>
                  <a:schemeClr val="tx1"/>
                </a:solidFill>
              </a:rPr>
              <a:t/>
            </a:r>
            <a:br>
              <a:rPr lang="en-CA" sz="3200" kern="0" dirty="0" smtClean="0">
                <a:solidFill>
                  <a:schemeClr val="tx1"/>
                </a:solidFill>
              </a:rPr>
            </a:br>
            <a:endParaRPr lang="en-CA" sz="2800" b="0" i="1" kern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041"/>
            <a:ext cx="2828925" cy="10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Simulation results – no PLL</a:t>
            </a:r>
            <a:endParaRPr lang="en-US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202" y="1021110"/>
            <a:ext cx="2808312" cy="25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Temp\OpticalHomodynePLL\IM_PLL_O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7017" y="3489647"/>
            <a:ext cx="3816424" cy="2862318"/>
          </a:xfrm>
          <a:prstGeom prst="rect">
            <a:avLst/>
          </a:prstGeom>
          <a:noFill/>
        </p:spPr>
      </p:pic>
      <p:pic>
        <p:nvPicPr>
          <p:cNvPr id="19" name="Picture 5" descr="C:\Temp\OpticalHomodynePLL\RE_PLL_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93" y="3489647"/>
            <a:ext cx="3816424" cy="286231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7544" y="1021110"/>
            <a:ext cx="4785284" cy="160043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the active phase correction of the PLL 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constant frequency difference between the local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oscillator and the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signal detected I and Q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have the correct phase (pi or –pi for BPSK).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constant frequency difference results in the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of the constellation diagram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684" y="3239812"/>
            <a:ext cx="25435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Phase Locked Loop OFF</a:t>
            </a:r>
          </a:p>
        </p:txBody>
      </p:sp>
    </p:spTree>
    <p:extLst>
      <p:ext uri="{BB962C8B-B14F-4D97-AF65-F5344CB8AC3E}">
        <p14:creationId xmlns:p14="http://schemas.microsoft.com/office/powerpoint/2010/main" val="4408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Simulation results – PLL on</a:t>
            </a:r>
            <a:endParaRPr lang="en-US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643" y="973485"/>
            <a:ext cx="28559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Temp\OpticalHomodynePLL\RE_PLL_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94" y="3442540"/>
            <a:ext cx="3672408" cy="2754306"/>
          </a:xfrm>
          <a:prstGeom prst="rect">
            <a:avLst/>
          </a:prstGeom>
          <a:noFill/>
        </p:spPr>
      </p:pic>
      <p:pic>
        <p:nvPicPr>
          <p:cNvPr id="13" name="Picture 7" descr="C:\Temp\OpticalHomodynePLL\IM_PLL_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3802" y="3442540"/>
            <a:ext cx="3672408" cy="275430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1711" y="1091208"/>
            <a:ext cx="5109914" cy="1323439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PLL is activated the frequency/phase of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local oscillator tracks the frequency/phase of the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 signal. Therefore the detected I and Q have the right phase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constellation diagram does not rotate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334" y="3227219"/>
            <a:ext cx="25435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Phase Locked Loop </a:t>
            </a:r>
            <a:r>
              <a:rPr lang="en-US" sz="1600" i="1" dirty="0" smtClean="0"/>
              <a:t>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169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kern="0" dirty="0" smtClean="0">
                <a:solidFill>
                  <a:srgbClr val="4D4D4D"/>
                </a:solidFill>
              </a:rPr>
              <a:t>Optical </a:t>
            </a:r>
            <a:r>
              <a:rPr lang="en-CA" kern="0" dirty="0">
                <a:solidFill>
                  <a:srgbClr val="4D4D4D"/>
                </a:solidFill>
              </a:rPr>
              <a:t>BPSK </a:t>
            </a:r>
            <a:r>
              <a:rPr lang="en-CA" kern="0" dirty="0" smtClean="0">
                <a:solidFill>
                  <a:srgbClr val="4D4D4D"/>
                </a:solidFill>
              </a:rPr>
              <a:t>PLL building blocks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002" y="3341365"/>
            <a:ext cx="7272808" cy="2823689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8694" y="790719"/>
            <a:ext cx="4613805" cy="242873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Signal Generation and Detection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BPSK Signal Generator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Local Oscillator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90 degree hybrid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Balanced detectors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Phase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Difference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Calculation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Electrical multiplier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Feedback: Generating the control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signal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Loop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Filter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DC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Offset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200"/>
              </a:spcBef>
              <a:defRPr/>
            </a:pPr>
            <a:endParaRPr lang="en-US" sz="1200" b="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kern="0" dirty="0">
                <a:solidFill>
                  <a:srgbClr val="4D4D4D"/>
                </a:solidFill>
              </a:rPr>
              <a:t>90 Degree </a:t>
            </a:r>
            <a:r>
              <a:rPr lang="en-CA" kern="0" dirty="0" smtClean="0">
                <a:solidFill>
                  <a:srgbClr val="4D4D4D"/>
                </a:solidFill>
              </a:rPr>
              <a:t>Hybrid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98575" y="1637676"/>
            <a:ext cx="1657352" cy="528318"/>
            <a:chOff x="251518" y="1918930"/>
            <a:chExt cx="1657352" cy="528318"/>
          </a:xfrm>
        </p:grpSpPr>
        <p:pic>
          <p:nvPicPr>
            <p:cNvPr id="16" name="Picture 34" descr="\\Mac\Home\Desktop\MathEq\latex-image-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18" y="1918930"/>
              <a:ext cx="1640205" cy="228600"/>
            </a:xfrm>
            <a:prstGeom prst="rect">
              <a:avLst/>
            </a:prstGeom>
            <a:noFill/>
          </p:spPr>
        </p:pic>
        <p:pic>
          <p:nvPicPr>
            <p:cNvPr id="17" name="Picture 35" descr="\\Mac\Home\Desktop\MathEq\latex-image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2218648"/>
              <a:ext cx="1657350" cy="228600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5101009" y="2280295"/>
            <a:ext cx="3423285" cy="1092696"/>
            <a:chOff x="179512" y="2492896"/>
            <a:chExt cx="3423285" cy="1092696"/>
          </a:xfrm>
        </p:grpSpPr>
        <p:pic>
          <p:nvPicPr>
            <p:cNvPr id="19" name="Picture 33" descr="\\Mac\Home\Desktop\MathEq\latex-image-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3356992"/>
              <a:ext cx="3383280" cy="228600"/>
            </a:xfrm>
            <a:prstGeom prst="rect">
              <a:avLst/>
            </a:prstGeom>
            <a:noFill/>
          </p:spPr>
        </p:pic>
        <p:pic>
          <p:nvPicPr>
            <p:cNvPr id="20" name="Picture 36" descr="\\Mac\Home\Desktop\MathEq\latex-image-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2492896"/>
              <a:ext cx="2903220" cy="228600"/>
            </a:xfrm>
            <a:prstGeom prst="rect">
              <a:avLst/>
            </a:prstGeom>
            <a:noFill/>
          </p:spPr>
        </p:pic>
        <p:pic>
          <p:nvPicPr>
            <p:cNvPr id="21" name="Picture 37" descr="\\Mac\Home\Desktop\MathEq\latex-image-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512" y="2780928"/>
              <a:ext cx="3423285" cy="228600"/>
            </a:xfrm>
            <a:prstGeom prst="rect">
              <a:avLst/>
            </a:prstGeom>
            <a:noFill/>
          </p:spPr>
        </p:pic>
        <p:pic>
          <p:nvPicPr>
            <p:cNvPr id="22" name="Picture 38" descr="\\Mac\Home\Desktop\MathEq\latex-image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3068960"/>
              <a:ext cx="3400425" cy="228600"/>
            </a:xfrm>
            <a:prstGeom prst="rect">
              <a:avLst/>
            </a:prstGeom>
            <a:noFill/>
          </p:spPr>
        </p:pic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6379" y="3564632"/>
            <a:ext cx="4921747" cy="2448272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" name="Picture 3" descr="\\.psf\Home\Desktop\MathEq\latex-image-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7147" y="3720619"/>
            <a:ext cx="91440" cy="148590"/>
          </a:xfrm>
          <a:prstGeom prst="rect">
            <a:avLst/>
          </a:prstGeom>
          <a:noFill/>
        </p:spPr>
      </p:pic>
      <p:pic>
        <p:nvPicPr>
          <p:cNvPr id="25" name="Picture 4" descr="\\.psf\Home\Desktop\MathEq\latex-image-3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87147" y="3941217"/>
            <a:ext cx="114300" cy="91440"/>
          </a:xfrm>
          <a:prstGeom prst="rect">
            <a:avLst/>
          </a:prstGeom>
          <a:noFill/>
        </p:spPr>
      </p:pic>
      <p:pic>
        <p:nvPicPr>
          <p:cNvPr id="26" name="Picture 5" descr="\\.psf\Home\Desktop\MathEq\latex-image-3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8087" y="5146883"/>
            <a:ext cx="234315" cy="422910"/>
          </a:xfrm>
          <a:prstGeom prst="rect">
            <a:avLst/>
          </a:prstGeom>
          <a:noFill/>
        </p:spPr>
      </p:pic>
      <p:pic>
        <p:nvPicPr>
          <p:cNvPr id="27" name="Picture 6" descr="\\.psf\Home\Desktop\MathEq\latex-image-3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0947" y="5641429"/>
            <a:ext cx="125730" cy="371475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3321" y="2580134"/>
            <a:ext cx="294091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>
            <a:endCxn id="23" idx="1"/>
          </p:cNvCxnSpPr>
          <p:nvPr/>
        </p:nvCxnSpPr>
        <p:spPr bwMode="auto">
          <a:xfrm>
            <a:off x="1428750" y="4124325"/>
            <a:ext cx="2037629" cy="66444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71851" y="805550"/>
            <a:ext cx="8413393" cy="736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90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Degree Hybrid mixes the incoming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field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local oscillator (LO) optical field and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produces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outgoing signals with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phase differences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0,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/2 and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</a:p>
          <a:p>
            <a:pPr marL="0" indent="0"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electric field amplitudes of the PSK and LO signals are represented by A and B, respectively</a:t>
            </a:r>
            <a:endParaRPr lang="en-CA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6230" y="1626113"/>
            <a:ext cx="86713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PSK signal</a:t>
            </a:r>
            <a:endParaRPr lang="en-CA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81710" y="1929583"/>
            <a:ext cx="125082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Local oscillator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10525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8852430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Coherent detection with balanced detectors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0" descr="\\Mac\Home\Desktop\MathEq\latex-imag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69" y="2788960"/>
            <a:ext cx="2886075" cy="422910"/>
          </a:xfrm>
          <a:prstGeom prst="rect">
            <a:avLst/>
          </a:prstGeom>
          <a:noFill/>
        </p:spPr>
      </p:pic>
      <p:pic>
        <p:nvPicPr>
          <p:cNvPr id="31" name="Picture 42" descr="\\Mac\Home\Desktop\MathEq\latex-image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136" y="3340641"/>
            <a:ext cx="5937885" cy="422910"/>
          </a:xfrm>
          <a:prstGeom prst="rect">
            <a:avLst/>
          </a:prstGeom>
          <a:noFill/>
        </p:spPr>
      </p:pic>
      <p:pic>
        <p:nvPicPr>
          <p:cNvPr id="32" name="Picture 43" descr="\\Mac\Home\Desktop\MathEq\latex-image-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869" y="3844697"/>
            <a:ext cx="6040755" cy="422910"/>
          </a:xfrm>
          <a:prstGeom prst="rect">
            <a:avLst/>
          </a:prstGeom>
          <a:noFill/>
        </p:spPr>
      </p:pic>
      <p:pic>
        <p:nvPicPr>
          <p:cNvPr id="33" name="Picture 44" descr="\\Mac\Home\Desktop\MathEq\latex-image-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136" y="4348753"/>
            <a:ext cx="5937885" cy="422910"/>
          </a:xfrm>
          <a:prstGeom prst="rect">
            <a:avLst/>
          </a:prstGeom>
          <a:noFill/>
        </p:spPr>
      </p:pic>
      <p:pic>
        <p:nvPicPr>
          <p:cNvPr id="35" name="Picture 45" descr="\\Mac\Home\Desktop\MathEq\latex-image-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869" y="4924817"/>
            <a:ext cx="2651760" cy="211455"/>
          </a:xfrm>
          <a:prstGeom prst="rect">
            <a:avLst/>
          </a:prstGeom>
          <a:noFill/>
        </p:spPr>
      </p:pic>
      <p:pic>
        <p:nvPicPr>
          <p:cNvPr id="36" name="Picture 2" descr="\\.psf\Home\Desktop\MathEq\latex-image-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5213" y="1553032"/>
            <a:ext cx="1143000" cy="42291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28503" y="1013738"/>
            <a:ext cx="8356775" cy="439626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instantaneous power incident on each photodiode can be calculated as follows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503" y="2204512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the instantaneous field intensity (power) in each arm is equal to,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455495" y="2543066"/>
            <a:ext cx="1542134" cy="236075"/>
          </a:xfrm>
          <a:prstGeom prst="wedgeRectCallout">
            <a:avLst>
              <a:gd name="adj1" fmla="val -55392"/>
              <a:gd name="adj2" fmla="val 10991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field squared (DC term)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908339" y="3122605"/>
            <a:ext cx="1709873" cy="236075"/>
          </a:xfrm>
          <a:prstGeom prst="wedgeRectCallout">
            <a:avLst>
              <a:gd name="adj1" fmla="val -64497"/>
              <a:gd name="adj2" fmla="val -6357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field squared (DC term)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70541" y="2624213"/>
            <a:ext cx="2123326" cy="329493"/>
          </a:xfrm>
          <a:prstGeom prst="wedgeRectCallout">
            <a:avLst>
              <a:gd name="adj1" fmla="val -79437"/>
              <a:gd name="adj2" fmla="val 4469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and difference frequency terms (mixing)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Homodyne balanced detection (ideal)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379" y="793829"/>
            <a:ext cx="3672408" cy="431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\\Mac\Home\Desktop\MathEq\latex-image-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796" y="920025"/>
            <a:ext cx="2611755" cy="211455"/>
          </a:xfrm>
          <a:prstGeom prst="rect">
            <a:avLst/>
          </a:prstGeom>
          <a:noFill/>
        </p:spPr>
      </p:pic>
      <p:pic>
        <p:nvPicPr>
          <p:cNvPr id="18" name="Picture 4" descr="\\Mac\Home\Desktop\MathEq\latex-image-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9029" y="1258393"/>
            <a:ext cx="2674620" cy="21145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72001" y="793829"/>
            <a:ext cx="4429124" cy="273994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 recovery in ideal conditions assuming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ideal photodiode with Responsivity = 1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 descr="\\Mac\Home\Desktop\MathEq\latex-image-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2271" y="2197119"/>
            <a:ext cx="697230" cy="125730"/>
          </a:xfrm>
          <a:prstGeom prst="rect">
            <a:avLst/>
          </a:prstGeom>
          <a:noFill/>
        </p:spPr>
      </p:pic>
      <p:pic>
        <p:nvPicPr>
          <p:cNvPr id="21" name="Picture 6" descr="\\Mac\Home\Desktop\MathEq\latex-image-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4439" y="2125111"/>
            <a:ext cx="811530" cy="211455"/>
          </a:xfrm>
          <a:prstGeom prst="rect">
            <a:avLst/>
          </a:prstGeom>
          <a:noFill/>
        </p:spPr>
      </p:pic>
      <p:pic>
        <p:nvPicPr>
          <p:cNvPr id="22" name="Picture 8" descr="\\Mac\Home\Desktop\MathEq\latex-image-1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02271" y="2845191"/>
            <a:ext cx="2823210" cy="211455"/>
          </a:xfrm>
          <a:prstGeom prst="rect">
            <a:avLst/>
          </a:prstGeom>
          <a:noFill/>
        </p:spPr>
      </p:pic>
      <p:pic>
        <p:nvPicPr>
          <p:cNvPr id="23" name="Picture 9" descr="\\Mac\Home\Desktop\MathEq\latex-image-1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02271" y="2485151"/>
            <a:ext cx="2731770" cy="21145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566367" y="2053103"/>
            <a:ext cx="56938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and</a:t>
            </a:r>
            <a:endParaRPr lang="en-US" dirty="0"/>
          </a:p>
        </p:txBody>
      </p:sp>
      <p:pic>
        <p:nvPicPr>
          <p:cNvPr id="26" name="Picture 12" descr="C:\Temp\OpticalHomodynePLL\Re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2745" y="3707879"/>
            <a:ext cx="3168352" cy="23762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27" name="Picture 13" descr="C:\Temp\OpticalHomodynePLL\I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62" y="3712231"/>
            <a:ext cx="3168352" cy="237626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  <p:sp>
        <p:nvSpPr>
          <p:cNvPr id="28" name="Rectangular Callout 27"/>
          <p:cNvSpPr/>
          <p:nvPr/>
        </p:nvSpPr>
        <p:spPr>
          <a:xfrm>
            <a:off x="63470" y="4993441"/>
            <a:ext cx="2123326" cy="709537"/>
          </a:xfrm>
          <a:prstGeom prst="wedgeRectCallout">
            <a:avLst>
              <a:gd name="adj1" fmla="val 63215"/>
              <a:gd name="adj2" fmla="val -2538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real part of the detected BPSK signal (Real(</a:t>
            </a:r>
            <a:r>
              <a:rPr lang="en-US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In1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– measured from the upper branch of the balanced detector (</a:t>
            </a:r>
            <a:r>
              <a:rPr lang="en-US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I(t)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1901025" y="5854408"/>
            <a:ext cx="3829781" cy="709537"/>
          </a:xfrm>
          <a:prstGeom prst="wedgeRectCallout">
            <a:avLst>
              <a:gd name="adj1" fmla="val 49657"/>
              <a:gd name="adj2" fmla="val -9093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imaginary part of the detected BPSK signal (Imag(</a:t>
            </a:r>
            <a:r>
              <a:rPr lang="en-US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In1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– measured from the lower branch of the balanced detector (</a:t>
            </a:r>
            <a:r>
              <a:rPr lang="en-US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Under ideal conditions, this signal should be zero (the phase modulation occurs only along the </a:t>
            </a:r>
            <a:r>
              <a:rPr lang="en-US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axis)</a:t>
            </a:r>
            <a:endParaRPr lang="en-CA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9BC70FB6-38D4-4F92-BA8C-6815F7AB6F08" descr="44535F74-5D24-48E3-B6F2-09726E0FFE02@l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71" y="3192002"/>
            <a:ext cx="3678460" cy="2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8338080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Homodyne balanced detection (non-ideal)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9550" y="885659"/>
            <a:ext cx="4822906" cy="243385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non-ideal conditions phase correction is needed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\\.psf\Home\Desktop\MathEq\latex-image-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66" y="1601547"/>
            <a:ext cx="2577465" cy="211455"/>
          </a:xfrm>
          <a:prstGeom prst="rect">
            <a:avLst/>
          </a:prstGeom>
          <a:noFill/>
        </p:spPr>
      </p:pic>
      <p:pic>
        <p:nvPicPr>
          <p:cNvPr id="30" name="Picture 3" descr="\\.psf\Home\Desktop\MathEq\latex-image-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566" y="1889579"/>
            <a:ext cx="2634615" cy="211455"/>
          </a:xfrm>
          <a:prstGeom prst="rect">
            <a:avLst/>
          </a:prstGeom>
          <a:noFill/>
        </p:spPr>
      </p:pic>
      <p:pic>
        <p:nvPicPr>
          <p:cNvPr id="31" name="Picture 4" descr="\\.psf\Home\Desktop\MathEq\latex-image-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566" y="2249619"/>
            <a:ext cx="2308860" cy="211455"/>
          </a:xfrm>
          <a:prstGeom prst="rect">
            <a:avLst/>
          </a:prstGeom>
          <a:noFill/>
        </p:spPr>
      </p:pic>
      <p:pic>
        <p:nvPicPr>
          <p:cNvPr id="32" name="Picture 5" descr="\\.psf\Home\Desktop\MathEq\latex-image-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566" y="1264749"/>
            <a:ext cx="714375" cy="194310"/>
          </a:xfrm>
          <a:prstGeom prst="rect">
            <a:avLst/>
          </a:prstGeom>
          <a:noFill/>
        </p:spPr>
      </p:pic>
      <p:pic>
        <p:nvPicPr>
          <p:cNvPr id="33" name="Picture 6" descr="\\.psf\Home\Desktop\MathEq\latex-image-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7316" y="1264749"/>
            <a:ext cx="811530" cy="21145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10654" y="119274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0067" y="885659"/>
            <a:ext cx="2657759" cy="22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22175" y="2609659"/>
            <a:ext cx="350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in the constellation diagram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7" descr="C:\Temp\OpticalHomodynePLL\ReEd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9436" y="3620822"/>
            <a:ext cx="3515883" cy="26369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9" name="Picture 8" descr="C:\Temp\OpticalHomodynePLL\ImEd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8259" y="3620822"/>
            <a:ext cx="3528392" cy="264629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  <p:sp>
        <p:nvSpPr>
          <p:cNvPr id="20" name="Rectangular Callout 19"/>
          <p:cNvSpPr/>
          <p:nvPr/>
        </p:nvSpPr>
        <p:spPr>
          <a:xfrm>
            <a:off x="4688632" y="2969691"/>
            <a:ext cx="4039194" cy="540343"/>
          </a:xfrm>
          <a:prstGeom prst="wedgeRectCallout">
            <a:avLst>
              <a:gd name="adj1" fmla="val 6382"/>
              <a:gd name="adj2" fmla="val 14393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a frequency difference between the signal and LO, the detected BPSK signal constellation will have terms in both the I (real) and Q (imaginary) axes. This results in a rotation of the I-Q constellation</a:t>
            </a:r>
            <a:endParaRPr lang="en-CA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4A55FC28-1DFD-4759-B7F9-4EA56D072E21" descr="F6B73C94-939B-42E9-A897-63250709E941@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6" y="2969691"/>
            <a:ext cx="4056507" cy="2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Phase difference (Electrical multiplier)  1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\\.psf\Home\Desktop\MathEq\latex-image-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27" y="1828996"/>
            <a:ext cx="2800350" cy="451485"/>
          </a:xfrm>
          <a:prstGeom prst="rect">
            <a:avLst/>
          </a:prstGeom>
          <a:noFill/>
        </p:spPr>
      </p:pic>
      <p:pic>
        <p:nvPicPr>
          <p:cNvPr id="21" name="Picture 4" descr="\\.psf\Home\Desktop\MathEq\latex-image-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27" y="1526106"/>
            <a:ext cx="3537585" cy="234315"/>
          </a:xfrm>
          <a:prstGeom prst="rect">
            <a:avLst/>
          </a:prstGeom>
          <a:noFill/>
        </p:spPr>
      </p:pic>
      <p:pic>
        <p:nvPicPr>
          <p:cNvPr id="22" name="Picture 6" descr="\\.psf\Home\Desktop\MathEq\latex-image-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077" y="2703758"/>
            <a:ext cx="2200275" cy="234315"/>
          </a:xfrm>
          <a:prstGeom prst="rect">
            <a:avLst/>
          </a:prstGeom>
          <a:noFill/>
        </p:spPr>
      </p:pic>
      <p:pic>
        <p:nvPicPr>
          <p:cNvPr id="23" name="Picture 7" descr="\\.psf\Home\Desktop\MathEq\latex-image-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6786" y="2390016"/>
            <a:ext cx="908685" cy="21145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2827" y="2307416"/>
            <a:ext cx="450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small angle approximation</a:t>
            </a:r>
          </a:p>
        </p:txBody>
      </p:sp>
      <p:pic>
        <p:nvPicPr>
          <p:cNvPr id="25" name="Picture 8" descr="C:\Temp\OpticalHomodynePLL\Ph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4068" y="1643263"/>
            <a:ext cx="3945632" cy="295922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0316" y="883076"/>
            <a:ext cx="4909834" cy="28031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multiplier estimates the phase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 multiplying I and Q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1" y="3021506"/>
            <a:ext cx="4358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plot shows the sweep of the phase where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ED31CCE1-86B0-46CA-A6EE-EDF41E1CFD74" descr="4C09C640-9266-4049-AF3A-E2B6CD9875A9@l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7" y="3386649"/>
            <a:ext cx="4770596" cy="19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Phase difference (Electrical multiplier)  2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6068" y="916557"/>
            <a:ext cx="7532742" cy="177901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straightforward circuit for analog multiplication (normally achieved by using log and inverse log) 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be realized using operational amplifiers or transistors (see left diagram below). OptiSPICE also has an electrical multiplier element (see right diagram below) which can perform this operation </a:t>
            </a:r>
            <a:r>
              <a:rPr lang="en-C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mathematically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242" y="2929358"/>
            <a:ext cx="4464496" cy="3318206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2901" y="2929358"/>
            <a:ext cx="1758684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\\.psf\Home\Desktop\MathEq\latex-image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742" y="1593754"/>
            <a:ext cx="2651760" cy="234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Loop Filter-PI Controller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7765" y="1247918"/>
            <a:ext cx="396764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1061492"/>
            <a:ext cx="4536504" cy="245274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loop filter is used to generate the control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for the tunable laser from the detected phase difference. It consists of a proportional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controller and a low pass filter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\\.psf\Home\Desktop\MathEq\latex-image-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11" y="2149004"/>
            <a:ext cx="2200275" cy="457200"/>
          </a:xfrm>
          <a:prstGeom prst="rect">
            <a:avLst/>
          </a:prstGeom>
          <a:noFill/>
        </p:spPr>
      </p:pic>
      <p:pic>
        <p:nvPicPr>
          <p:cNvPr id="16" name="Picture 4" descr="\\.psf\Home\Desktop\MathEq\latex-image-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586" y="2669287"/>
            <a:ext cx="788670" cy="21145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3540" y="258098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scaling factors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 descr="\\.psf\Home\Desktop\MathEq\latex-image-3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202" y="3007176"/>
            <a:ext cx="114300" cy="18859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14003" y="292946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is the output of the electrical multiplier which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detected phase difference (error signal)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33052" y="3692167"/>
            <a:ext cx="6277297" cy="234668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Adder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and Integrator circuits can be created using operational amplifiers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OptiSPICE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has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built-in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voltage </a:t>
            </a:r>
            <a:r>
              <a:rPr lang="en-CA" sz="1400" b="0" u="sng" kern="0" dirty="0">
                <a:solidFill>
                  <a:srgbClr val="000000"/>
                </a:solidFill>
                <a:latin typeface="Arial"/>
              </a:rPr>
              <a:t>adder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CA" sz="1400" b="0" u="sng" kern="0" dirty="0">
                <a:solidFill>
                  <a:srgbClr val="000000"/>
                </a:solidFill>
                <a:latin typeface="Arial"/>
              </a:rPr>
              <a:t>integrator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 elements that can be used directly to perform these operations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The controller works as long as the phase or frequency difference is not too large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There is not any straight forward way to figure out the values for the scaling factors 	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They can be adjusted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manually or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through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an optimization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routine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to obtain a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desired PLL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response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5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636</Words>
  <Application>Microsoft Office PowerPoint</Application>
  <PresentationFormat>On-screen Show (4:3)</PresentationFormat>
  <Paragraphs>93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385</cp:revision>
  <dcterms:created xsi:type="dcterms:W3CDTF">2013-08-15T17:15:56Z</dcterms:created>
  <dcterms:modified xsi:type="dcterms:W3CDTF">2017-03-07T16:03:52Z</dcterms:modified>
</cp:coreProperties>
</file>