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12"/>
  </p:notesMasterIdLst>
  <p:sldIdLst>
    <p:sldId id="325" r:id="rId3"/>
    <p:sldId id="303" r:id="rId4"/>
    <p:sldId id="346" r:id="rId5"/>
    <p:sldId id="337" r:id="rId6"/>
    <p:sldId id="338" r:id="rId7"/>
    <p:sldId id="339" r:id="rId8"/>
    <p:sldId id="340" r:id="rId9"/>
    <p:sldId id="347" r:id="rId10"/>
    <p:sldId id="34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FB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3001" autoAdjust="0"/>
  </p:normalViewPr>
  <p:slideViewPr>
    <p:cSldViewPr snapToGrid="0">
      <p:cViewPr>
        <p:scale>
          <a:sx n="100" d="100"/>
          <a:sy n="100" d="100"/>
        </p:scale>
        <p:origin x="-1944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66E61-29B3-48CE-97F9-7EF1505847F9}" type="datetimeFigureOut">
              <a:rPr lang="en-CA" smtClean="0"/>
              <a:t>07/03/2017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23DE5-E48F-4074-815B-A15D97F3628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0082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smtClean="0">
              <a:latin typeface="Times New Roman" pitchFamily="18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500" b="1">
                <a:solidFill>
                  <a:schemeClr val="tx2"/>
                </a:solidFill>
                <a:latin typeface="Arial" charset="0"/>
              </a:defRPr>
            </a:lvl1pPr>
            <a:lvl2pPr marL="731636" indent="-281399" eaLnBrk="0" hangingPunct="0">
              <a:defRPr sz="3500" b="1">
                <a:solidFill>
                  <a:schemeClr val="tx2"/>
                </a:solidFill>
                <a:latin typeface="Arial" charset="0"/>
              </a:defRPr>
            </a:lvl2pPr>
            <a:lvl3pPr marL="1125595" indent="-225119" eaLnBrk="0" hangingPunct="0">
              <a:defRPr sz="3500" b="1">
                <a:solidFill>
                  <a:schemeClr val="tx2"/>
                </a:solidFill>
                <a:latin typeface="Arial" charset="0"/>
              </a:defRPr>
            </a:lvl3pPr>
            <a:lvl4pPr marL="1575833" indent="-225119" eaLnBrk="0" hangingPunct="0">
              <a:defRPr sz="3500" b="1">
                <a:solidFill>
                  <a:schemeClr val="tx2"/>
                </a:solidFill>
                <a:latin typeface="Arial" charset="0"/>
              </a:defRPr>
            </a:lvl4pPr>
            <a:lvl5pPr marL="2026070" indent="-225119" eaLnBrk="0" hangingPunct="0">
              <a:defRPr sz="3500" b="1">
                <a:solidFill>
                  <a:schemeClr val="tx2"/>
                </a:solidFill>
                <a:latin typeface="Arial" charset="0"/>
              </a:defRPr>
            </a:lvl5pPr>
            <a:lvl6pPr marL="2476309" indent="-225119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</a:defRPr>
            </a:lvl6pPr>
            <a:lvl7pPr marL="2926547" indent="-225119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</a:defRPr>
            </a:lvl7pPr>
            <a:lvl8pPr marL="3376785" indent="-225119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</a:defRPr>
            </a:lvl8pPr>
            <a:lvl9pPr marL="3827022" indent="-225119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2"/>
                </a:solidFill>
                <a:latin typeface="Arial" charset="0"/>
              </a:defRPr>
            </a:lvl9pPr>
          </a:lstStyle>
          <a:p>
            <a:fld id="{15300EE5-C484-44F1-87A9-3599F263C716}" type="slidenum">
              <a:rPr lang="en-US" sz="1200" b="0">
                <a:solidFill>
                  <a:srgbClr val="000000"/>
                </a:solidFill>
                <a:latin typeface="Times New Roman" pitchFamily="18" charset="0"/>
              </a:rPr>
              <a:pPr/>
              <a:t>1</a:t>
            </a:fld>
            <a:endParaRPr lang="en-US" sz="1200" b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23DE5-E48F-4074-815B-A15D97F36286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0512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23DE5-E48F-4074-815B-A15D97F36286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0512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23DE5-E48F-4074-815B-A15D97F36286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0512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23DE5-E48F-4074-815B-A15D97F36286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0512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23DE5-E48F-4074-815B-A15D97F36286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0512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23DE5-E48F-4074-815B-A15D97F36286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0512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23DE5-E48F-4074-815B-A15D97F36286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0512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23DE5-E48F-4074-815B-A15D97F36286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0512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5592763" y="5943600"/>
            <a:ext cx="15240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80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100" smtClean="0">
                <a:solidFill>
                  <a:srgbClr val="808080"/>
                </a:solidFill>
              </a:rPr>
              <a:t>7 Capella Court</a:t>
            </a:r>
          </a:p>
          <a:p>
            <a:pPr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100" smtClean="0">
                <a:solidFill>
                  <a:srgbClr val="808080"/>
                </a:solidFill>
              </a:rPr>
              <a:t>Nepean, ON, Canada</a:t>
            </a:r>
          </a:p>
          <a:p>
            <a:pPr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100" smtClean="0">
                <a:solidFill>
                  <a:srgbClr val="808080"/>
                </a:solidFill>
              </a:rPr>
              <a:t>K2E 7X1</a:t>
            </a:r>
            <a:endParaRPr lang="en-GB" sz="1200" smtClean="0">
              <a:solidFill>
                <a:srgbClr val="808080"/>
              </a:solidFill>
            </a:endParaRPr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7273925" y="5954713"/>
            <a:ext cx="1379538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</a:pPr>
            <a:r>
              <a:rPr lang="en-GB" sz="1100" b="1" smtClean="0">
                <a:solidFill>
                  <a:srgbClr val="808080"/>
                </a:solidFill>
              </a:rPr>
              <a:t>+1 (613) 224-4700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</a:pPr>
            <a:r>
              <a:rPr lang="en-GB" sz="1100" b="1" smtClean="0">
                <a:solidFill>
                  <a:srgbClr val="FF0000"/>
                </a:solidFill>
              </a:rPr>
              <a:t>www.optiwave.com</a:t>
            </a:r>
            <a:endParaRPr lang="en-GB" sz="1100" b="1" smtClean="0">
              <a:solidFill>
                <a:srgbClr val="808080"/>
              </a:solidFill>
            </a:endParaRPr>
          </a:p>
        </p:txBody>
      </p:sp>
      <p:sp>
        <p:nvSpPr>
          <p:cNvPr id="8" name="Line 14"/>
          <p:cNvSpPr>
            <a:spLocks noChangeShapeType="1"/>
          </p:cNvSpPr>
          <p:nvPr userDrawn="1"/>
        </p:nvSpPr>
        <p:spPr bwMode="auto">
          <a:xfrm>
            <a:off x="5410200" y="5943600"/>
            <a:ext cx="0" cy="533400"/>
          </a:xfrm>
          <a:prstGeom prst="line">
            <a:avLst/>
          </a:prstGeom>
          <a:noFill/>
          <a:ln w="6350">
            <a:solidFill>
              <a:srgbClr val="B4B4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sz="3600" b="1" smtClean="0">
              <a:solidFill>
                <a:srgbClr val="000000"/>
              </a:solidFill>
            </a:endParaRPr>
          </a:p>
        </p:txBody>
      </p:sp>
      <p:sp>
        <p:nvSpPr>
          <p:cNvPr id="9" name="Line 16"/>
          <p:cNvSpPr>
            <a:spLocks noChangeShapeType="1"/>
          </p:cNvSpPr>
          <p:nvPr userDrawn="1"/>
        </p:nvSpPr>
        <p:spPr bwMode="auto">
          <a:xfrm>
            <a:off x="7162800" y="5943600"/>
            <a:ext cx="0" cy="533400"/>
          </a:xfrm>
          <a:prstGeom prst="line">
            <a:avLst/>
          </a:prstGeom>
          <a:noFill/>
          <a:ln w="6350">
            <a:solidFill>
              <a:srgbClr val="B4B4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sz="3600" b="1" smtClean="0">
              <a:solidFill>
                <a:srgbClr val="000000"/>
              </a:solidFill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 userDrawn="1"/>
        </p:nvSpPr>
        <p:spPr bwMode="auto">
          <a:xfrm rot="16200000">
            <a:off x="8001000" y="5119688"/>
            <a:ext cx="20732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00" b="0" smtClean="0">
                <a:solidFill>
                  <a:srgbClr val="808080"/>
                </a:solidFill>
              </a:rPr>
              <a:t>© 2009 Optiwave Systems, Inc.</a:t>
            </a:r>
          </a:p>
        </p:txBody>
      </p:sp>
      <p:sp>
        <p:nvSpPr>
          <p:cNvPr id="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41664" y="3650366"/>
            <a:ext cx="5436508" cy="1447800"/>
          </a:xfrm>
        </p:spPr>
        <p:txBody>
          <a:bodyPr/>
          <a:lstStyle>
            <a:lvl1pPr>
              <a:defRPr sz="3600">
                <a:solidFill>
                  <a:srgbClr val="0070C0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70836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766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216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9225" y="685800"/>
            <a:ext cx="1958975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0713" y="685800"/>
            <a:ext cx="5726112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0725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713" y="685800"/>
            <a:ext cx="7834312" cy="1069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9144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713" y="685800"/>
            <a:ext cx="7834312" cy="1069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CA" noProof="0" smtClean="0"/>
          </a:p>
        </p:txBody>
      </p:sp>
    </p:spTree>
    <p:extLst>
      <p:ext uri="{BB962C8B-B14F-4D97-AF65-F5344CB8AC3E}">
        <p14:creationId xmlns:p14="http://schemas.microsoft.com/office/powerpoint/2010/main" val="3627640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713" y="685800"/>
            <a:ext cx="7834312" cy="1069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5736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713" y="685800"/>
            <a:ext cx="7834312" cy="1069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50263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7FA2-9F0F-49AE-872E-87FCD82185C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07/03/2017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563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7FA2-9F0F-49AE-872E-87FCD82185C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07/03/2017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705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7FA2-9F0F-49AE-872E-87FCD82185C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07/03/2017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235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5592763" y="5943600"/>
            <a:ext cx="15240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80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100" smtClean="0">
                <a:solidFill>
                  <a:srgbClr val="808080"/>
                </a:solidFill>
              </a:rPr>
              <a:t>7 Capella Court</a:t>
            </a:r>
          </a:p>
          <a:p>
            <a:pPr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100" smtClean="0">
                <a:solidFill>
                  <a:srgbClr val="808080"/>
                </a:solidFill>
              </a:rPr>
              <a:t>Nepean, ON, Canada</a:t>
            </a:r>
          </a:p>
          <a:p>
            <a:pPr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100" smtClean="0">
                <a:solidFill>
                  <a:srgbClr val="808080"/>
                </a:solidFill>
              </a:rPr>
              <a:t>K2E 7X1</a:t>
            </a:r>
            <a:endParaRPr lang="en-GB" sz="1200" smtClean="0">
              <a:solidFill>
                <a:srgbClr val="808080"/>
              </a:solidFill>
            </a:endParaRPr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7273925" y="5954713"/>
            <a:ext cx="1379538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</a:pPr>
            <a:r>
              <a:rPr lang="en-GB" sz="1100" b="1" smtClean="0">
                <a:solidFill>
                  <a:srgbClr val="808080"/>
                </a:solidFill>
              </a:rPr>
              <a:t>+1 (613) 224-4700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</a:pPr>
            <a:r>
              <a:rPr lang="en-GB" sz="1100" b="1" smtClean="0">
                <a:solidFill>
                  <a:srgbClr val="FF0000"/>
                </a:solidFill>
              </a:rPr>
              <a:t>www.optiwave.com</a:t>
            </a:r>
            <a:endParaRPr lang="en-GB" sz="1100" b="1" smtClean="0">
              <a:solidFill>
                <a:srgbClr val="808080"/>
              </a:solidFill>
            </a:endParaRPr>
          </a:p>
        </p:txBody>
      </p:sp>
      <p:sp>
        <p:nvSpPr>
          <p:cNvPr id="8" name="Line 14"/>
          <p:cNvSpPr>
            <a:spLocks noChangeShapeType="1"/>
          </p:cNvSpPr>
          <p:nvPr userDrawn="1"/>
        </p:nvSpPr>
        <p:spPr bwMode="auto">
          <a:xfrm>
            <a:off x="5410200" y="5943600"/>
            <a:ext cx="0" cy="533400"/>
          </a:xfrm>
          <a:prstGeom prst="line">
            <a:avLst/>
          </a:prstGeom>
          <a:noFill/>
          <a:ln w="6350">
            <a:solidFill>
              <a:srgbClr val="B4B4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sz="3600" b="1" smtClean="0">
              <a:solidFill>
                <a:srgbClr val="000000"/>
              </a:solidFill>
            </a:endParaRPr>
          </a:p>
        </p:txBody>
      </p:sp>
      <p:sp>
        <p:nvSpPr>
          <p:cNvPr id="9" name="Line 16"/>
          <p:cNvSpPr>
            <a:spLocks noChangeShapeType="1"/>
          </p:cNvSpPr>
          <p:nvPr userDrawn="1"/>
        </p:nvSpPr>
        <p:spPr bwMode="auto">
          <a:xfrm>
            <a:off x="7162800" y="5943600"/>
            <a:ext cx="0" cy="533400"/>
          </a:xfrm>
          <a:prstGeom prst="line">
            <a:avLst/>
          </a:prstGeom>
          <a:noFill/>
          <a:ln w="6350">
            <a:solidFill>
              <a:srgbClr val="B4B4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sz="3600" b="1" smtClean="0">
              <a:solidFill>
                <a:srgbClr val="000000"/>
              </a:solidFill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 userDrawn="1"/>
        </p:nvSpPr>
        <p:spPr bwMode="auto">
          <a:xfrm rot="16200000">
            <a:off x="8001000" y="5119688"/>
            <a:ext cx="20732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00" b="0" smtClean="0">
                <a:solidFill>
                  <a:srgbClr val="808080"/>
                </a:solidFill>
              </a:rPr>
              <a:t>© 2009 Optiwave Systems, Inc.</a:t>
            </a:r>
          </a:p>
        </p:txBody>
      </p:sp>
      <p:pic>
        <p:nvPicPr>
          <p:cNvPr id="12" name="Picture 18" descr="Optiwave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25" y="130175"/>
            <a:ext cx="2600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41664" y="3650366"/>
            <a:ext cx="5436508" cy="1447800"/>
          </a:xfrm>
        </p:spPr>
        <p:txBody>
          <a:bodyPr/>
          <a:lstStyle>
            <a:lvl1pPr>
              <a:defRPr sz="3600">
                <a:solidFill>
                  <a:srgbClr val="0070C0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5268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7FA2-9F0F-49AE-872E-87FCD82185C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07/03/2017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2109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7FA2-9F0F-49AE-872E-87FCD82185C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07/03/2017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404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7FA2-9F0F-49AE-872E-87FCD82185C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07/03/2017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658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7FA2-9F0F-49AE-872E-87FCD82185C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07/03/2017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881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7FA2-9F0F-49AE-872E-87FCD82185C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07/03/2017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2739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57FA2-9F0F-49AE-872E-87FCD82185C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07/03/2017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472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:\users\jackson\Pictures\Picture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" y="130174"/>
            <a:ext cx="5356365" cy="4018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5592763" y="5943600"/>
            <a:ext cx="15240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80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100" dirty="0" smtClean="0">
                <a:solidFill>
                  <a:srgbClr val="808080"/>
                </a:solidFill>
                <a:cs typeface="Arial" charset="0"/>
              </a:rPr>
              <a:t>7 Capella Court</a:t>
            </a:r>
          </a:p>
          <a:p>
            <a:pPr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100" dirty="0" smtClean="0">
                <a:solidFill>
                  <a:srgbClr val="808080"/>
                </a:solidFill>
                <a:cs typeface="Arial" charset="0"/>
              </a:rPr>
              <a:t>Nepean, ON, Canada</a:t>
            </a:r>
          </a:p>
          <a:p>
            <a:pPr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1100" dirty="0" smtClean="0">
                <a:solidFill>
                  <a:srgbClr val="808080"/>
                </a:solidFill>
                <a:cs typeface="Arial" charset="0"/>
              </a:rPr>
              <a:t>K2E 7X1</a:t>
            </a:r>
            <a:endParaRPr lang="en-GB" sz="1200" dirty="0" smtClean="0">
              <a:solidFill>
                <a:srgbClr val="808080"/>
              </a:solidFill>
              <a:cs typeface="Arial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7273925" y="5954713"/>
            <a:ext cx="1379538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</a:pPr>
            <a:r>
              <a:rPr lang="en-GB" sz="1100" b="1" dirty="0">
                <a:solidFill>
                  <a:srgbClr val="808080"/>
                </a:solidFill>
                <a:cs typeface="Arial" charset="0"/>
              </a:rPr>
              <a:t>+1 (613) 224-4700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1D528D"/>
              </a:buClr>
              <a:buSzPct val="100000"/>
              <a:buFont typeface="Times New Roman" pitchFamily="18" charset="0"/>
              <a:buNone/>
            </a:pPr>
            <a:r>
              <a:rPr lang="en-GB" sz="1100" b="1" dirty="0">
                <a:solidFill>
                  <a:srgbClr val="FF0000"/>
                </a:solidFill>
                <a:cs typeface="Arial" charset="0"/>
              </a:rPr>
              <a:t>www.optiwave.com</a:t>
            </a:r>
            <a:endParaRPr lang="en-GB" sz="1100" b="1" dirty="0">
              <a:solidFill>
                <a:srgbClr val="808080"/>
              </a:solidFill>
              <a:cs typeface="Arial" charset="0"/>
            </a:endParaRPr>
          </a:p>
        </p:txBody>
      </p:sp>
      <p:sp>
        <p:nvSpPr>
          <p:cNvPr id="8" name="Line 14"/>
          <p:cNvSpPr>
            <a:spLocks noChangeShapeType="1"/>
          </p:cNvSpPr>
          <p:nvPr userDrawn="1"/>
        </p:nvSpPr>
        <p:spPr bwMode="auto">
          <a:xfrm>
            <a:off x="5410200" y="5943600"/>
            <a:ext cx="0" cy="533400"/>
          </a:xfrm>
          <a:prstGeom prst="line">
            <a:avLst/>
          </a:prstGeom>
          <a:noFill/>
          <a:ln w="6350">
            <a:solidFill>
              <a:srgbClr val="B4B4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sz="36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Line 16"/>
          <p:cNvSpPr>
            <a:spLocks noChangeShapeType="1"/>
          </p:cNvSpPr>
          <p:nvPr userDrawn="1"/>
        </p:nvSpPr>
        <p:spPr bwMode="auto">
          <a:xfrm>
            <a:off x="7162800" y="5943600"/>
            <a:ext cx="0" cy="533400"/>
          </a:xfrm>
          <a:prstGeom prst="line">
            <a:avLst/>
          </a:prstGeom>
          <a:noFill/>
          <a:ln w="6350">
            <a:solidFill>
              <a:srgbClr val="B4B4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sz="36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 userDrawn="1"/>
        </p:nvSpPr>
        <p:spPr bwMode="auto">
          <a:xfrm rot="16200000">
            <a:off x="8001000" y="5119688"/>
            <a:ext cx="20732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00" b="0" dirty="0" smtClean="0">
                <a:solidFill>
                  <a:srgbClr val="808080"/>
                </a:solidFill>
                <a:cs typeface="Arial" charset="0"/>
              </a:rPr>
              <a:t>© 2009 Optiwave Systems, Inc.</a:t>
            </a:r>
          </a:p>
        </p:txBody>
      </p:sp>
      <p:pic>
        <p:nvPicPr>
          <p:cNvPr id="12" name="Picture 18" descr="Optiwave_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25" y="130175"/>
            <a:ext cx="2600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41664" y="3650366"/>
            <a:ext cx="5436508" cy="1447800"/>
          </a:xfrm>
        </p:spPr>
        <p:txBody>
          <a:bodyPr/>
          <a:lstStyle>
            <a:lvl1pPr>
              <a:defRPr sz="3600">
                <a:solidFill>
                  <a:srgbClr val="0070C0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1038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8712200" y="6505575"/>
            <a:ext cx="4318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3000"/>
              </a:lnSpc>
              <a:spcBef>
                <a:spcPts val="8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fld id="{55A2338E-951F-49EA-8036-F2D5F30D18EE}" type="slidenum">
              <a:rPr lang="en-GB" sz="1200" smtClean="0">
                <a:solidFill>
                  <a:srgbClr val="B4B4B4"/>
                </a:solidFill>
              </a:rPr>
              <a:pPr algn="ctr" eaLnBrk="1" fontAlgn="base" hangingPunct="1">
                <a:lnSpc>
                  <a:spcPct val="93000"/>
                </a:lnSpc>
                <a:spcBef>
                  <a:spcPts val="87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t>‹#›</a:t>
            </a:fld>
            <a:endParaRPr lang="en-GB" sz="1400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7758112" cy="10699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7772400" cy="411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60481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7431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7883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3392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1028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2276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342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82550"/>
            <a:ext cx="2895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0713" y="685800"/>
            <a:ext cx="783431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Text Box 9"/>
          <p:cNvSpPr txBox="1">
            <a:spLocks noChangeArrowheads="1"/>
          </p:cNvSpPr>
          <p:nvPr userDrawn="1"/>
        </p:nvSpPr>
        <p:spPr bwMode="auto">
          <a:xfrm>
            <a:off x="8712200" y="6505575"/>
            <a:ext cx="43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fld id="{BF3E3443-4363-4E33-9DFD-575B278643CF}" type="slidenum">
              <a:rPr lang="en-US" sz="1400" smtClean="0">
                <a:solidFill>
                  <a:srgbClr val="FFFFFF"/>
                </a:solidFill>
              </a:rPr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smtClean="0">
              <a:solidFill>
                <a:srgbClr val="FFFFFF"/>
              </a:solidFill>
            </a:endParaRPr>
          </a:p>
        </p:txBody>
      </p:sp>
      <p:pic>
        <p:nvPicPr>
          <p:cNvPr id="1030" name="Picture 18" descr="Optiwave_Logo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76200"/>
            <a:ext cx="197643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Line 9"/>
          <p:cNvSpPr>
            <a:spLocks noChangeShapeType="1"/>
          </p:cNvSpPr>
          <p:nvPr userDrawn="1"/>
        </p:nvSpPr>
        <p:spPr bwMode="auto">
          <a:xfrm>
            <a:off x="228600" y="685800"/>
            <a:ext cx="8686800" cy="0"/>
          </a:xfrm>
          <a:prstGeom prst="line">
            <a:avLst/>
          </a:prstGeom>
          <a:noFill/>
          <a:ln w="635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sz="3600" b="1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56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A569A"/>
        </a:buClr>
        <a:buFont typeface="Wingdings" pitchFamily="2" charset="2"/>
        <a:buChar char="§"/>
        <a:defRPr sz="26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A569A"/>
        </a:buClr>
        <a:buFont typeface="Wingdings" pitchFamily="2" charset="2"/>
        <a:buChar char="§"/>
        <a:defRPr sz="26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A569A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A569A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A569A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A569A"/>
        </a:buClr>
        <a:buFont typeface="Wingdings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A569A"/>
        </a:buClr>
        <a:buFont typeface="Wingdings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A569A"/>
        </a:buClr>
        <a:buFont typeface="Wingdings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A569A"/>
        </a:buClr>
        <a:buFont typeface="Wingdings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57FA2-9F0F-49AE-872E-87FCD82185C6}" type="datetimeFigureOut">
              <a:rPr lang="en-CA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07/03/2017</a:t>
            </a:fld>
            <a:endParaRPr lang="en-CA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dirty="0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t>Confidential</a:t>
            </a:r>
            <a:endParaRPr lang="en-CA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220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0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925861"/>
            <a:ext cx="3868639" cy="57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88" y="727590"/>
            <a:ext cx="4314537" cy="27472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>
              <a:rot lat="0" lon="0" rev="7200000"/>
            </a:lightRig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923" y="1774792"/>
            <a:ext cx="4485736" cy="1490020"/>
          </a:xfrm>
          <a:prstGeom prst="rect">
            <a:avLst/>
          </a:prstGeom>
          <a:ln w="6350">
            <a:solidFill>
              <a:srgbClr val="800000"/>
            </a:solidFill>
          </a:ln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69874" y="3789040"/>
            <a:ext cx="8512176" cy="1868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CA" kern="0" dirty="0" smtClean="0">
                <a:solidFill>
                  <a:schemeClr val="bg2">
                    <a:lumMod val="75000"/>
                  </a:schemeClr>
                </a:solidFill>
              </a:rPr>
              <a:t>Silicon </a:t>
            </a:r>
            <a:r>
              <a:rPr lang="en-CA" kern="0" dirty="0">
                <a:solidFill>
                  <a:schemeClr val="bg2">
                    <a:lumMod val="75000"/>
                  </a:schemeClr>
                </a:solidFill>
              </a:rPr>
              <a:t>Depletion-Mode </a:t>
            </a:r>
            <a:r>
              <a:rPr lang="en-CA" kern="0" dirty="0" smtClean="0">
                <a:solidFill>
                  <a:schemeClr val="bg2">
                    <a:lumMod val="75000"/>
                  </a:schemeClr>
                </a:solidFill>
              </a:rPr>
              <a:t>TW </a:t>
            </a:r>
            <a:r>
              <a:rPr lang="en-CA" kern="0" dirty="0">
                <a:solidFill>
                  <a:schemeClr val="bg2">
                    <a:lumMod val="75000"/>
                  </a:schemeClr>
                </a:solidFill>
              </a:rPr>
              <a:t>Modulator </a:t>
            </a:r>
            <a:r>
              <a:rPr lang="en-CA" sz="3200" kern="0" dirty="0" smtClean="0">
                <a:solidFill>
                  <a:schemeClr val="tx1"/>
                </a:solidFill>
              </a:rPr>
              <a:t/>
            </a:r>
            <a:br>
              <a:rPr lang="en-CA" sz="3200" kern="0" dirty="0" smtClean="0">
                <a:solidFill>
                  <a:schemeClr val="tx1"/>
                </a:solidFill>
              </a:rPr>
            </a:br>
            <a:endParaRPr lang="en-CA" sz="2800" b="0" i="1" kern="0" dirty="0" smtClean="0">
              <a:solidFill>
                <a:schemeClr val="tx1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130041"/>
            <a:ext cx="2828925" cy="1077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718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68886" y="6351965"/>
            <a:ext cx="2133600" cy="365125"/>
          </a:xfrm>
        </p:spPr>
        <p:txBody>
          <a:bodyPr/>
          <a:lstStyle/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6858" y="6351965"/>
            <a:ext cx="8291952" cy="389403"/>
            <a:chOff x="26858" y="6351965"/>
            <a:chExt cx="8017178" cy="389403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6407993"/>
              <a:ext cx="22479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8" y="6351965"/>
              <a:ext cx="1519436" cy="389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" name="Title 2"/>
          <p:cNvSpPr txBox="1">
            <a:spLocks/>
          </p:cNvSpPr>
          <p:nvPr/>
        </p:nvSpPr>
        <p:spPr bwMode="auto">
          <a:xfrm>
            <a:off x="148695" y="47955"/>
            <a:ext cx="7758112" cy="648442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lumMod val="9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kern="0" dirty="0" smtClean="0">
                <a:solidFill>
                  <a:srgbClr val="4D4D4D"/>
                </a:solidFill>
              </a:rPr>
              <a:t>Introduction (MZM)</a:t>
            </a:r>
            <a:endParaRPr lang="en-CA" kern="0" dirty="0">
              <a:solidFill>
                <a:srgbClr val="4D4D4D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702530"/>
            <a:ext cx="9144000" cy="0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303" y="96622"/>
            <a:ext cx="2209107" cy="733796"/>
          </a:xfrm>
          <a:prstGeom prst="rect">
            <a:avLst/>
          </a:prstGeom>
          <a:ln w="6350">
            <a:solidFill>
              <a:srgbClr val="800000"/>
            </a:solidFill>
          </a:ln>
        </p:spPr>
      </p:pic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148693" y="876443"/>
            <a:ext cx="4613805" cy="3638407"/>
          </a:xfrm>
          <a:prstGeom prst="rect">
            <a:avLst/>
          </a:prstGeom>
          <a:noFill/>
          <a:ln w="63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6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ts val="600"/>
              </a:spcBef>
              <a:defRPr/>
            </a:pPr>
            <a:r>
              <a:rPr lang="en-CA" sz="1400" b="0" kern="0" dirty="0" smtClean="0">
                <a:solidFill>
                  <a:srgbClr val="000000"/>
                </a:solidFill>
                <a:latin typeface="Arial"/>
              </a:rPr>
              <a:t>Mach </a:t>
            </a:r>
            <a:r>
              <a:rPr lang="en-CA" sz="1400" b="0" kern="0" dirty="0">
                <a:solidFill>
                  <a:srgbClr val="000000"/>
                </a:solidFill>
                <a:latin typeface="Arial"/>
              </a:rPr>
              <a:t>Zehnder Modulator (MZM)</a:t>
            </a:r>
          </a:p>
          <a:p>
            <a:pPr lvl="1" eaLnBrk="1" hangingPunct="1">
              <a:spcBef>
                <a:spcPts val="400"/>
              </a:spcBef>
              <a:defRPr/>
            </a:pPr>
            <a:r>
              <a:rPr lang="en-CA" sz="1200" b="0" kern="0" dirty="0" smtClean="0">
                <a:solidFill>
                  <a:srgbClr val="000000"/>
                </a:solidFill>
                <a:latin typeface="Arial"/>
              </a:rPr>
              <a:t>Phase shift is achieved from </a:t>
            </a:r>
            <a:r>
              <a:rPr lang="en-CA" sz="1200" b="0" kern="0" dirty="0">
                <a:solidFill>
                  <a:srgbClr val="000000"/>
                </a:solidFill>
                <a:latin typeface="Arial"/>
              </a:rPr>
              <a:t>using </a:t>
            </a:r>
            <a:r>
              <a:rPr lang="en-CA" sz="1200" b="0" kern="0" dirty="0" smtClean="0">
                <a:solidFill>
                  <a:srgbClr val="000000"/>
                </a:solidFill>
                <a:latin typeface="Arial"/>
              </a:rPr>
              <a:t>Pockels Effect, </a:t>
            </a:r>
            <a:r>
              <a:rPr lang="en-CA" sz="1200" b="0" kern="0" dirty="0">
                <a:solidFill>
                  <a:srgbClr val="000000"/>
                </a:solidFill>
                <a:latin typeface="Arial"/>
              </a:rPr>
              <a:t>Kerr, </a:t>
            </a:r>
            <a:r>
              <a:rPr lang="en-CA" sz="1200" b="0" kern="0" dirty="0" smtClean="0">
                <a:solidFill>
                  <a:srgbClr val="000000"/>
                </a:solidFill>
                <a:latin typeface="Arial"/>
              </a:rPr>
              <a:t>or carrier </a:t>
            </a:r>
            <a:r>
              <a:rPr lang="en-CA" sz="1200" b="0" kern="0" dirty="0">
                <a:solidFill>
                  <a:srgbClr val="000000"/>
                </a:solidFill>
                <a:latin typeface="Arial"/>
              </a:rPr>
              <a:t>injection/depletion</a:t>
            </a:r>
          </a:p>
          <a:p>
            <a:pPr lvl="1" eaLnBrk="1" hangingPunct="1">
              <a:spcBef>
                <a:spcPts val="400"/>
              </a:spcBef>
              <a:defRPr/>
            </a:pPr>
            <a:r>
              <a:rPr lang="en-CA" sz="1200" b="0" kern="0" dirty="0">
                <a:solidFill>
                  <a:srgbClr val="000000"/>
                </a:solidFill>
                <a:latin typeface="Arial"/>
              </a:rPr>
              <a:t>Short and compact but requires higher voltage/power</a:t>
            </a:r>
          </a:p>
          <a:p>
            <a:pPr lvl="1" eaLnBrk="1" hangingPunct="1">
              <a:spcBef>
                <a:spcPts val="400"/>
              </a:spcBef>
              <a:defRPr/>
            </a:pPr>
            <a:r>
              <a:rPr lang="en-CA" sz="1200" b="0" kern="0" dirty="0">
                <a:solidFill>
                  <a:srgbClr val="000000"/>
                </a:solidFill>
                <a:latin typeface="Arial"/>
              </a:rPr>
              <a:t>Limited modulation speed </a:t>
            </a:r>
            <a:r>
              <a:rPr lang="en-CA" sz="1200" b="0" kern="0" dirty="0" smtClean="0">
                <a:solidFill>
                  <a:srgbClr val="000000"/>
                </a:solidFill>
                <a:latin typeface="Arial"/>
              </a:rPr>
              <a:t>(10-40 Gb/s</a:t>
            </a:r>
            <a:r>
              <a:rPr lang="en-CA" sz="1200" b="0" kern="0" dirty="0">
                <a:solidFill>
                  <a:srgbClr val="000000"/>
                </a:solidFill>
                <a:latin typeface="Arial"/>
              </a:rPr>
              <a:t>)</a:t>
            </a:r>
            <a:endParaRPr lang="en-US" sz="1200" b="0" kern="0" dirty="0">
              <a:solidFill>
                <a:srgbClr val="000000"/>
              </a:solidFill>
              <a:latin typeface="Arial"/>
            </a:endParaRPr>
          </a:p>
          <a:p>
            <a:pPr eaLnBrk="1" hangingPunct="1">
              <a:spcBef>
                <a:spcPts val="600"/>
              </a:spcBef>
              <a:defRPr/>
            </a:pPr>
            <a:r>
              <a:rPr lang="en-US" sz="1400" b="0" kern="0" dirty="0" smtClean="0">
                <a:solidFill>
                  <a:srgbClr val="000000"/>
                </a:solidFill>
                <a:latin typeface="Arial"/>
              </a:rPr>
              <a:t>Building blocks</a:t>
            </a:r>
            <a:endParaRPr lang="en-CA" sz="1400" b="0" kern="0" dirty="0" smtClean="0">
              <a:solidFill>
                <a:srgbClr val="000000"/>
              </a:solidFill>
              <a:latin typeface="Arial"/>
            </a:endParaRPr>
          </a:p>
          <a:p>
            <a:pPr lvl="1" eaLnBrk="1" hangingPunct="1">
              <a:spcBef>
                <a:spcPts val="400"/>
              </a:spcBef>
              <a:defRPr/>
            </a:pPr>
            <a:r>
              <a:rPr lang="en-CA" sz="1200" b="0" kern="0" dirty="0">
                <a:solidFill>
                  <a:srgbClr val="000000"/>
                </a:solidFill>
                <a:latin typeface="Arial"/>
              </a:rPr>
              <a:t>1 Splitter</a:t>
            </a:r>
          </a:p>
          <a:p>
            <a:pPr lvl="1" eaLnBrk="1" hangingPunct="1">
              <a:spcBef>
                <a:spcPts val="400"/>
              </a:spcBef>
              <a:defRPr/>
            </a:pPr>
            <a:r>
              <a:rPr lang="en-CA" sz="1200" b="0" kern="0" dirty="0">
                <a:solidFill>
                  <a:srgbClr val="000000"/>
                </a:solidFill>
                <a:latin typeface="Arial"/>
              </a:rPr>
              <a:t>1 Joiner</a:t>
            </a:r>
          </a:p>
          <a:p>
            <a:pPr lvl="1" eaLnBrk="1" hangingPunct="1">
              <a:spcBef>
                <a:spcPts val="400"/>
              </a:spcBef>
              <a:defRPr/>
            </a:pPr>
            <a:r>
              <a:rPr lang="en-CA" sz="1200" b="0" kern="0" dirty="0">
                <a:solidFill>
                  <a:srgbClr val="000000"/>
                </a:solidFill>
                <a:latin typeface="Arial"/>
              </a:rPr>
              <a:t>2 Waveguides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CA" sz="1400" b="0" kern="0" dirty="0" smtClean="0">
                <a:solidFill>
                  <a:srgbClr val="000000"/>
                </a:solidFill>
                <a:latin typeface="Arial"/>
              </a:rPr>
              <a:t>OptiSPICE Model</a:t>
            </a:r>
            <a:endParaRPr lang="en-CA" sz="1400" b="0" kern="0" dirty="0">
              <a:solidFill>
                <a:srgbClr val="000000"/>
              </a:solidFill>
              <a:latin typeface="Arial"/>
            </a:endParaRPr>
          </a:p>
          <a:p>
            <a:pPr lvl="1" eaLnBrk="1" hangingPunct="1">
              <a:spcBef>
                <a:spcPts val="400"/>
              </a:spcBef>
              <a:defRPr/>
            </a:pPr>
            <a:r>
              <a:rPr lang="en-CA" sz="1200" b="0" kern="0" dirty="0">
                <a:solidFill>
                  <a:srgbClr val="000000"/>
                </a:solidFill>
                <a:latin typeface="Arial"/>
              </a:rPr>
              <a:t>Explicit multilayer filter model is set up with a single layer </a:t>
            </a:r>
          </a:p>
          <a:p>
            <a:pPr lvl="1" eaLnBrk="1" hangingPunct="1">
              <a:spcBef>
                <a:spcPts val="400"/>
              </a:spcBef>
              <a:defRPr/>
            </a:pPr>
            <a:r>
              <a:rPr lang="en-CA" sz="1200" b="0" kern="0" dirty="0">
                <a:solidFill>
                  <a:srgbClr val="000000"/>
                </a:solidFill>
                <a:latin typeface="Arial"/>
              </a:rPr>
              <a:t>The change in the refractive index can be controlled by a voltage source</a:t>
            </a:r>
          </a:p>
          <a:p>
            <a:pPr lvl="1" eaLnBrk="1" hangingPunct="1">
              <a:spcBef>
                <a:spcPts val="400"/>
              </a:spcBef>
              <a:defRPr/>
            </a:pPr>
            <a:r>
              <a:rPr lang="en-CA" sz="1200" b="0" kern="0" dirty="0">
                <a:solidFill>
                  <a:srgbClr val="000000"/>
                </a:solidFill>
                <a:latin typeface="Arial"/>
              </a:rPr>
              <a:t>Can be configured as push-pull or asymmetric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16825" y="1883926"/>
            <a:ext cx="3608956" cy="1594867"/>
          </a:xfrm>
          <a:prstGeom prst="rect">
            <a:avLst/>
          </a:prstGeom>
          <a:noFill/>
          <a:ln w="6350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551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68886" y="6351965"/>
            <a:ext cx="2133600" cy="365125"/>
          </a:xfrm>
        </p:spPr>
        <p:txBody>
          <a:bodyPr/>
          <a:lstStyle/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6858" y="6351965"/>
            <a:ext cx="8291952" cy="389403"/>
            <a:chOff x="26858" y="6351965"/>
            <a:chExt cx="8017178" cy="389403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6407993"/>
              <a:ext cx="22479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8" y="6351965"/>
              <a:ext cx="1519436" cy="389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" name="Title 2"/>
          <p:cNvSpPr txBox="1">
            <a:spLocks/>
          </p:cNvSpPr>
          <p:nvPr/>
        </p:nvSpPr>
        <p:spPr bwMode="auto">
          <a:xfrm>
            <a:off x="148695" y="47955"/>
            <a:ext cx="7758112" cy="648442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lumMod val="9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kern="0" dirty="0" smtClean="0">
                <a:solidFill>
                  <a:srgbClr val="4D4D4D"/>
                </a:solidFill>
              </a:rPr>
              <a:t>Introduction (TW Modulator)</a:t>
            </a:r>
            <a:endParaRPr lang="en-CA" kern="0" dirty="0">
              <a:solidFill>
                <a:srgbClr val="4D4D4D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702530"/>
            <a:ext cx="9144000" cy="0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303" y="96622"/>
            <a:ext cx="2209107" cy="733796"/>
          </a:xfrm>
          <a:prstGeom prst="rect">
            <a:avLst/>
          </a:prstGeom>
          <a:ln w="6350">
            <a:solidFill>
              <a:srgbClr val="800000"/>
            </a:solidFill>
          </a:ln>
        </p:spPr>
      </p:pic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148694" y="876444"/>
            <a:ext cx="4613805" cy="5190982"/>
          </a:xfrm>
          <a:prstGeom prst="rect">
            <a:avLst/>
          </a:prstGeom>
          <a:noFill/>
          <a:ln w="63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6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ts val="600"/>
              </a:spcBef>
              <a:defRPr/>
            </a:pPr>
            <a:r>
              <a:rPr lang="en-CA" sz="1400" b="0" kern="0" dirty="0">
                <a:solidFill>
                  <a:srgbClr val="000000"/>
                </a:solidFill>
                <a:latin typeface="Arial"/>
              </a:rPr>
              <a:t>Traveling Wave MZM</a:t>
            </a:r>
          </a:p>
          <a:p>
            <a:pPr lvl="1" eaLnBrk="1" hangingPunct="1">
              <a:spcBef>
                <a:spcPts val="400"/>
              </a:spcBef>
              <a:defRPr/>
            </a:pPr>
            <a:r>
              <a:rPr lang="en-CA" sz="1200" b="0" kern="0" dirty="0">
                <a:solidFill>
                  <a:srgbClr val="000000"/>
                </a:solidFill>
                <a:latin typeface="Arial"/>
              </a:rPr>
              <a:t>Modulation occurs the same way as MZM</a:t>
            </a:r>
          </a:p>
          <a:p>
            <a:pPr lvl="1" eaLnBrk="1" hangingPunct="1">
              <a:spcBef>
                <a:spcPts val="400"/>
              </a:spcBef>
              <a:defRPr/>
            </a:pPr>
            <a:r>
              <a:rPr lang="en-CA" sz="1200" b="0" kern="0" dirty="0">
                <a:solidFill>
                  <a:srgbClr val="000000"/>
                </a:solidFill>
                <a:latin typeface="Arial"/>
              </a:rPr>
              <a:t>Phase shift is achieved from using Pockels Effect, Kerr, or carrier injection/depletion</a:t>
            </a:r>
          </a:p>
          <a:p>
            <a:pPr lvl="1" eaLnBrk="1" hangingPunct="1">
              <a:spcBef>
                <a:spcPts val="400"/>
              </a:spcBef>
              <a:defRPr/>
            </a:pPr>
            <a:r>
              <a:rPr lang="en-CA" sz="1200" b="0" kern="0" dirty="0" smtClean="0">
                <a:solidFill>
                  <a:srgbClr val="000000"/>
                </a:solidFill>
                <a:latin typeface="Arial"/>
              </a:rPr>
              <a:t>Longer device </a:t>
            </a:r>
            <a:r>
              <a:rPr lang="en-CA" sz="1200" b="0" kern="0" dirty="0">
                <a:solidFill>
                  <a:srgbClr val="000000"/>
                </a:solidFill>
                <a:latin typeface="Arial"/>
              </a:rPr>
              <a:t>but uses lower voltage/power compared to regular MZM</a:t>
            </a:r>
          </a:p>
          <a:p>
            <a:pPr lvl="1" eaLnBrk="1" hangingPunct="1">
              <a:spcBef>
                <a:spcPts val="400"/>
              </a:spcBef>
              <a:defRPr/>
            </a:pPr>
            <a:r>
              <a:rPr lang="en-CA" sz="1200" b="0" kern="0" dirty="0">
                <a:solidFill>
                  <a:srgbClr val="000000"/>
                </a:solidFill>
                <a:latin typeface="Arial"/>
              </a:rPr>
              <a:t>Can achieve higher modulation speeds (~70 Gbit/s</a:t>
            </a:r>
            <a:r>
              <a:rPr lang="en-CA" sz="1200" b="0" kern="0" dirty="0" smtClean="0">
                <a:solidFill>
                  <a:srgbClr val="000000"/>
                </a:solidFill>
                <a:latin typeface="Arial"/>
              </a:rPr>
              <a:t>)</a:t>
            </a:r>
            <a:endParaRPr lang="en-US" sz="1200" b="0" kern="0" dirty="0">
              <a:solidFill>
                <a:srgbClr val="000000"/>
              </a:solidFill>
              <a:latin typeface="Arial"/>
            </a:endParaRPr>
          </a:p>
          <a:p>
            <a:pPr eaLnBrk="1" hangingPunct="1">
              <a:spcBef>
                <a:spcPts val="600"/>
              </a:spcBef>
              <a:defRPr/>
            </a:pPr>
            <a:r>
              <a:rPr lang="en-US" sz="1400" b="0" kern="0" dirty="0" smtClean="0">
                <a:solidFill>
                  <a:srgbClr val="000000"/>
                </a:solidFill>
                <a:latin typeface="Arial"/>
              </a:rPr>
              <a:t>Building blocks</a:t>
            </a:r>
            <a:endParaRPr lang="en-CA" sz="1400" b="0" kern="0" dirty="0" smtClean="0">
              <a:solidFill>
                <a:srgbClr val="000000"/>
              </a:solidFill>
              <a:latin typeface="Arial"/>
            </a:endParaRPr>
          </a:p>
          <a:p>
            <a:pPr lvl="1" eaLnBrk="1" hangingPunct="1">
              <a:spcBef>
                <a:spcPts val="400"/>
              </a:spcBef>
              <a:defRPr/>
            </a:pPr>
            <a:r>
              <a:rPr lang="en-CA" sz="1200" b="0" kern="0" dirty="0" smtClean="0">
                <a:solidFill>
                  <a:srgbClr val="000000"/>
                </a:solidFill>
                <a:latin typeface="Arial"/>
              </a:rPr>
              <a:t>1 </a:t>
            </a:r>
            <a:r>
              <a:rPr lang="en-CA" sz="1200" b="0" kern="0" dirty="0">
                <a:solidFill>
                  <a:srgbClr val="000000"/>
                </a:solidFill>
                <a:latin typeface="Arial"/>
              </a:rPr>
              <a:t>Splitter</a:t>
            </a:r>
          </a:p>
          <a:p>
            <a:pPr lvl="1" eaLnBrk="1" hangingPunct="1">
              <a:spcBef>
                <a:spcPts val="400"/>
              </a:spcBef>
              <a:defRPr/>
            </a:pPr>
            <a:r>
              <a:rPr lang="en-CA" sz="1200" b="0" kern="0" dirty="0">
                <a:solidFill>
                  <a:srgbClr val="000000"/>
                </a:solidFill>
                <a:latin typeface="Arial"/>
              </a:rPr>
              <a:t>1 Joiner</a:t>
            </a:r>
          </a:p>
          <a:p>
            <a:pPr lvl="1" eaLnBrk="1" hangingPunct="1">
              <a:spcBef>
                <a:spcPts val="400"/>
              </a:spcBef>
              <a:defRPr/>
            </a:pPr>
            <a:r>
              <a:rPr lang="en-CA" sz="1200" b="0" kern="0" dirty="0">
                <a:solidFill>
                  <a:srgbClr val="000000"/>
                </a:solidFill>
                <a:latin typeface="Arial"/>
              </a:rPr>
              <a:t>2 Transmission line electrodes</a:t>
            </a:r>
          </a:p>
          <a:p>
            <a:pPr lvl="1" eaLnBrk="1" hangingPunct="1">
              <a:spcBef>
                <a:spcPts val="400"/>
              </a:spcBef>
              <a:defRPr/>
            </a:pPr>
            <a:r>
              <a:rPr lang="en-CA" sz="1200" b="0" kern="0" dirty="0">
                <a:solidFill>
                  <a:srgbClr val="000000"/>
                </a:solidFill>
                <a:latin typeface="Arial"/>
              </a:rPr>
              <a:t>2 </a:t>
            </a:r>
            <a:r>
              <a:rPr lang="en-CA" sz="1200" b="0" kern="0" dirty="0" smtClean="0">
                <a:solidFill>
                  <a:srgbClr val="000000"/>
                </a:solidFill>
                <a:latin typeface="Arial"/>
              </a:rPr>
              <a:t>Waveguides</a:t>
            </a:r>
            <a:endParaRPr lang="en-CA" sz="1400" b="0" kern="0" dirty="0">
              <a:solidFill>
                <a:srgbClr val="000000"/>
              </a:solidFill>
              <a:latin typeface="Arial"/>
            </a:endParaRPr>
          </a:p>
          <a:p>
            <a:pPr eaLnBrk="1" hangingPunct="1">
              <a:spcBef>
                <a:spcPts val="600"/>
              </a:spcBef>
              <a:defRPr/>
            </a:pPr>
            <a:r>
              <a:rPr lang="en-CA" sz="1400" b="0" kern="0" dirty="0" smtClean="0">
                <a:solidFill>
                  <a:srgbClr val="000000"/>
                </a:solidFill>
                <a:latin typeface="Arial"/>
              </a:rPr>
              <a:t>OptiSPICE Model</a:t>
            </a:r>
            <a:endParaRPr lang="en-CA" sz="1400" b="0" kern="0" dirty="0">
              <a:solidFill>
                <a:srgbClr val="000000"/>
              </a:solidFill>
              <a:latin typeface="Arial"/>
            </a:endParaRPr>
          </a:p>
          <a:p>
            <a:pPr lvl="1" eaLnBrk="1" hangingPunct="1">
              <a:spcBef>
                <a:spcPts val="400"/>
              </a:spcBef>
              <a:defRPr/>
            </a:pPr>
            <a:r>
              <a:rPr lang="en-CA" sz="1200" b="0" kern="0" dirty="0">
                <a:solidFill>
                  <a:srgbClr val="000000"/>
                </a:solidFill>
                <a:latin typeface="Arial"/>
              </a:rPr>
              <a:t>The waveguide consists of many layers with controllable refractive indexes</a:t>
            </a:r>
          </a:p>
          <a:p>
            <a:pPr lvl="1" eaLnBrk="1" hangingPunct="1">
              <a:spcBef>
                <a:spcPts val="400"/>
              </a:spcBef>
              <a:defRPr/>
            </a:pPr>
            <a:r>
              <a:rPr lang="en-CA" sz="1200" b="0" kern="0" dirty="0">
                <a:solidFill>
                  <a:srgbClr val="000000"/>
                </a:solidFill>
                <a:latin typeface="Arial"/>
              </a:rPr>
              <a:t>Each transmission line corresponds to a different metal contact connected to one of the waveguides </a:t>
            </a:r>
          </a:p>
          <a:p>
            <a:pPr lvl="1" eaLnBrk="1" hangingPunct="1">
              <a:spcBef>
                <a:spcPts val="400"/>
              </a:spcBef>
              <a:defRPr/>
            </a:pPr>
            <a:r>
              <a:rPr lang="en-CA" sz="1200" b="0" kern="0" dirty="0">
                <a:solidFill>
                  <a:srgbClr val="000000"/>
                </a:solidFill>
                <a:latin typeface="Arial"/>
              </a:rPr>
              <a:t>The waveguides and the transmission line models have the same length and the same number of sections</a:t>
            </a:r>
          </a:p>
          <a:p>
            <a:pPr lvl="1" eaLnBrk="1" hangingPunct="1">
              <a:spcBef>
                <a:spcPts val="400"/>
              </a:spcBef>
              <a:defRPr/>
            </a:pPr>
            <a:r>
              <a:rPr lang="en-CA" sz="1200" b="0" kern="0" dirty="0">
                <a:solidFill>
                  <a:srgbClr val="000000"/>
                </a:solidFill>
                <a:latin typeface="Arial"/>
              </a:rPr>
              <a:t>The refractive index of each layer is a function of the voltage in </a:t>
            </a:r>
            <a:r>
              <a:rPr lang="en-CA" sz="1200" b="0" kern="0" dirty="0" smtClean="0">
                <a:solidFill>
                  <a:srgbClr val="000000"/>
                </a:solidFill>
                <a:latin typeface="Arial"/>
              </a:rPr>
              <a:t>the corresponding </a:t>
            </a:r>
            <a:r>
              <a:rPr lang="en-CA" sz="1200" b="0" kern="0" dirty="0">
                <a:solidFill>
                  <a:srgbClr val="000000"/>
                </a:solidFill>
                <a:latin typeface="Arial"/>
              </a:rPr>
              <a:t>section of the transmission </a:t>
            </a:r>
            <a:r>
              <a:rPr lang="en-CA" sz="1200" b="0" kern="0" dirty="0" smtClean="0">
                <a:solidFill>
                  <a:srgbClr val="000000"/>
                </a:solidFill>
                <a:latin typeface="Arial"/>
              </a:rPr>
              <a:t>line</a:t>
            </a:r>
            <a:endParaRPr lang="en-US" sz="1200" b="0" kern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29146" y="1340743"/>
            <a:ext cx="3384314" cy="2880320"/>
          </a:xfrm>
          <a:prstGeom prst="rect">
            <a:avLst/>
          </a:prstGeom>
          <a:noFill/>
          <a:ln w="6350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680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68886" y="6351965"/>
            <a:ext cx="2133600" cy="365125"/>
          </a:xfrm>
        </p:spPr>
        <p:txBody>
          <a:bodyPr/>
          <a:lstStyle/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6858" y="6351965"/>
            <a:ext cx="8291952" cy="389403"/>
            <a:chOff x="26858" y="6351965"/>
            <a:chExt cx="8017178" cy="389403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6407993"/>
              <a:ext cx="22479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8" y="6351965"/>
              <a:ext cx="1519436" cy="389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" name="Title 2"/>
          <p:cNvSpPr txBox="1">
            <a:spLocks/>
          </p:cNvSpPr>
          <p:nvPr/>
        </p:nvSpPr>
        <p:spPr bwMode="auto">
          <a:xfrm>
            <a:off x="148695" y="47955"/>
            <a:ext cx="7758112" cy="648442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lumMod val="9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kern="0" dirty="0" smtClean="0">
                <a:solidFill>
                  <a:srgbClr val="4D4D4D"/>
                </a:solidFill>
              </a:rPr>
              <a:t>Si-TWM Model Overview</a:t>
            </a:r>
            <a:endParaRPr lang="en-CA" kern="0" dirty="0">
              <a:solidFill>
                <a:srgbClr val="4D4D4D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702530"/>
            <a:ext cx="9144000" cy="0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"/>
          <p:cNvSpPr txBox="1">
            <a:spLocks noChangeArrowheads="1"/>
          </p:cNvSpPr>
          <p:nvPr/>
        </p:nvSpPr>
        <p:spPr bwMode="auto">
          <a:xfrm>
            <a:off x="894365" y="975602"/>
            <a:ext cx="6735669" cy="73610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6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CA" sz="1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Modified </a:t>
            </a:r>
            <a:r>
              <a:rPr lang="en-CA" sz="1200" b="0" dirty="0">
                <a:latin typeface="Arial" panose="020B0604020202020204" pitchFamily="34" charset="0"/>
                <a:cs typeface="Arial" panose="020B0604020202020204" pitchFamily="34" charset="0"/>
              </a:rPr>
              <a:t>transmission line model for PN Junction</a:t>
            </a:r>
          </a:p>
          <a:p>
            <a:r>
              <a:rPr lang="en-CA" sz="1200" b="0" dirty="0">
                <a:latin typeface="Arial" panose="020B0604020202020204" pitchFamily="34" charset="0"/>
                <a:cs typeface="Arial" panose="020B0604020202020204" pitchFamily="34" charset="0"/>
              </a:rPr>
              <a:t>Sectionalized modulator arms (MLF + TL)</a:t>
            </a:r>
          </a:p>
          <a:p>
            <a:r>
              <a:rPr lang="en-CA" sz="1200" b="0" dirty="0">
                <a:latin typeface="Arial" panose="020B0604020202020204" pitchFamily="34" charset="0"/>
                <a:cs typeface="Arial" panose="020B0604020202020204" pitchFamily="34" charset="0"/>
              </a:rPr>
              <a:t>Δn α E in each section (can be nonlinear)</a:t>
            </a:r>
          </a:p>
          <a:p>
            <a:endParaRPr lang="en-CA" sz="12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04901" y="1969412"/>
            <a:ext cx="2280094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Transmission line model</a:t>
            </a:r>
            <a:endParaRPr lang="en-CA" sz="1400" i="1" dirty="0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400300"/>
            <a:ext cx="3993726" cy="1498104"/>
          </a:xfrm>
          <a:prstGeom prst="rect">
            <a:avLst/>
          </a:prstGeom>
          <a:noFill/>
          <a:ln w="63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2400300"/>
            <a:ext cx="3164150" cy="148972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4903612" y="1969412"/>
            <a:ext cx="3049763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Modified Transmission Line </a:t>
            </a:r>
            <a:r>
              <a:rPr lang="en-US" sz="1400" i="1" dirty="0" smtClean="0"/>
              <a:t>Model*</a:t>
            </a:r>
            <a:endParaRPr lang="en-CA" sz="1400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391570" y="5807917"/>
            <a:ext cx="8360860" cy="41549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i="1" dirty="0" smtClean="0">
                <a:latin typeface="Arial" panose="020B0604020202020204" pitchFamily="34" charset="0"/>
                <a:cs typeface="Arial" panose="020B0604020202020204" pitchFamily="34" charset="0"/>
              </a:rPr>
              <a:t>*K. Zhu, V. </a:t>
            </a:r>
            <a:r>
              <a:rPr lang="en-US" sz="105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Saxena</a:t>
            </a:r>
            <a:r>
              <a:rPr lang="en-US" sz="1050" i="1" dirty="0" smtClean="0">
                <a:latin typeface="Arial" panose="020B0604020202020204" pitchFamily="34" charset="0"/>
                <a:cs typeface="Arial" panose="020B0604020202020204" pitchFamily="34" charset="0"/>
              </a:rPr>
              <a:t> and W. </a:t>
            </a:r>
            <a:r>
              <a:rPr lang="en-US" sz="105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Kuang</a:t>
            </a:r>
            <a:r>
              <a:rPr lang="en-US" sz="105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"Compact </a:t>
            </a:r>
            <a:r>
              <a:rPr lang="en-US" sz="105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Verilog</a:t>
            </a:r>
            <a:r>
              <a:rPr lang="en-US" sz="1050" i="1" dirty="0" smtClean="0">
                <a:latin typeface="Arial" panose="020B0604020202020204" pitchFamily="34" charset="0"/>
                <a:cs typeface="Arial" panose="020B0604020202020204" pitchFamily="34" charset="0"/>
              </a:rPr>
              <a:t>-A modeling of silicon traveling-wave modulator for hybrid CMOS photonic circuit design," 2014 IEEE 57th International Midwest Symposium on Circuits and Systems (MWSCAS), College Station, TX, 2014, pp. 615-618.</a:t>
            </a:r>
            <a:endParaRPr lang="en-US" sz="105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ular Callout 35"/>
          <p:cNvSpPr/>
          <p:nvPr/>
        </p:nvSpPr>
        <p:spPr>
          <a:xfrm>
            <a:off x="5629061" y="4159540"/>
            <a:ext cx="2000973" cy="440632"/>
          </a:xfrm>
          <a:prstGeom prst="wedgeRectCallout">
            <a:avLst>
              <a:gd name="adj1" fmla="val -46155"/>
              <a:gd name="adj2" fmla="val -138038"/>
            </a:avLst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r>
              <a:rPr lang="en-CA" sz="105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</a:t>
            </a:r>
            <a:r>
              <a:rPr lang="en-CA" sz="105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sections connected to a single layer of a multilayer </a:t>
            </a:r>
            <a:r>
              <a:rPr lang="en-CA" sz="105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filter</a:t>
            </a:r>
            <a:endParaRPr lang="en-CA" sz="105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53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68886" y="6351965"/>
            <a:ext cx="2133600" cy="365125"/>
          </a:xfrm>
        </p:spPr>
        <p:txBody>
          <a:bodyPr/>
          <a:lstStyle/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6858" y="6351965"/>
            <a:ext cx="8291952" cy="389403"/>
            <a:chOff x="26858" y="6351965"/>
            <a:chExt cx="8017178" cy="389403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6407993"/>
              <a:ext cx="22479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8" y="6351965"/>
              <a:ext cx="1519436" cy="389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" name="Title 2"/>
          <p:cNvSpPr txBox="1">
            <a:spLocks/>
          </p:cNvSpPr>
          <p:nvPr/>
        </p:nvSpPr>
        <p:spPr bwMode="auto">
          <a:xfrm>
            <a:off x="148695" y="47955"/>
            <a:ext cx="7758112" cy="648442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lumMod val="9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kern="0" dirty="0">
                <a:solidFill>
                  <a:srgbClr val="4D4D4D"/>
                </a:solidFill>
              </a:rPr>
              <a:t>P</a:t>
            </a:r>
            <a:r>
              <a:rPr lang="en-US" kern="0" dirty="0" smtClean="0">
                <a:solidFill>
                  <a:srgbClr val="4D4D4D"/>
                </a:solidFill>
              </a:rPr>
              <a:t>arameters</a:t>
            </a:r>
            <a:endParaRPr lang="en-CA" kern="0" dirty="0">
              <a:solidFill>
                <a:srgbClr val="4D4D4D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702530"/>
            <a:ext cx="9144000" cy="0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82069" y="800244"/>
            <a:ext cx="3879057" cy="3019282"/>
          </a:xfrm>
          <a:prstGeom prst="rect">
            <a:avLst/>
          </a:prstGeom>
          <a:noFill/>
          <a:ln w="63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6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ts val="600"/>
              </a:spcBef>
              <a:defRPr/>
            </a:pPr>
            <a:r>
              <a:rPr lang="en-CA" sz="1400" b="0" kern="0" dirty="0" smtClean="0">
                <a:solidFill>
                  <a:srgbClr val="000000"/>
                </a:solidFill>
                <a:latin typeface="Arial"/>
              </a:rPr>
              <a:t>Transmission line (model parameters)</a:t>
            </a:r>
            <a:endParaRPr lang="en-CA" sz="1400" b="0" kern="0" dirty="0">
              <a:solidFill>
                <a:srgbClr val="000000"/>
              </a:solidFill>
              <a:latin typeface="Arial"/>
            </a:endParaRPr>
          </a:p>
          <a:p>
            <a:pPr lvl="1" eaLnBrk="1" hangingPunct="1">
              <a:spcBef>
                <a:spcPts val="400"/>
              </a:spcBef>
              <a:defRPr/>
            </a:pPr>
            <a:r>
              <a:rPr lang="en-CA" sz="1200" b="0" kern="0" dirty="0" smtClean="0">
                <a:solidFill>
                  <a:srgbClr val="000000"/>
                </a:solidFill>
                <a:latin typeface="Arial"/>
              </a:rPr>
              <a:t>100 Sections</a:t>
            </a:r>
            <a:r>
              <a:rPr lang="en-US" sz="1200" b="0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200" b="0" kern="0" dirty="0">
                <a:solidFill>
                  <a:srgbClr val="000000"/>
                </a:solidFill>
                <a:latin typeface="Arial"/>
              </a:rPr>
              <a:t>(</a:t>
            </a:r>
            <a:r>
              <a:rPr lang="en-US" sz="1200" b="0" i="1" kern="0" dirty="0">
                <a:solidFill>
                  <a:srgbClr val="000000"/>
                </a:solidFill>
                <a:latin typeface="Arial"/>
              </a:rPr>
              <a:t>Number of sections</a:t>
            </a:r>
            <a:r>
              <a:rPr lang="en-US" sz="1200" b="0" kern="0" dirty="0">
                <a:solidFill>
                  <a:srgbClr val="000000"/>
                </a:solidFill>
                <a:latin typeface="Arial"/>
              </a:rPr>
              <a:t>)</a:t>
            </a:r>
            <a:endParaRPr lang="en-CA" sz="1200" b="0" kern="0" dirty="0">
              <a:solidFill>
                <a:srgbClr val="000000"/>
              </a:solidFill>
              <a:latin typeface="Arial"/>
            </a:endParaRPr>
          </a:p>
          <a:p>
            <a:pPr lvl="1" eaLnBrk="1" hangingPunct="1">
              <a:spcBef>
                <a:spcPts val="400"/>
              </a:spcBef>
              <a:defRPr/>
            </a:pPr>
            <a:r>
              <a:rPr lang="en-CA" sz="1200" b="0" kern="0" smtClean="0">
                <a:solidFill>
                  <a:srgbClr val="000000"/>
                </a:solidFill>
                <a:latin typeface="Arial"/>
              </a:rPr>
              <a:t>Rtl </a:t>
            </a:r>
            <a:r>
              <a:rPr lang="en-CA" sz="1200" b="0" kern="0" dirty="0">
                <a:solidFill>
                  <a:srgbClr val="000000"/>
                </a:solidFill>
                <a:latin typeface="Arial"/>
              </a:rPr>
              <a:t>= 2kohm/m</a:t>
            </a:r>
          </a:p>
          <a:p>
            <a:pPr lvl="1" eaLnBrk="1" hangingPunct="1">
              <a:spcBef>
                <a:spcPts val="400"/>
              </a:spcBef>
              <a:defRPr/>
            </a:pPr>
            <a:r>
              <a:rPr lang="en-CA" sz="1200" b="0" kern="0" dirty="0">
                <a:solidFill>
                  <a:srgbClr val="000000"/>
                </a:solidFill>
                <a:latin typeface="Arial"/>
              </a:rPr>
              <a:t>Ctl = 120 pf/m</a:t>
            </a:r>
          </a:p>
          <a:p>
            <a:pPr lvl="1" eaLnBrk="1" hangingPunct="1">
              <a:spcBef>
                <a:spcPts val="400"/>
              </a:spcBef>
              <a:defRPr/>
            </a:pPr>
            <a:r>
              <a:rPr lang="en-CA" sz="1200" b="0" kern="0" dirty="0">
                <a:solidFill>
                  <a:srgbClr val="000000"/>
                </a:solidFill>
                <a:latin typeface="Arial"/>
              </a:rPr>
              <a:t>Ltl = 500 nH/m</a:t>
            </a:r>
          </a:p>
          <a:p>
            <a:pPr lvl="1" eaLnBrk="1" hangingPunct="1">
              <a:spcBef>
                <a:spcPts val="400"/>
              </a:spcBef>
              <a:defRPr/>
            </a:pPr>
            <a:r>
              <a:rPr lang="en-CA" sz="1200" b="0" kern="0" dirty="0">
                <a:solidFill>
                  <a:srgbClr val="000000"/>
                </a:solidFill>
                <a:latin typeface="Arial"/>
              </a:rPr>
              <a:t>RS = 13e-3 ohm*m</a:t>
            </a:r>
          </a:p>
          <a:p>
            <a:pPr lvl="1" eaLnBrk="1" hangingPunct="1">
              <a:spcBef>
                <a:spcPts val="400"/>
              </a:spcBef>
              <a:defRPr/>
            </a:pPr>
            <a:r>
              <a:rPr lang="en-CA" sz="1200" b="0" kern="0" dirty="0">
                <a:solidFill>
                  <a:srgbClr val="000000"/>
                </a:solidFill>
                <a:latin typeface="Arial"/>
              </a:rPr>
              <a:t>CJ = 186 pf/m @(-3V Reverse Bias)</a:t>
            </a:r>
          </a:p>
          <a:p>
            <a:pPr lvl="1" eaLnBrk="1" hangingPunct="1">
              <a:spcBef>
                <a:spcPts val="400"/>
              </a:spcBef>
              <a:defRPr/>
            </a:pPr>
            <a:r>
              <a:rPr lang="en-CA" sz="1200" b="0" kern="0" dirty="0">
                <a:solidFill>
                  <a:srgbClr val="000000"/>
                </a:solidFill>
                <a:latin typeface="Arial"/>
              </a:rPr>
              <a:t>d  = 2 </a:t>
            </a:r>
            <a:r>
              <a:rPr lang="en-CA" sz="1200" b="0" kern="0" dirty="0" smtClean="0">
                <a:solidFill>
                  <a:srgbClr val="000000"/>
                </a:solidFill>
                <a:latin typeface="Arial"/>
              </a:rPr>
              <a:t>mm (</a:t>
            </a:r>
            <a:r>
              <a:rPr lang="en-CA" sz="1200" b="0" i="1" kern="0" dirty="0" smtClean="0">
                <a:solidFill>
                  <a:srgbClr val="000000"/>
                </a:solidFill>
                <a:latin typeface="Arial"/>
              </a:rPr>
              <a:t>Modulator length</a:t>
            </a:r>
            <a:r>
              <a:rPr lang="en-CA" sz="1200" b="0" kern="0" dirty="0" smtClean="0">
                <a:solidFill>
                  <a:srgbClr val="000000"/>
                </a:solidFill>
                <a:latin typeface="Arial"/>
              </a:rPr>
              <a:t>)</a:t>
            </a:r>
            <a:endParaRPr lang="en-US" sz="1200" b="0" kern="0" dirty="0">
              <a:solidFill>
                <a:srgbClr val="000000"/>
              </a:solidFill>
              <a:latin typeface="Arial"/>
            </a:endParaRPr>
          </a:p>
          <a:p>
            <a:pPr eaLnBrk="1" hangingPunct="1">
              <a:spcBef>
                <a:spcPts val="600"/>
              </a:spcBef>
              <a:defRPr/>
            </a:pPr>
            <a:r>
              <a:rPr lang="en-US" sz="1400" b="0" kern="0" dirty="0" smtClean="0">
                <a:solidFill>
                  <a:srgbClr val="000000"/>
                </a:solidFill>
                <a:latin typeface="Arial"/>
              </a:rPr>
              <a:t>Transmission </a:t>
            </a:r>
            <a:r>
              <a:rPr lang="en-US" sz="1400" b="0" kern="0" dirty="0">
                <a:solidFill>
                  <a:srgbClr val="000000"/>
                </a:solidFill>
                <a:latin typeface="Arial"/>
              </a:rPr>
              <a:t>line </a:t>
            </a:r>
            <a:r>
              <a:rPr lang="en-US" sz="1400" b="0" kern="0" dirty="0" smtClean="0">
                <a:solidFill>
                  <a:srgbClr val="000000"/>
                </a:solidFill>
                <a:latin typeface="Arial"/>
              </a:rPr>
              <a:t>(calculated parameters</a:t>
            </a:r>
            <a:r>
              <a:rPr lang="en-US" sz="1400" b="0" kern="0" dirty="0">
                <a:solidFill>
                  <a:srgbClr val="000000"/>
                </a:solidFill>
                <a:latin typeface="Arial"/>
              </a:rPr>
              <a:t>)</a:t>
            </a:r>
          </a:p>
          <a:p>
            <a:pPr lvl="1" eaLnBrk="1" hangingPunct="1">
              <a:spcBef>
                <a:spcPts val="400"/>
              </a:spcBef>
              <a:defRPr/>
            </a:pPr>
            <a:r>
              <a:rPr lang="pt-BR" sz="1200" b="0" kern="0" dirty="0" smtClean="0">
                <a:solidFill>
                  <a:srgbClr val="000000"/>
                </a:solidFill>
                <a:latin typeface="Arial"/>
              </a:rPr>
              <a:t>R0 </a:t>
            </a:r>
            <a:r>
              <a:rPr lang="pt-BR" sz="1200" b="0" kern="0" dirty="0">
                <a:solidFill>
                  <a:srgbClr val="000000"/>
                </a:solidFill>
                <a:latin typeface="Arial"/>
              </a:rPr>
              <a:t>= re(Z0) = 43 ohm @ 40 Ghz</a:t>
            </a:r>
          </a:p>
          <a:p>
            <a:pPr lvl="1" eaLnBrk="1" hangingPunct="1">
              <a:spcBef>
                <a:spcPts val="400"/>
              </a:spcBef>
              <a:defRPr/>
            </a:pPr>
            <a:r>
              <a:rPr lang="pt-BR" sz="1200" b="0" kern="0" dirty="0">
                <a:solidFill>
                  <a:srgbClr val="000000"/>
                </a:solidFill>
                <a:latin typeface="Arial"/>
              </a:rPr>
              <a:t>neff = 3.4@ 40 Ghz</a:t>
            </a:r>
          </a:p>
          <a:p>
            <a:pPr lvl="1" eaLnBrk="1" hangingPunct="1">
              <a:spcBef>
                <a:spcPts val="400"/>
              </a:spcBef>
              <a:defRPr/>
            </a:pPr>
            <a:r>
              <a:rPr lang="pt-BR" sz="1200" b="0" kern="0" dirty="0">
                <a:solidFill>
                  <a:srgbClr val="000000"/>
                </a:solidFill>
                <a:latin typeface="Arial"/>
              </a:rPr>
              <a:t>v  =  8.8174e+07 m/s @ 40 </a:t>
            </a:r>
            <a:r>
              <a:rPr lang="pt-BR" sz="1200" b="0" kern="0" dirty="0" smtClean="0">
                <a:solidFill>
                  <a:srgbClr val="000000"/>
                </a:solidFill>
                <a:latin typeface="Arial"/>
              </a:rPr>
              <a:t>Ghz</a:t>
            </a:r>
            <a:endParaRPr lang="en-CA" sz="1400" b="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482069" y="3981594"/>
            <a:ext cx="3879057" cy="1876281"/>
          </a:xfrm>
          <a:prstGeom prst="rect">
            <a:avLst/>
          </a:prstGeom>
          <a:noFill/>
          <a:ln w="63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6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ts val="600"/>
              </a:spcBef>
              <a:defRPr/>
            </a:pPr>
            <a:r>
              <a:rPr lang="en-CA" sz="1400" b="0" kern="0" dirty="0" smtClean="0">
                <a:solidFill>
                  <a:srgbClr val="000000"/>
                </a:solidFill>
                <a:latin typeface="Arial"/>
              </a:rPr>
              <a:t>Multilayer filter (model parameters)</a:t>
            </a:r>
            <a:endParaRPr lang="en-CA" sz="1400" b="0" kern="0" dirty="0">
              <a:solidFill>
                <a:srgbClr val="000000"/>
              </a:solidFill>
              <a:latin typeface="Arial"/>
            </a:endParaRPr>
          </a:p>
          <a:p>
            <a:pPr lvl="1" eaLnBrk="1" hangingPunct="1">
              <a:spcBef>
                <a:spcPts val="400"/>
              </a:spcBef>
              <a:defRPr/>
            </a:pPr>
            <a:r>
              <a:rPr lang="en-CA" sz="1200" b="0" kern="0" dirty="0" smtClean="0">
                <a:solidFill>
                  <a:srgbClr val="000000"/>
                </a:solidFill>
                <a:latin typeface="Arial"/>
              </a:rPr>
              <a:t>n </a:t>
            </a:r>
            <a:r>
              <a:rPr lang="en-CA" sz="1200" b="0" kern="0" dirty="0">
                <a:solidFill>
                  <a:srgbClr val="000000"/>
                </a:solidFill>
                <a:latin typeface="Arial"/>
              </a:rPr>
              <a:t>= 3.4 </a:t>
            </a:r>
            <a:r>
              <a:rPr lang="en-CA" sz="1200" b="0" kern="0" dirty="0" smtClean="0">
                <a:solidFill>
                  <a:srgbClr val="000000"/>
                </a:solidFill>
                <a:latin typeface="Arial"/>
              </a:rPr>
              <a:t>(Refractive </a:t>
            </a:r>
            <a:r>
              <a:rPr lang="en-CA" sz="1200" b="0" kern="0" dirty="0">
                <a:solidFill>
                  <a:srgbClr val="000000"/>
                </a:solidFill>
                <a:latin typeface="Arial"/>
              </a:rPr>
              <a:t>index)</a:t>
            </a:r>
          </a:p>
          <a:p>
            <a:pPr lvl="1" eaLnBrk="1" hangingPunct="1">
              <a:spcBef>
                <a:spcPts val="400"/>
              </a:spcBef>
              <a:defRPr/>
            </a:pPr>
            <a:r>
              <a:rPr lang="en-CA" sz="1200" b="0" kern="0" dirty="0">
                <a:solidFill>
                  <a:srgbClr val="000000"/>
                </a:solidFill>
                <a:latin typeface="Arial"/>
              </a:rPr>
              <a:t>d = 2 </a:t>
            </a:r>
            <a:r>
              <a:rPr lang="en-CA" sz="1200" b="0" kern="0" dirty="0" smtClean="0">
                <a:solidFill>
                  <a:srgbClr val="000000"/>
                </a:solidFill>
                <a:latin typeface="Arial"/>
              </a:rPr>
              <a:t>mm (</a:t>
            </a:r>
            <a:r>
              <a:rPr lang="en-CA" sz="1200" b="0" i="1" kern="0" dirty="0" smtClean="0">
                <a:solidFill>
                  <a:srgbClr val="000000"/>
                </a:solidFill>
                <a:latin typeface="Arial"/>
              </a:rPr>
              <a:t>Modulator length</a:t>
            </a:r>
            <a:r>
              <a:rPr lang="en-CA" sz="1200" b="0" kern="0" dirty="0" smtClean="0">
                <a:solidFill>
                  <a:srgbClr val="000000"/>
                </a:solidFill>
                <a:latin typeface="Arial"/>
              </a:rPr>
              <a:t>)</a:t>
            </a:r>
          </a:p>
          <a:p>
            <a:pPr lvl="1" eaLnBrk="1" hangingPunct="1">
              <a:spcBef>
                <a:spcPts val="400"/>
              </a:spcBef>
              <a:defRPr/>
            </a:pPr>
            <a:r>
              <a:rPr lang="en-US" sz="1200" b="0" kern="0" dirty="0" smtClean="0">
                <a:solidFill>
                  <a:srgbClr val="000000"/>
                </a:solidFill>
                <a:latin typeface="Arial"/>
              </a:rPr>
              <a:t>100 ML filter layers (</a:t>
            </a:r>
            <a:r>
              <a:rPr lang="en-US" sz="1200" b="0" i="1" kern="0" dirty="0" smtClean="0">
                <a:solidFill>
                  <a:srgbClr val="000000"/>
                </a:solidFill>
                <a:latin typeface="Arial"/>
              </a:rPr>
              <a:t>Number of sections</a:t>
            </a:r>
            <a:r>
              <a:rPr lang="en-US" sz="1200" b="0" kern="0" dirty="0" smtClean="0">
                <a:solidFill>
                  <a:srgbClr val="000000"/>
                </a:solidFill>
                <a:latin typeface="Arial"/>
              </a:rPr>
              <a:t>)</a:t>
            </a:r>
            <a:endParaRPr lang="en-CA" sz="1200" b="0" kern="0" dirty="0">
              <a:solidFill>
                <a:srgbClr val="000000"/>
              </a:solidFill>
              <a:latin typeface="Arial"/>
            </a:endParaRPr>
          </a:p>
          <a:p>
            <a:pPr eaLnBrk="1" hangingPunct="1">
              <a:spcBef>
                <a:spcPts val="600"/>
              </a:spcBef>
              <a:defRPr/>
            </a:pPr>
            <a:r>
              <a:rPr lang="en-CA" sz="1400" b="0" kern="0" dirty="0">
                <a:solidFill>
                  <a:srgbClr val="000000"/>
                </a:solidFill>
                <a:latin typeface="Arial"/>
              </a:rPr>
              <a:t>Multilayer </a:t>
            </a:r>
            <a:r>
              <a:rPr lang="en-CA" sz="1400" b="0" kern="0" dirty="0" smtClean="0">
                <a:solidFill>
                  <a:srgbClr val="000000"/>
                </a:solidFill>
                <a:latin typeface="Arial"/>
              </a:rPr>
              <a:t>filter </a:t>
            </a:r>
            <a:r>
              <a:rPr lang="en-US" sz="1400" b="0" kern="0" dirty="0" smtClean="0">
                <a:solidFill>
                  <a:srgbClr val="000000"/>
                </a:solidFill>
                <a:latin typeface="Arial"/>
              </a:rPr>
              <a:t>(calculated parameters</a:t>
            </a:r>
            <a:r>
              <a:rPr lang="en-US" sz="1400" b="0" kern="0" dirty="0">
                <a:solidFill>
                  <a:srgbClr val="000000"/>
                </a:solidFill>
                <a:latin typeface="Arial"/>
              </a:rPr>
              <a:t>)</a:t>
            </a:r>
          </a:p>
          <a:p>
            <a:pPr lvl="1" eaLnBrk="1" hangingPunct="1">
              <a:spcBef>
                <a:spcPts val="400"/>
              </a:spcBef>
              <a:defRPr/>
            </a:pPr>
            <a:r>
              <a:rPr lang="pt-BR" sz="1200" b="0" kern="0" dirty="0" smtClean="0">
                <a:solidFill>
                  <a:srgbClr val="000000"/>
                </a:solidFill>
                <a:latin typeface="Arial"/>
              </a:rPr>
              <a:t>v </a:t>
            </a:r>
            <a:r>
              <a:rPr lang="pt-BR" sz="1200" b="0" kern="0" dirty="0">
                <a:solidFill>
                  <a:srgbClr val="000000"/>
                </a:solidFill>
                <a:latin typeface="Arial"/>
              </a:rPr>
              <a:t>= c/n =   8.8174e+07 m/s</a:t>
            </a:r>
          </a:p>
          <a:p>
            <a:pPr lvl="1" eaLnBrk="1" hangingPunct="1">
              <a:spcBef>
                <a:spcPts val="400"/>
              </a:spcBef>
              <a:defRPr/>
            </a:pPr>
            <a:r>
              <a:rPr lang="pt-BR" sz="1200" b="0" kern="0" dirty="0">
                <a:solidFill>
                  <a:srgbClr val="000000"/>
                </a:solidFill>
                <a:latin typeface="Arial"/>
              </a:rPr>
              <a:t>Vpi =1.3 </a:t>
            </a:r>
            <a:r>
              <a:rPr lang="pt-BR" sz="1200" b="0" kern="0" dirty="0" smtClean="0">
                <a:solidFill>
                  <a:srgbClr val="000000"/>
                </a:solidFill>
                <a:latin typeface="Arial"/>
              </a:rPr>
              <a:t>V</a:t>
            </a:r>
            <a:endParaRPr lang="pt-BR" sz="1200" b="0" kern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42657" y="800244"/>
            <a:ext cx="3164150" cy="148972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657" y="2523210"/>
            <a:ext cx="3906125" cy="1458384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52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68886" y="6351965"/>
            <a:ext cx="2133600" cy="365125"/>
          </a:xfrm>
        </p:spPr>
        <p:txBody>
          <a:bodyPr/>
          <a:lstStyle/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6858" y="6351965"/>
            <a:ext cx="8291952" cy="389403"/>
            <a:chOff x="26858" y="6351965"/>
            <a:chExt cx="8017178" cy="389403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6407993"/>
              <a:ext cx="22479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8" y="6351965"/>
              <a:ext cx="1519436" cy="389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" name="Title 2"/>
          <p:cNvSpPr txBox="1">
            <a:spLocks/>
          </p:cNvSpPr>
          <p:nvPr/>
        </p:nvSpPr>
        <p:spPr bwMode="auto">
          <a:xfrm>
            <a:off x="148695" y="47955"/>
            <a:ext cx="7758112" cy="648442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lumMod val="9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kern="0" dirty="0" smtClean="0">
                <a:solidFill>
                  <a:srgbClr val="4D4D4D"/>
                </a:solidFill>
              </a:rPr>
              <a:t>OptiSPICE TWM circuit</a:t>
            </a:r>
            <a:endParaRPr lang="en-CA" kern="0" dirty="0">
              <a:solidFill>
                <a:srgbClr val="4D4D4D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702530"/>
            <a:ext cx="9144000" cy="0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4958" y="838861"/>
            <a:ext cx="4117503" cy="3291486"/>
          </a:xfrm>
          <a:prstGeom prst="rect">
            <a:avLst/>
          </a:prstGeom>
          <a:noFill/>
          <a:ln w="63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0" name="Rectangular Callout 29"/>
          <p:cNvSpPr/>
          <p:nvPr/>
        </p:nvSpPr>
        <p:spPr>
          <a:xfrm>
            <a:off x="3640287" y="838861"/>
            <a:ext cx="2253006" cy="267710"/>
          </a:xfrm>
          <a:prstGeom prst="wedgeRectCallout">
            <a:avLst>
              <a:gd name="adj1" fmla="val -48155"/>
              <a:gd name="adj2" fmla="val 151895"/>
            </a:avLst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 at the end of the metal contact</a:t>
            </a:r>
            <a:endParaRPr lang="en-CA" sz="10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ular Callout 30"/>
          <p:cNvSpPr/>
          <p:nvPr/>
        </p:nvSpPr>
        <p:spPr>
          <a:xfrm>
            <a:off x="3107294" y="1812788"/>
            <a:ext cx="2710335" cy="267710"/>
          </a:xfrm>
          <a:prstGeom prst="wedgeRectCallout">
            <a:avLst>
              <a:gd name="adj1" fmla="val -72949"/>
              <a:gd name="adj2" fmla="val 230169"/>
            </a:avLst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r>
              <a:rPr lang="en-US" sz="105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Sub-circuit combining all the elements</a:t>
            </a:r>
            <a:endParaRPr lang="en-CA" sz="105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403709" y="2619375"/>
            <a:ext cx="703585" cy="884485"/>
          </a:xfrm>
          <a:prstGeom prst="straightConnector1">
            <a:avLst/>
          </a:prstGeom>
          <a:ln w="22225">
            <a:solidFill>
              <a:schemeClr val="accent2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027" y="3503860"/>
            <a:ext cx="7134225" cy="284810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85818" y="2521079"/>
            <a:ext cx="2048133" cy="1743124"/>
          </a:xfrm>
          <a:prstGeom prst="rect">
            <a:avLst/>
          </a:prstGeom>
          <a:noFill/>
          <a:ln w="6350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967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68886" y="6351965"/>
            <a:ext cx="2133600" cy="365125"/>
          </a:xfrm>
        </p:spPr>
        <p:txBody>
          <a:bodyPr/>
          <a:lstStyle/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6858" y="6351965"/>
            <a:ext cx="8291952" cy="389403"/>
            <a:chOff x="26858" y="6351965"/>
            <a:chExt cx="8017178" cy="389403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6407993"/>
              <a:ext cx="22479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8" y="6351965"/>
              <a:ext cx="1519436" cy="389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" name="Title 2"/>
          <p:cNvSpPr txBox="1">
            <a:spLocks/>
          </p:cNvSpPr>
          <p:nvPr/>
        </p:nvSpPr>
        <p:spPr bwMode="auto">
          <a:xfrm>
            <a:off x="148695" y="47955"/>
            <a:ext cx="7758112" cy="648442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lumMod val="9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kern="0" dirty="0" smtClean="0">
                <a:solidFill>
                  <a:srgbClr val="4D4D4D"/>
                </a:solidFill>
              </a:rPr>
              <a:t>Transmission line characteristics</a:t>
            </a:r>
            <a:endParaRPr lang="en-CA" kern="0" dirty="0">
              <a:solidFill>
                <a:srgbClr val="4D4D4D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702530"/>
            <a:ext cx="9144000" cy="0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5" descr="C:\Temp\40GbitSiliconTWModulator\TransmissionLineCharacteristics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1" y="1224558"/>
            <a:ext cx="4877475" cy="4145260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251520" y="5604918"/>
            <a:ext cx="8330505" cy="57708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i="1" dirty="0" smtClean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105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Hao</a:t>
            </a:r>
            <a:r>
              <a:rPr lang="en-US" sz="1050" i="1" dirty="0" smtClean="0">
                <a:latin typeface="Arial" panose="020B0604020202020204" pitchFamily="34" charset="0"/>
                <a:cs typeface="Arial" panose="020B0604020202020204" pitchFamily="34" charset="0"/>
              </a:rPr>
              <a:t> Xu, </a:t>
            </a:r>
            <a:r>
              <a:rPr lang="en-US" sz="105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Xianyao</a:t>
            </a:r>
            <a:r>
              <a:rPr lang="en-US" sz="1050" i="1" dirty="0" smtClean="0">
                <a:latin typeface="Arial" panose="020B0604020202020204" pitchFamily="34" charset="0"/>
                <a:cs typeface="Arial" panose="020B0604020202020204" pitchFamily="34" charset="0"/>
              </a:rPr>
              <a:t> Li, Xi Xiao, </a:t>
            </a:r>
            <a:r>
              <a:rPr lang="en-US" sz="105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Zhiyong</a:t>
            </a:r>
            <a:r>
              <a:rPr lang="en-US" sz="1050" i="1" dirty="0" smtClean="0">
                <a:latin typeface="Arial" panose="020B0604020202020204" pitchFamily="34" charset="0"/>
                <a:cs typeface="Arial" panose="020B0604020202020204" pitchFamily="34" charset="0"/>
              </a:rPr>
              <a:t> Li, </a:t>
            </a:r>
            <a:r>
              <a:rPr lang="en-US" sz="105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Yude</a:t>
            </a:r>
            <a:r>
              <a:rPr lang="en-US" sz="1050" i="1" dirty="0" smtClean="0">
                <a:latin typeface="Arial" panose="020B0604020202020204" pitchFamily="34" charset="0"/>
                <a:cs typeface="Arial" panose="020B0604020202020204" pitchFamily="34" charset="0"/>
              </a:rPr>
              <a:t> Yu and </a:t>
            </a:r>
            <a:r>
              <a:rPr lang="en-US" sz="105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Jinzhong</a:t>
            </a:r>
            <a:r>
              <a:rPr lang="en-US" sz="1050" i="1" dirty="0" smtClean="0">
                <a:latin typeface="Arial" panose="020B0604020202020204" pitchFamily="34" charset="0"/>
                <a:cs typeface="Arial" panose="020B0604020202020204" pitchFamily="34" charset="0"/>
              </a:rPr>
              <a:t> Yu, "Demonstration and Characterization of High-Speed Silicon </a:t>
            </a:r>
          </a:p>
          <a:p>
            <a:r>
              <a:rPr lang="en-US" sz="1050" i="1" dirty="0" smtClean="0">
                <a:latin typeface="Arial" panose="020B0604020202020204" pitchFamily="34" charset="0"/>
                <a:cs typeface="Arial" panose="020B0604020202020204" pitchFamily="34" charset="0"/>
              </a:rPr>
              <a:t>Depletion-Mode Mach–</a:t>
            </a:r>
            <a:r>
              <a:rPr lang="en-US" sz="105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Zehnder</a:t>
            </a:r>
            <a:r>
              <a:rPr lang="en-US" sz="1050" i="1" dirty="0" smtClean="0">
                <a:latin typeface="Arial" panose="020B0604020202020204" pitchFamily="34" charset="0"/>
                <a:cs typeface="Arial" panose="020B0604020202020204" pitchFamily="34" charset="0"/>
              </a:rPr>
              <a:t> Modulators," in IEEE Journal of Selected Topics in Quantum Electronics, vol. 20, no. 4, pp. 23-32, </a:t>
            </a:r>
          </a:p>
          <a:p>
            <a:r>
              <a:rPr lang="en-US" sz="1050" i="1" dirty="0" smtClean="0">
                <a:latin typeface="Arial" panose="020B0604020202020204" pitchFamily="34" charset="0"/>
                <a:cs typeface="Arial" panose="020B0604020202020204" pitchFamily="34" charset="0"/>
              </a:rPr>
              <a:t>July-Aug. 2014.</a:t>
            </a:r>
            <a:endParaRPr lang="en-US" sz="105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27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68886" y="6351965"/>
            <a:ext cx="2133600" cy="365125"/>
          </a:xfrm>
        </p:spPr>
        <p:txBody>
          <a:bodyPr/>
          <a:lstStyle/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6858" y="6351965"/>
            <a:ext cx="8291952" cy="389403"/>
            <a:chOff x="26858" y="6351965"/>
            <a:chExt cx="8017178" cy="389403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6407993"/>
              <a:ext cx="22479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8" y="6351965"/>
              <a:ext cx="1519436" cy="389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" name="Title 2"/>
          <p:cNvSpPr txBox="1">
            <a:spLocks/>
          </p:cNvSpPr>
          <p:nvPr/>
        </p:nvSpPr>
        <p:spPr bwMode="auto">
          <a:xfrm>
            <a:off x="148694" y="47955"/>
            <a:ext cx="8042805" cy="648442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lumMod val="9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kern="0" dirty="0" smtClean="0">
                <a:solidFill>
                  <a:srgbClr val="4D4D4D"/>
                </a:solidFill>
              </a:rPr>
              <a:t>Optical eye results</a:t>
            </a:r>
            <a:endParaRPr lang="en-CA" kern="0" dirty="0">
              <a:solidFill>
                <a:srgbClr val="4D4D4D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702530"/>
            <a:ext cx="9144000" cy="0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5506" y="1983217"/>
            <a:ext cx="7939979" cy="3268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542090" y="1289943"/>
            <a:ext cx="374681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1400" i="1" dirty="0" smtClean="0"/>
              <a:t>Eye diagram results for traveling </a:t>
            </a:r>
            <a:r>
              <a:rPr lang="en-CA" sz="1400" i="1" dirty="0"/>
              <a:t>wave </a:t>
            </a:r>
            <a:r>
              <a:rPr lang="en-CA" sz="1400" i="1" dirty="0" smtClean="0"/>
              <a:t>modulator </a:t>
            </a:r>
            <a:r>
              <a:rPr lang="en-CA" sz="1400" i="1" dirty="0"/>
              <a:t>simulation </a:t>
            </a:r>
            <a:r>
              <a:rPr lang="en-CA" sz="1400" i="1" dirty="0" smtClean="0"/>
              <a:t>(Ref design: </a:t>
            </a:r>
            <a:r>
              <a:rPr lang="en-CA" sz="1400" i="1" dirty="0" err="1" smtClean="0"/>
              <a:t>TWMZM_Silicon.osch</a:t>
            </a:r>
            <a:r>
              <a:rPr lang="en-CA" sz="1400" i="1" dirty="0" smtClean="0"/>
              <a:t>) </a:t>
            </a:r>
            <a:endParaRPr lang="en-CA" sz="1400" i="1" dirty="0"/>
          </a:p>
        </p:txBody>
      </p:sp>
    </p:spTree>
    <p:extLst>
      <p:ext uri="{BB962C8B-B14F-4D97-AF65-F5344CB8AC3E}">
        <p14:creationId xmlns:p14="http://schemas.microsoft.com/office/powerpoint/2010/main" val="233584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68886" y="6351965"/>
            <a:ext cx="2133600" cy="365125"/>
          </a:xfrm>
        </p:spPr>
        <p:txBody>
          <a:bodyPr/>
          <a:lstStyle/>
          <a:p>
            <a:fld id="{8CBD6D7B-7522-436D-937E-C3DFAAEACD77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6858" y="6351965"/>
            <a:ext cx="8291952" cy="389403"/>
            <a:chOff x="26858" y="6351965"/>
            <a:chExt cx="8017178" cy="389403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6407993"/>
              <a:ext cx="22479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8" y="6351965"/>
              <a:ext cx="1519436" cy="389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" name="Title 2"/>
          <p:cNvSpPr txBox="1">
            <a:spLocks/>
          </p:cNvSpPr>
          <p:nvPr/>
        </p:nvSpPr>
        <p:spPr bwMode="auto">
          <a:xfrm>
            <a:off x="148694" y="47955"/>
            <a:ext cx="8042805" cy="648442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lumMod val="9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kern="0" dirty="0" smtClean="0">
                <a:solidFill>
                  <a:srgbClr val="4D4D4D"/>
                </a:solidFill>
              </a:rPr>
              <a:t>Velocity mismatch simulation</a:t>
            </a:r>
            <a:endParaRPr lang="en-CA" kern="0" dirty="0">
              <a:solidFill>
                <a:srgbClr val="4D4D4D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702530"/>
            <a:ext cx="9144000" cy="0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 descr="C:\Temp\40GbitSiliconTWModulator\VelocityMismatch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97116" y="1919884"/>
            <a:ext cx="4506937" cy="3842742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4638675" y="971694"/>
            <a:ext cx="3746810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1400" i="1" dirty="0" smtClean="0"/>
              <a:t>OptiSPICE </a:t>
            </a:r>
            <a:r>
              <a:rPr lang="en-CA" sz="1400" i="1" dirty="0"/>
              <a:t>simulation showing velocity mismatch </a:t>
            </a:r>
          </a:p>
          <a:p>
            <a:pPr algn="ctr"/>
            <a:r>
              <a:rPr lang="en-CA" sz="1400" i="1" dirty="0"/>
              <a:t>in the traveling wave </a:t>
            </a:r>
            <a:r>
              <a:rPr lang="en-CA" sz="1400" i="1" dirty="0" smtClean="0"/>
              <a:t>modulator (Ref design: TWMZM_Silicon_VelocityMismatch.osch)</a:t>
            </a:r>
            <a:endParaRPr lang="en-CA" sz="1400" i="1" dirty="0"/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148695" y="971694"/>
            <a:ext cx="4021402" cy="2752581"/>
          </a:xfrm>
          <a:prstGeom prst="rect">
            <a:avLst/>
          </a:prstGeom>
          <a:noFill/>
          <a:ln w="63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6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A569A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ts val="600"/>
              </a:spcBef>
              <a:defRPr/>
            </a:pPr>
            <a:r>
              <a:rPr lang="en-CA" sz="1400" b="0" kern="0" dirty="0" smtClean="0">
                <a:solidFill>
                  <a:srgbClr val="000000"/>
                </a:solidFill>
                <a:latin typeface="Arial"/>
              </a:rPr>
              <a:t>In </a:t>
            </a:r>
            <a:r>
              <a:rPr lang="en-CA" sz="1400" b="0" kern="0" dirty="0">
                <a:solidFill>
                  <a:srgbClr val="000000"/>
                </a:solidFill>
                <a:latin typeface="Arial"/>
              </a:rPr>
              <a:t>this simulation the refractive index of the waveguide was increased to reduce the velocity of the electric field 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CA" sz="1400" b="0" kern="0" dirty="0">
                <a:solidFill>
                  <a:srgbClr val="000000"/>
                </a:solidFill>
                <a:latin typeface="Arial"/>
              </a:rPr>
              <a:t>As the velocity mismatch becomes more severe the change in the refractive index and the electric field traveling in the waveguide do not overlap long enough 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CA" sz="1400" b="0" kern="0" dirty="0" smtClean="0">
                <a:solidFill>
                  <a:srgbClr val="000000"/>
                </a:solidFill>
                <a:latin typeface="Arial"/>
              </a:rPr>
              <a:t>The reduced </a:t>
            </a:r>
            <a:r>
              <a:rPr lang="en-CA" sz="1400" b="0" kern="0" dirty="0">
                <a:solidFill>
                  <a:srgbClr val="000000"/>
                </a:solidFill>
                <a:latin typeface="Arial"/>
              </a:rPr>
              <a:t>overlapping time decreases the total amount of phase shift accumulated by the traveling electric </a:t>
            </a:r>
            <a:r>
              <a:rPr lang="en-CA" sz="1400" b="0" kern="0" dirty="0" smtClean="0">
                <a:solidFill>
                  <a:srgbClr val="000000"/>
                </a:solidFill>
                <a:latin typeface="Arial"/>
              </a:rPr>
              <a:t>field, therefore </a:t>
            </a:r>
            <a:r>
              <a:rPr lang="en-CA" sz="1400" b="0" kern="0" dirty="0">
                <a:solidFill>
                  <a:srgbClr val="000000"/>
                </a:solidFill>
                <a:latin typeface="Arial"/>
              </a:rPr>
              <a:t>the extinction ratio gets </a:t>
            </a:r>
            <a:r>
              <a:rPr lang="en-CA" sz="1400" b="0" kern="0" dirty="0" smtClean="0">
                <a:solidFill>
                  <a:srgbClr val="000000"/>
                </a:solidFill>
                <a:latin typeface="Arial"/>
              </a:rPr>
              <a:t>smaller</a:t>
            </a:r>
            <a:endParaRPr lang="en-CA" sz="1400" b="0" kern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018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rgbClr val="3A569A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noFill/>
        <a:ln w="9525" cap="flat" cmpd="sng" algn="ctr">
          <a:solidFill>
            <a:srgbClr val="3A569A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4275</TotalTime>
  <Words>601</Words>
  <Application>Microsoft Office PowerPoint</Application>
  <PresentationFormat>On-screen Show (4:3)</PresentationFormat>
  <Paragraphs>90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OptiSystem</dc:title>
  <dc:creator>Marc Verreault</dc:creator>
  <cp:lastModifiedBy>Bryan Tipper</cp:lastModifiedBy>
  <cp:revision>385</cp:revision>
  <dcterms:created xsi:type="dcterms:W3CDTF">2013-08-15T17:15:56Z</dcterms:created>
  <dcterms:modified xsi:type="dcterms:W3CDTF">2017-03-07T16:00:27Z</dcterms:modified>
</cp:coreProperties>
</file>