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8" r:id="rId2"/>
  </p:sldMasterIdLst>
  <p:notesMasterIdLst>
    <p:notesMasterId r:id="rId7"/>
  </p:notesMasterIdLst>
  <p:sldIdLst>
    <p:sldId id="317" r:id="rId3"/>
    <p:sldId id="303" r:id="rId4"/>
    <p:sldId id="315" r:id="rId5"/>
    <p:sldId id="316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47" autoAdjust="0"/>
  </p:normalViewPr>
  <p:slideViewPr>
    <p:cSldViewPr snapToGrid="0">
      <p:cViewPr varScale="1">
        <p:scale>
          <a:sx n="109" d="100"/>
          <a:sy n="109" d="100"/>
        </p:scale>
        <p:origin x="-172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66E61-29B3-48CE-97F9-7EF1505847F9}" type="datetimeFigureOut">
              <a:rPr lang="en-CA" smtClean="0"/>
              <a:t>07/03/2017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23DE5-E48F-4074-815B-A15D97F36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008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smtClean="0">
              <a:latin typeface="Times New Roman" pitchFamily="18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2"/>
                </a:solidFill>
                <a:latin typeface="Arial" charset="0"/>
              </a:defRPr>
            </a:lvl1pPr>
            <a:lvl2pPr marL="731731" indent="-281435" eaLnBrk="0" hangingPunct="0">
              <a:defRPr sz="3500" b="1">
                <a:solidFill>
                  <a:schemeClr val="tx2"/>
                </a:solidFill>
                <a:latin typeface="Arial" charset="0"/>
              </a:defRPr>
            </a:lvl2pPr>
            <a:lvl3pPr marL="1125741" indent="-225148" eaLnBrk="0" hangingPunct="0">
              <a:defRPr sz="3500" b="1">
                <a:solidFill>
                  <a:schemeClr val="tx2"/>
                </a:solidFill>
                <a:latin typeface="Arial" charset="0"/>
              </a:defRPr>
            </a:lvl3pPr>
            <a:lvl4pPr marL="1576037" indent="-225148" eaLnBrk="0" hangingPunct="0">
              <a:defRPr sz="3500" b="1">
                <a:solidFill>
                  <a:schemeClr val="tx2"/>
                </a:solidFill>
                <a:latin typeface="Arial" charset="0"/>
              </a:defRPr>
            </a:lvl4pPr>
            <a:lvl5pPr marL="2026333" indent="-225148" eaLnBrk="0" hangingPunct="0">
              <a:defRPr sz="3500" b="1">
                <a:solidFill>
                  <a:schemeClr val="tx2"/>
                </a:solidFill>
                <a:latin typeface="Arial" charset="0"/>
              </a:defRPr>
            </a:lvl5pPr>
            <a:lvl6pPr marL="2476630" indent="-2251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2926926" indent="-2251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3377222" indent="-2251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3827518" indent="-2251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fld id="{15300EE5-C484-44F1-87A9-3599F263C716}" type="slidenum">
              <a:rPr lang="en-US" sz="1200" b="0">
                <a:solidFill>
                  <a:srgbClr val="000000"/>
                </a:solidFill>
                <a:latin typeface="Times New Roman" pitchFamily="18" charset="0"/>
              </a:rPr>
              <a:pPr/>
              <a:t>1</a:t>
            </a:fld>
            <a:endParaRPr lang="en-US" sz="1200" b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045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23DE5-E48F-4074-815B-A15D97F3628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512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23DE5-E48F-4074-815B-A15D97F36286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93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23DE5-E48F-4074-815B-A15D97F3628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291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7FA2-9F0F-49AE-872E-87FCD82185C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07/03/2017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63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jackson\Pictures\Picture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130174"/>
            <a:ext cx="5356365" cy="401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5592763" y="5943600"/>
            <a:ext cx="1524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100" dirty="0" smtClean="0">
                <a:solidFill>
                  <a:srgbClr val="808080"/>
                </a:solidFill>
                <a:cs typeface="Arial" charset="0"/>
              </a:rPr>
              <a:t>7 Capella Court</a:t>
            </a:r>
          </a:p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100" dirty="0" smtClean="0">
                <a:solidFill>
                  <a:srgbClr val="808080"/>
                </a:solidFill>
                <a:cs typeface="Arial" charset="0"/>
              </a:rPr>
              <a:t>Nepean, ON, Canada</a:t>
            </a:r>
          </a:p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100" dirty="0" smtClean="0">
                <a:solidFill>
                  <a:srgbClr val="808080"/>
                </a:solidFill>
                <a:cs typeface="Arial" charset="0"/>
              </a:rPr>
              <a:t>K2E 7X1</a:t>
            </a:r>
            <a:endParaRPr lang="en-GB" sz="1200" dirty="0" smtClean="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7273925" y="5954713"/>
            <a:ext cx="13795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</a:pPr>
            <a:r>
              <a:rPr lang="en-GB" sz="1100" b="1" dirty="0">
                <a:solidFill>
                  <a:srgbClr val="808080"/>
                </a:solidFill>
                <a:cs typeface="Arial" charset="0"/>
              </a:rPr>
              <a:t>+1 (613) 224-4700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</a:pPr>
            <a:r>
              <a:rPr lang="en-GB" sz="1100" b="1" dirty="0">
                <a:solidFill>
                  <a:srgbClr val="FF0000"/>
                </a:solidFill>
                <a:cs typeface="Arial" charset="0"/>
              </a:rPr>
              <a:t>www.optiwave.com</a:t>
            </a:r>
            <a:endParaRPr lang="en-GB" sz="1100" b="1" dirty="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8" name="Line 14"/>
          <p:cNvSpPr>
            <a:spLocks noChangeShapeType="1"/>
          </p:cNvSpPr>
          <p:nvPr userDrawn="1"/>
        </p:nvSpPr>
        <p:spPr bwMode="auto">
          <a:xfrm>
            <a:off x="5410200" y="5943600"/>
            <a:ext cx="0" cy="533400"/>
          </a:xfrm>
          <a:prstGeom prst="line">
            <a:avLst/>
          </a:prstGeom>
          <a:noFill/>
          <a:ln w="635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Line 16"/>
          <p:cNvSpPr>
            <a:spLocks noChangeShapeType="1"/>
          </p:cNvSpPr>
          <p:nvPr userDrawn="1"/>
        </p:nvSpPr>
        <p:spPr bwMode="auto">
          <a:xfrm>
            <a:off x="7162800" y="5943600"/>
            <a:ext cx="0" cy="533400"/>
          </a:xfrm>
          <a:prstGeom prst="line">
            <a:avLst/>
          </a:prstGeom>
          <a:noFill/>
          <a:ln w="635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 rot="16200000">
            <a:off x="8001000" y="5119688"/>
            <a:ext cx="20732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b="0" dirty="0" smtClean="0">
                <a:solidFill>
                  <a:srgbClr val="808080"/>
                </a:solidFill>
                <a:cs typeface="Arial" charset="0"/>
              </a:rPr>
              <a:t>© 2009 Optiwave Systems, Inc.</a:t>
            </a:r>
          </a:p>
        </p:txBody>
      </p:sp>
      <p:pic>
        <p:nvPicPr>
          <p:cNvPr id="12" name="Picture 18" descr="Optiwave_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30175"/>
            <a:ext cx="2600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41664" y="3650366"/>
            <a:ext cx="5436508" cy="1447800"/>
          </a:xfrm>
        </p:spPr>
        <p:txBody>
          <a:bodyPr/>
          <a:lstStyle>
            <a:lvl1pPr>
              <a:defRPr sz="3600">
                <a:solidFill>
                  <a:srgbClr val="0070C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03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5592763" y="5943600"/>
            <a:ext cx="1524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100" smtClean="0">
                <a:solidFill>
                  <a:srgbClr val="808080"/>
                </a:solidFill>
              </a:rPr>
              <a:t>7 Capella Court</a:t>
            </a:r>
          </a:p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100" smtClean="0">
                <a:solidFill>
                  <a:srgbClr val="808080"/>
                </a:solidFill>
              </a:rPr>
              <a:t>Nepean, ON, Canada</a:t>
            </a:r>
          </a:p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100" smtClean="0">
                <a:solidFill>
                  <a:srgbClr val="808080"/>
                </a:solidFill>
              </a:rPr>
              <a:t>K2E 7X1</a:t>
            </a:r>
            <a:endParaRPr lang="en-GB" sz="1200" smtClean="0">
              <a:solidFill>
                <a:srgbClr val="808080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7273925" y="5954713"/>
            <a:ext cx="13795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</a:pPr>
            <a:r>
              <a:rPr lang="en-GB" sz="1100" b="1" smtClean="0">
                <a:solidFill>
                  <a:srgbClr val="808080"/>
                </a:solidFill>
              </a:rPr>
              <a:t>+1 (613) 224-4700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</a:pPr>
            <a:r>
              <a:rPr lang="en-GB" sz="1100" b="1" smtClean="0">
                <a:solidFill>
                  <a:srgbClr val="FF0000"/>
                </a:solidFill>
              </a:rPr>
              <a:t>www.optiwave.com</a:t>
            </a:r>
            <a:endParaRPr lang="en-GB" sz="1100" b="1" smtClean="0">
              <a:solidFill>
                <a:srgbClr val="808080"/>
              </a:solidFill>
            </a:endParaRPr>
          </a:p>
        </p:txBody>
      </p:sp>
      <p:sp>
        <p:nvSpPr>
          <p:cNvPr id="8" name="Line 14"/>
          <p:cNvSpPr>
            <a:spLocks noChangeShapeType="1"/>
          </p:cNvSpPr>
          <p:nvPr userDrawn="1"/>
        </p:nvSpPr>
        <p:spPr bwMode="auto">
          <a:xfrm>
            <a:off x="5410200" y="5943600"/>
            <a:ext cx="0" cy="533400"/>
          </a:xfrm>
          <a:prstGeom prst="line">
            <a:avLst/>
          </a:prstGeom>
          <a:noFill/>
          <a:ln w="635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3600" b="1" smtClean="0">
              <a:solidFill>
                <a:srgbClr val="000000"/>
              </a:solidFill>
            </a:endParaRPr>
          </a:p>
        </p:txBody>
      </p:sp>
      <p:sp>
        <p:nvSpPr>
          <p:cNvPr id="9" name="Line 16"/>
          <p:cNvSpPr>
            <a:spLocks noChangeShapeType="1"/>
          </p:cNvSpPr>
          <p:nvPr userDrawn="1"/>
        </p:nvSpPr>
        <p:spPr bwMode="auto">
          <a:xfrm>
            <a:off x="7162800" y="5943600"/>
            <a:ext cx="0" cy="533400"/>
          </a:xfrm>
          <a:prstGeom prst="line">
            <a:avLst/>
          </a:prstGeom>
          <a:noFill/>
          <a:ln w="635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3600" b="1" smtClean="0">
              <a:solidFill>
                <a:srgbClr val="000000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 rot="16200000">
            <a:off x="8001000" y="5119688"/>
            <a:ext cx="20732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b="0" smtClean="0">
                <a:solidFill>
                  <a:srgbClr val="808080"/>
                </a:solidFill>
              </a:rPr>
              <a:t>© 2009 Optiwave Systems, Inc.</a:t>
            </a:r>
          </a:p>
        </p:txBody>
      </p:sp>
      <p:pic>
        <p:nvPicPr>
          <p:cNvPr id="12" name="Picture 18" descr="Optiwave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30175"/>
            <a:ext cx="2600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41664" y="3650366"/>
            <a:ext cx="5436508" cy="1447800"/>
          </a:xfrm>
        </p:spPr>
        <p:txBody>
          <a:bodyPr/>
          <a:lstStyle>
            <a:lvl1pPr>
              <a:defRPr sz="3600">
                <a:solidFill>
                  <a:srgbClr val="0070C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9731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jackson\Pictures\Picture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30175"/>
            <a:ext cx="521335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937250"/>
            <a:ext cx="2895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5592763" y="5943600"/>
            <a:ext cx="1524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100" smtClean="0">
                <a:solidFill>
                  <a:srgbClr val="808080"/>
                </a:solidFill>
              </a:rPr>
              <a:t>7 Capella Court</a:t>
            </a:r>
          </a:p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100" smtClean="0">
                <a:solidFill>
                  <a:srgbClr val="808080"/>
                </a:solidFill>
              </a:rPr>
              <a:t>Nepean, ON, Canada</a:t>
            </a:r>
          </a:p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100" smtClean="0">
                <a:solidFill>
                  <a:srgbClr val="808080"/>
                </a:solidFill>
              </a:rPr>
              <a:t>K2E 7X1</a:t>
            </a:r>
            <a:endParaRPr lang="en-GB" sz="1200" smtClean="0">
              <a:solidFill>
                <a:srgbClr val="80808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3200400" y="5913438"/>
            <a:ext cx="2220913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Marc Verreault</a:t>
            </a:r>
            <a:endParaRPr lang="en-GB" sz="1100" dirty="0" smtClean="0">
              <a:solidFill>
                <a:srgbClr val="808080"/>
              </a:solidFill>
            </a:endParaRPr>
          </a:p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100" dirty="0" smtClean="0">
                <a:solidFill>
                  <a:srgbClr val="808080"/>
                </a:solidFill>
              </a:rPr>
              <a:t>Director Optical Systems</a:t>
            </a:r>
          </a:p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100" i="1" dirty="0" smtClean="0">
                <a:solidFill>
                  <a:srgbClr val="808080"/>
                </a:solidFill>
              </a:rPr>
              <a:t>marc.verreault@optiwave.com</a:t>
            </a:r>
            <a:endParaRPr lang="en-GB" sz="2000" i="1" dirty="0" smtClean="0">
              <a:solidFill>
                <a:srgbClr val="FFFFCC"/>
              </a:solidFill>
            </a:endParaRPr>
          </a:p>
          <a:p>
            <a:pPr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2000" dirty="0" smtClean="0">
                <a:solidFill>
                  <a:srgbClr val="1D528D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7273925" y="5954713"/>
            <a:ext cx="13795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</a:pPr>
            <a:r>
              <a:rPr lang="en-GB" sz="1100" b="1" smtClean="0">
                <a:solidFill>
                  <a:srgbClr val="808080"/>
                </a:solidFill>
              </a:rPr>
              <a:t>+1 (613) 224-4700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1D528D"/>
              </a:buClr>
              <a:buSzPct val="100000"/>
              <a:buFont typeface="Times New Roman" pitchFamily="18" charset="0"/>
              <a:buNone/>
            </a:pPr>
            <a:r>
              <a:rPr lang="en-GB" sz="1100" b="1" smtClean="0">
                <a:solidFill>
                  <a:srgbClr val="FF0000"/>
                </a:solidFill>
              </a:rPr>
              <a:t>www.optiwave.com</a:t>
            </a:r>
            <a:endParaRPr lang="en-GB" sz="1100" b="1" smtClean="0">
              <a:solidFill>
                <a:srgbClr val="808080"/>
              </a:solidFill>
            </a:endParaRPr>
          </a:p>
        </p:txBody>
      </p:sp>
      <p:sp>
        <p:nvSpPr>
          <p:cNvPr id="8" name="Line 14"/>
          <p:cNvSpPr>
            <a:spLocks noChangeShapeType="1"/>
          </p:cNvSpPr>
          <p:nvPr userDrawn="1"/>
        </p:nvSpPr>
        <p:spPr bwMode="auto">
          <a:xfrm>
            <a:off x="5410200" y="5943600"/>
            <a:ext cx="0" cy="533400"/>
          </a:xfrm>
          <a:prstGeom prst="line">
            <a:avLst/>
          </a:prstGeom>
          <a:noFill/>
          <a:ln w="635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3600" b="1" smtClean="0">
              <a:solidFill>
                <a:srgbClr val="000000"/>
              </a:solidFill>
            </a:endParaRPr>
          </a:p>
        </p:txBody>
      </p:sp>
      <p:sp>
        <p:nvSpPr>
          <p:cNvPr id="9" name="Line 16"/>
          <p:cNvSpPr>
            <a:spLocks noChangeShapeType="1"/>
          </p:cNvSpPr>
          <p:nvPr userDrawn="1"/>
        </p:nvSpPr>
        <p:spPr bwMode="auto">
          <a:xfrm>
            <a:off x="7162800" y="5943600"/>
            <a:ext cx="0" cy="533400"/>
          </a:xfrm>
          <a:prstGeom prst="line">
            <a:avLst/>
          </a:prstGeom>
          <a:noFill/>
          <a:ln w="635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3600" b="1" smtClean="0">
              <a:solidFill>
                <a:srgbClr val="000000"/>
              </a:solidFill>
            </a:endParaRPr>
          </a:p>
        </p:txBody>
      </p:sp>
      <p:sp>
        <p:nvSpPr>
          <p:cNvPr id="10" name="Line 21"/>
          <p:cNvSpPr>
            <a:spLocks noChangeShapeType="1"/>
          </p:cNvSpPr>
          <p:nvPr userDrawn="1"/>
        </p:nvSpPr>
        <p:spPr bwMode="auto">
          <a:xfrm>
            <a:off x="3124200" y="5943600"/>
            <a:ext cx="0" cy="533400"/>
          </a:xfrm>
          <a:prstGeom prst="line">
            <a:avLst/>
          </a:prstGeom>
          <a:noFill/>
          <a:ln w="635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3600" b="1" smtClean="0">
              <a:solidFill>
                <a:srgbClr val="000000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 rot="16200000">
            <a:off x="8001000" y="5119688"/>
            <a:ext cx="20732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b="0" smtClean="0">
                <a:solidFill>
                  <a:srgbClr val="808080"/>
                </a:solidFill>
              </a:rPr>
              <a:t>© 2009 Optiwave Systems, Inc.</a:t>
            </a:r>
          </a:p>
        </p:txBody>
      </p:sp>
      <p:pic>
        <p:nvPicPr>
          <p:cNvPr id="12" name="Picture 18" descr="Optiwave_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30175"/>
            <a:ext cx="2600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41664" y="3650366"/>
            <a:ext cx="5436508" cy="1447800"/>
          </a:xfrm>
        </p:spPr>
        <p:txBody>
          <a:bodyPr/>
          <a:lstStyle>
            <a:lvl1pPr>
              <a:defRPr sz="3600">
                <a:solidFill>
                  <a:srgbClr val="0070C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853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8712200" y="6505575"/>
            <a:ext cx="431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3000"/>
              </a:lnSpc>
              <a:spcBef>
                <a:spcPts val="8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fld id="{55A2338E-951F-49EA-8036-F2D5F30D18EE}" type="slidenum">
              <a:rPr lang="en-GB" sz="1200" smtClean="0">
                <a:solidFill>
                  <a:srgbClr val="B4B4B4"/>
                </a:solidFill>
              </a:rPr>
              <a:pPr algn="ctr" eaLnBrk="1" fontAlgn="base" hangingPunct="1">
                <a:lnSpc>
                  <a:spcPct val="93000"/>
                </a:lnSpc>
                <a:spcBef>
                  <a:spcPts val="8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t>‹#›</a:t>
            </a:fld>
            <a:endParaRPr lang="en-GB" sz="1400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7758112" cy="10699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7724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4091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549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7426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8509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6304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549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221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7FA2-9F0F-49AE-872E-87FCD82185C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07/03/2017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0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594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2292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9225" y="685800"/>
            <a:ext cx="1958975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0713" y="685800"/>
            <a:ext cx="5726112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5207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13" y="685800"/>
            <a:ext cx="7834312" cy="1069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1308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13" y="685800"/>
            <a:ext cx="7834312" cy="1069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CA" noProof="0" smtClean="0"/>
          </a:p>
        </p:txBody>
      </p:sp>
    </p:spTree>
    <p:extLst>
      <p:ext uri="{BB962C8B-B14F-4D97-AF65-F5344CB8AC3E}">
        <p14:creationId xmlns:p14="http://schemas.microsoft.com/office/powerpoint/2010/main" val="3432126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13" y="685800"/>
            <a:ext cx="7834312" cy="1069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6974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13" y="685800"/>
            <a:ext cx="7834312" cy="1069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025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7FA2-9F0F-49AE-872E-87FCD82185C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07/03/2017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35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7FA2-9F0F-49AE-872E-87FCD82185C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07/03/2017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1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7FA2-9F0F-49AE-872E-87FCD82185C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07/03/2017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04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7FA2-9F0F-49AE-872E-87FCD82185C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07/03/2017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58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7FA2-9F0F-49AE-872E-87FCD82185C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07/03/2017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7FA2-9F0F-49AE-872E-87FCD82185C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07/03/2017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7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7FA2-9F0F-49AE-872E-87FCD82185C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07/03/2017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7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57FA2-9F0F-49AE-872E-87FCD82185C6}" type="datetimeFigureOut">
              <a:rPr lang="en-CA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07/03/2017</a:t>
            </a:fld>
            <a:endParaRPr lang="en-CA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t>Confidential</a:t>
            </a:r>
            <a:endParaRPr lang="en-CA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2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82550"/>
            <a:ext cx="2895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0713" y="685800"/>
            <a:ext cx="783431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 userDrawn="1"/>
        </p:nvSpPr>
        <p:spPr bwMode="auto">
          <a:xfrm>
            <a:off x="8712200" y="6505575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fld id="{BF3E3443-4363-4E33-9DFD-575B278643CF}" type="slidenum">
              <a:rPr lang="en-US" sz="1400" smtClean="0">
                <a:solidFill>
                  <a:srgbClr val="FFFFFF"/>
                </a:solidFill>
              </a:rPr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smtClean="0">
              <a:solidFill>
                <a:srgbClr val="FFFFFF"/>
              </a:solidFill>
            </a:endParaRPr>
          </a:p>
        </p:txBody>
      </p:sp>
      <p:pic>
        <p:nvPicPr>
          <p:cNvPr id="1030" name="Picture 18" descr="Optiwave_Logo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6200"/>
            <a:ext cx="19764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9"/>
          <p:cNvSpPr>
            <a:spLocks noChangeShapeType="1"/>
          </p:cNvSpPr>
          <p:nvPr userDrawn="1"/>
        </p:nvSpPr>
        <p:spPr bwMode="auto">
          <a:xfrm>
            <a:off x="228600" y="685800"/>
            <a:ext cx="8686800" cy="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36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1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A569A"/>
        </a:buClr>
        <a:buFont typeface="Wingdings" pitchFamily="2" charset="2"/>
        <a:buChar char="§"/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A569A"/>
        </a:buClr>
        <a:buFont typeface="Wingdings" pitchFamily="2" charset="2"/>
        <a:buChar char="§"/>
        <a:defRPr sz="26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A569A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A569A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A569A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A569A"/>
        </a:buClr>
        <a:buFont typeface="Wingdings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A569A"/>
        </a:buClr>
        <a:buFont typeface="Wingdings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A569A"/>
        </a:buClr>
        <a:buFont typeface="Wingdings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A569A"/>
        </a:buClr>
        <a:buFont typeface="Wingdings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jpg"/><Relationship Id="rId5" Type="http://schemas.openxmlformats.org/officeDocument/2006/relationships/image" Target="../media/image11.jpg"/><Relationship Id="rId10" Type="http://schemas.openxmlformats.org/officeDocument/2006/relationships/image" Target="../media/image15.jpg"/><Relationship Id="rId4" Type="http://schemas.openxmlformats.org/officeDocument/2006/relationships/image" Target="../media/image10.em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965" y="1931074"/>
            <a:ext cx="2644306" cy="185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269875" y="3789040"/>
            <a:ext cx="8636000" cy="1868810"/>
          </a:xfrm>
        </p:spPr>
        <p:txBody>
          <a:bodyPr/>
          <a:lstStyle/>
          <a:p>
            <a:r>
              <a:rPr lang="en-CA" sz="3200" dirty="0" smtClean="0">
                <a:solidFill>
                  <a:schemeClr val="bg2">
                    <a:lumMod val="75000"/>
                  </a:schemeClr>
                </a:solidFill>
              </a:rPr>
              <a:t>Grating </a:t>
            </a:r>
            <a:r>
              <a:rPr lang="en-CA" sz="3200" dirty="0" smtClean="0">
                <a:solidFill>
                  <a:schemeClr val="bg2">
                    <a:lumMod val="75000"/>
                  </a:schemeClr>
                </a:solidFill>
              </a:rPr>
              <a:t>couplers</a:t>
            </a:r>
            <a:r>
              <a:rPr lang="en-CA" sz="3200" dirty="0" smtClean="0">
                <a:solidFill>
                  <a:schemeClr val="tx1"/>
                </a:solidFill>
              </a:rPr>
              <a:t/>
            </a:r>
            <a:br>
              <a:rPr lang="en-CA" sz="3200" dirty="0" smtClean="0">
                <a:solidFill>
                  <a:schemeClr val="tx1"/>
                </a:solidFill>
              </a:rPr>
            </a:br>
            <a:endParaRPr lang="en-CA" sz="2800" b="0" i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25861"/>
            <a:ext cx="3868639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769" y="989165"/>
            <a:ext cx="2162391" cy="1955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1" y="1410720"/>
            <a:ext cx="4308500" cy="181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63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18" y="4173001"/>
            <a:ext cx="2084699" cy="1435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49" y="2470189"/>
            <a:ext cx="3141949" cy="1236618"/>
          </a:xfrm>
          <a:prstGeom prst="rect">
            <a:avLst/>
          </a:prstGeom>
        </p:spPr>
      </p:pic>
      <p:pic>
        <p:nvPicPr>
          <p:cNvPr id="20" name="OSA Image" descr="OSA 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094" y="2528432"/>
            <a:ext cx="4312716" cy="131612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68886" y="6351965"/>
            <a:ext cx="2133600" cy="365125"/>
          </a:xfrm>
        </p:spPr>
        <p:txBody>
          <a:bodyPr/>
          <a:lstStyle/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858" y="6351965"/>
            <a:ext cx="8291952" cy="389403"/>
            <a:chOff x="26858" y="6351965"/>
            <a:chExt cx="8017178" cy="38940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6407993"/>
              <a:ext cx="22479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8" y="6351965"/>
              <a:ext cx="1519436" cy="389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Title 2"/>
          <p:cNvSpPr txBox="1">
            <a:spLocks/>
          </p:cNvSpPr>
          <p:nvPr/>
        </p:nvSpPr>
        <p:spPr bwMode="auto">
          <a:xfrm>
            <a:off x="148695" y="47955"/>
            <a:ext cx="7758112" cy="6484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rgbClr val="4D4D4D"/>
                </a:solidFill>
              </a:rPr>
              <a:t>Introduction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02530"/>
            <a:ext cx="9144000" cy="0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8696" y="868180"/>
            <a:ext cx="8721927" cy="1558430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en-CA" sz="1400" b="0" kern="0" dirty="0" smtClean="0">
                <a:solidFill>
                  <a:srgbClr val="000000"/>
                </a:solidFill>
                <a:latin typeface="Arial"/>
              </a:rPr>
              <a:t>Grating coupler (GC) is a widely used I/O device to couple light between fibre (or free-space) and sub-micrometer waveguides.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1400" b="0" kern="0" dirty="0" smtClean="0">
                <a:solidFill>
                  <a:srgbClr val="000000"/>
                </a:solidFill>
                <a:latin typeface="Arial"/>
              </a:rPr>
              <a:t>Two typical applications: grating coupler based on CMOS-compatible Silicon-on-Insulator (SOI) platform [1] and grating coupler for heat assisted magnetic recording (HAMR) [2].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1400" b="0" kern="0" dirty="0" smtClean="0">
                <a:solidFill>
                  <a:srgbClr val="000000"/>
                </a:solidFill>
                <a:latin typeface="Arial"/>
              </a:rPr>
              <a:t>Designs of high coupling-efficiency : grating coupler with distributed </a:t>
            </a: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B</a:t>
            </a:r>
            <a:r>
              <a:rPr lang="en-US" sz="1400" b="0" kern="0" dirty="0" smtClean="0">
                <a:solidFill>
                  <a:srgbClr val="000000"/>
                </a:solidFill>
                <a:latin typeface="Arial"/>
              </a:rPr>
              <a:t>ragg reflectors (DBR) [3] or grating reflectors [4], binary blazed grating coupler [5], double-etched </a:t>
            </a:r>
            <a:r>
              <a:rPr lang="en-US" sz="1400" b="0" kern="0" dirty="0" err="1" smtClean="0">
                <a:solidFill>
                  <a:srgbClr val="000000"/>
                </a:solidFill>
                <a:latin typeface="Arial"/>
              </a:rPr>
              <a:t>apodized</a:t>
            </a:r>
            <a:r>
              <a:rPr lang="en-US" sz="1400" b="0" kern="0" dirty="0" smtClean="0">
                <a:solidFill>
                  <a:srgbClr val="000000"/>
                </a:solidFill>
                <a:latin typeface="Arial"/>
              </a:rPr>
              <a:t> grating coupler [6] et al..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6858" y="5518924"/>
            <a:ext cx="90710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S. M. </a:t>
            </a:r>
            <a:r>
              <a:rPr lang="en-CA" sz="7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Csutak</a:t>
            </a:r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al., “CMOS-Compatible Planar Silicon Waveguide-Grating-Coupler Photodetectors Fabricated on Silicon-on-Insulator (SOI) Substrates,” IEEE JQE. VOL. 38, NO. 5, 477-480 (2002)</a:t>
            </a:r>
          </a:p>
          <a:p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CA" sz="7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Chubing</a:t>
            </a:r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Peng, et al., "Input-grating couplers for narrow Gaussian beam: influence of groove depth," Opt. Express  12,  6481-6490 (2004); </a:t>
            </a:r>
          </a:p>
          <a:p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CA" sz="7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Huijuan</a:t>
            </a:r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Zhang, et al., "Efficient silicon nitride grating coupler with distributed Bragg reflectors," Opt. Express 22, 21800-21805 (2014) </a:t>
            </a:r>
          </a:p>
          <a:p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</a:t>
            </a:r>
            <a:r>
              <a:rPr lang="en-CA" sz="7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Jinghui</a:t>
            </a:r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Zou, et al., "Ultra efficient silicon nitride grating coupler with bottom grating reflector," Opt. Express  23,  26305-26312 (2015)</a:t>
            </a:r>
          </a:p>
          <a:p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[5] Li, H., et al</a:t>
            </a:r>
            <a:r>
              <a:rPr lang="en-CA" sz="7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CA" sz="7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Large-area </a:t>
            </a:r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 blazed grating coupler between </a:t>
            </a:r>
            <a:r>
              <a:rPr lang="en-CA" sz="7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nanophotonic</a:t>
            </a:r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waveguide and </a:t>
            </a:r>
            <a:r>
              <a:rPr lang="en-CA" sz="7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,”</a:t>
            </a:r>
            <a:r>
              <a:rPr lang="en-CA" sz="7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Scientific World Journal, 1-6 (2014).</a:t>
            </a:r>
          </a:p>
          <a:p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[6] Chao Li, et al. "CMOS-compatible high efficiency double-etched </a:t>
            </a:r>
            <a:r>
              <a:rPr lang="en-CA" sz="7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apodized</a:t>
            </a:r>
            <a:r>
              <a:rPr lang="en-CA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waveguide grating coupler," Opt. Express  21,  7868-7874 (2013); 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691599" y="2470189"/>
            <a:ext cx="2604535" cy="244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200"/>
              </a:spcBef>
              <a:buNone/>
              <a:defRPr/>
            </a:pPr>
            <a:r>
              <a:rPr lang="en-US" sz="1100" b="0" i="1" kern="0" dirty="0" smtClean="0">
                <a:solidFill>
                  <a:srgbClr val="000000"/>
                </a:solidFill>
                <a:latin typeface="Arial"/>
              </a:rPr>
              <a:t>Grating coupler for HAMR application</a:t>
            </a:r>
            <a:endParaRPr lang="en-US" sz="1100" b="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25294" y="2474774"/>
            <a:ext cx="1986904" cy="244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200"/>
              </a:spcBef>
              <a:buNone/>
              <a:defRPr/>
            </a:pPr>
            <a:r>
              <a:rPr lang="en-US" sz="1100" b="0" i="1" kern="0" dirty="0" smtClean="0">
                <a:solidFill>
                  <a:srgbClr val="000000"/>
                </a:solidFill>
                <a:latin typeface="Arial"/>
              </a:rPr>
              <a:t>Regular GC on SOI platform</a:t>
            </a:r>
            <a:endParaRPr lang="en-US" sz="1100" b="0" i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64" y="41659"/>
            <a:ext cx="1762318" cy="74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273" y="4113724"/>
            <a:ext cx="1758749" cy="1391706"/>
          </a:xfrm>
          <a:prstGeom prst="rect">
            <a:avLst/>
          </a:prstGeom>
        </p:spPr>
      </p:pic>
      <p:pic>
        <p:nvPicPr>
          <p:cNvPr id="22" name="OSA Image" descr="OSA 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6637" y="4152719"/>
            <a:ext cx="2130738" cy="1425057"/>
          </a:xfrm>
          <a:prstGeom prst="rect">
            <a:avLst/>
          </a:prstGeom>
        </p:spPr>
      </p:pic>
      <p:pic>
        <p:nvPicPr>
          <p:cNvPr id="24" name="OSA Image" descr="OSA Image"/>
          <p:cNvPicPr>
            <a:picLocks noChangeAspect="1"/>
          </p:cNvPicPr>
          <p:nvPr/>
        </p:nvPicPr>
        <p:blipFill rotWithShape="1">
          <a:blip r:embed="rId11"/>
          <a:srcRect l="56748"/>
          <a:stretch/>
        </p:blipFill>
        <p:spPr>
          <a:xfrm>
            <a:off x="6720483" y="3936845"/>
            <a:ext cx="2194288" cy="1562202"/>
          </a:xfrm>
          <a:prstGeom prst="rect">
            <a:avLst/>
          </a:prstGeom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221092" y="3843950"/>
            <a:ext cx="1019879" cy="244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200"/>
              </a:spcBef>
              <a:buNone/>
              <a:defRPr/>
            </a:pPr>
            <a:r>
              <a:rPr lang="en-US" sz="1100" b="0" i="1" kern="0" dirty="0" smtClean="0">
                <a:solidFill>
                  <a:srgbClr val="000000"/>
                </a:solidFill>
                <a:latin typeface="Arial"/>
              </a:rPr>
              <a:t>GC with DBR</a:t>
            </a:r>
            <a:endParaRPr lang="en-US" sz="1100" b="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207996" y="3850697"/>
            <a:ext cx="1692199" cy="244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200"/>
              </a:spcBef>
              <a:buNone/>
              <a:defRPr/>
            </a:pPr>
            <a:r>
              <a:rPr lang="en-US" sz="1100" b="0" i="1" kern="0" dirty="0" smtClean="0">
                <a:solidFill>
                  <a:srgbClr val="000000"/>
                </a:solidFill>
                <a:latin typeface="Arial"/>
              </a:rPr>
              <a:t>GC with grating reflector</a:t>
            </a:r>
            <a:endParaRPr lang="en-US" sz="1100" b="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691598" y="3850697"/>
            <a:ext cx="1302269" cy="244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200"/>
              </a:spcBef>
              <a:buNone/>
              <a:defRPr/>
            </a:pPr>
            <a:r>
              <a:rPr lang="en-US" sz="1100" b="0" i="1" kern="0" dirty="0" smtClean="0">
                <a:solidFill>
                  <a:srgbClr val="000000"/>
                </a:solidFill>
                <a:latin typeface="Arial"/>
              </a:rPr>
              <a:t>Binary blazed GC</a:t>
            </a:r>
            <a:endParaRPr lang="en-US" sz="1100" b="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6785270" y="3850697"/>
            <a:ext cx="1985506" cy="244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200"/>
              </a:spcBef>
              <a:buNone/>
              <a:defRPr/>
            </a:pPr>
            <a:r>
              <a:rPr lang="en-US" sz="1100" b="0" i="1" kern="0" dirty="0" smtClean="0">
                <a:solidFill>
                  <a:srgbClr val="000000"/>
                </a:solidFill>
                <a:latin typeface="Arial"/>
              </a:rPr>
              <a:t>Double-etched </a:t>
            </a:r>
            <a:r>
              <a:rPr lang="en-US" sz="1100" b="0" i="1" kern="0" dirty="0" err="1" smtClean="0">
                <a:solidFill>
                  <a:srgbClr val="000000"/>
                </a:solidFill>
                <a:latin typeface="Arial"/>
              </a:rPr>
              <a:t>apodized</a:t>
            </a:r>
            <a:r>
              <a:rPr lang="en-US" sz="1100" b="0" i="1" kern="0" dirty="0" smtClean="0">
                <a:solidFill>
                  <a:srgbClr val="000000"/>
                </a:solidFill>
                <a:latin typeface="Arial"/>
              </a:rPr>
              <a:t> GC</a:t>
            </a:r>
            <a:endParaRPr lang="en-US" sz="1100" b="0" i="1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5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68886" y="6351965"/>
            <a:ext cx="2133600" cy="365125"/>
          </a:xfrm>
        </p:spPr>
        <p:txBody>
          <a:bodyPr/>
          <a:lstStyle/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858" y="6351965"/>
            <a:ext cx="8291952" cy="389403"/>
            <a:chOff x="26858" y="6351965"/>
            <a:chExt cx="8017178" cy="38940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6407993"/>
              <a:ext cx="22479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8" y="6351965"/>
              <a:ext cx="1519436" cy="389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Title 2"/>
          <p:cNvSpPr txBox="1">
            <a:spLocks/>
          </p:cNvSpPr>
          <p:nvPr/>
        </p:nvSpPr>
        <p:spPr bwMode="auto">
          <a:xfrm>
            <a:off x="148695" y="47955"/>
            <a:ext cx="7758112" cy="6484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rgbClr val="4D4D4D"/>
                </a:solidFill>
              </a:rPr>
              <a:t>2</a:t>
            </a:r>
            <a:r>
              <a:rPr lang="en-US" kern="0" dirty="0" smtClean="0">
                <a:solidFill>
                  <a:srgbClr val="4D4D4D"/>
                </a:solidFill>
              </a:rPr>
              <a:t>D </a:t>
            </a:r>
            <a:r>
              <a:rPr lang="en-US" kern="0" dirty="0">
                <a:solidFill>
                  <a:srgbClr val="4D4D4D"/>
                </a:solidFill>
              </a:rPr>
              <a:t>FDTD simulation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02530"/>
            <a:ext cx="9144000" cy="0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044284" y="755809"/>
            <a:ext cx="1966933" cy="244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200"/>
              </a:spcBef>
              <a:buNone/>
              <a:defRPr/>
            </a:pPr>
            <a:r>
              <a:rPr lang="en-US" sz="1100" b="0" i="1" kern="0" dirty="0" smtClean="0">
                <a:solidFill>
                  <a:srgbClr val="000000"/>
                </a:solidFill>
                <a:latin typeface="Arial"/>
              </a:rPr>
              <a:t>Design of grating coupler</a:t>
            </a:r>
            <a:endParaRPr lang="en-US" sz="1100" b="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696282" y="2438124"/>
            <a:ext cx="3602143" cy="244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200"/>
              </a:spcBef>
              <a:buNone/>
              <a:defRPr/>
            </a:pPr>
            <a:r>
              <a:rPr lang="en-US" sz="1100" b="0" i="1" kern="0" dirty="0" smtClean="0">
                <a:solidFill>
                  <a:srgbClr val="000000"/>
                </a:solidFill>
                <a:latin typeface="Arial"/>
              </a:rPr>
              <a:t>SMGP with Gaussian transverse and a tilting angle</a:t>
            </a:r>
            <a:endParaRPr lang="en-US" sz="1100" b="0" i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64" y="41659"/>
            <a:ext cx="1762318" cy="74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42" y="1099245"/>
            <a:ext cx="8277225" cy="1362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08" y="2778524"/>
            <a:ext cx="3513462" cy="3689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699" y="2780611"/>
            <a:ext cx="3609873" cy="12285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6556" y="4114799"/>
            <a:ext cx="3541016" cy="272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15" y="1096778"/>
            <a:ext cx="3465688" cy="21782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68886" y="6351965"/>
            <a:ext cx="2133600" cy="365125"/>
          </a:xfrm>
        </p:spPr>
        <p:txBody>
          <a:bodyPr/>
          <a:lstStyle/>
          <a:p>
            <a:fld id="{8CBD6D7B-7522-436D-937E-C3DFAAEACD7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858" y="6351965"/>
            <a:ext cx="8291952" cy="389403"/>
            <a:chOff x="26858" y="6351965"/>
            <a:chExt cx="8017178" cy="38940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6407993"/>
              <a:ext cx="22479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8" y="6351965"/>
              <a:ext cx="1519436" cy="389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Title 2"/>
          <p:cNvSpPr txBox="1">
            <a:spLocks/>
          </p:cNvSpPr>
          <p:nvPr/>
        </p:nvSpPr>
        <p:spPr bwMode="auto">
          <a:xfrm>
            <a:off x="148695" y="47955"/>
            <a:ext cx="7758112" cy="6484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rgbClr val="4D4D4D"/>
                </a:solidFill>
              </a:rPr>
              <a:t>Simulation results</a:t>
            </a:r>
            <a:endParaRPr lang="en-US" kern="0" dirty="0">
              <a:solidFill>
                <a:srgbClr val="4D4D4D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702530"/>
            <a:ext cx="9144000" cy="0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425167" y="787373"/>
            <a:ext cx="2943184" cy="266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200"/>
              </a:spcBef>
              <a:buNone/>
              <a:defRPr/>
            </a:pPr>
            <a:r>
              <a:rPr lang="en-CA" sz="1100" b="0" i="1" kern="0" dirty="0">
                <a:solidFill>
                  <a:srgbClr val="000000"/>
                </a:solidFill>
                <a:latin typeface="Arial"/>
              </a:rPr>
              <a:t>T</a:t>
            </a:r>
            <a:r>
              <a:rPr lang="en-CA" sz="1100" b="0" i="1" kern="0" dirty="0" smtClean="0">
                <a:solidFill>
                  <a:srgbClr val="000000"/>
                </a:solidFill>
                <a:latin typeface="Arial"/>
              </a:rPr>
              <a:t>he </a:t>
            </a:r>
            <a:r>
              <a:rPr lang="en-CA" sz="1100" b="0" i="1" kern="0" dirty="0">
                <a:solidFill>
                  <a:srgbClr val="000000"/>
                </a:solidFill>
                <a:latin typeface="Arial"/>
              </a:rPr>
              <a:t>power </a:t>
            </a:r>
            <a:r>
              <a:rPr lang="en-CA" sz="1100" b="0" i="1" kern="0" dirty="0" smtClean="0">
                <a:solidFill>
                  <a:srgbClr val="000000"/>
                </a:solidFill>
                <a:latin typeface="Arial"/>
              </a:rPr>
              <a:t>spectrum from the line detector. </a:t>
            </a:r>
            <a:endParaRPr lang="en-CA" sz="1100" b="0" i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64" y="41659"/>
            <a:ext cx="1762318" cy="74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58" y="3486576"/>
            <a:ext cx="3686726" cy="2167770"/>
          </a:xfrm>
          <a:prstGeom prst="rect">
            <a:avLst/>
          </a:prstGeom>
        </p:spPr>
      </p:pic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189570" y="3328328"/>
            <a:ext cx="3361302" cy="266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200"/>
              </a:spcBef>
              <a:buNone/>
              <a:defRPr/>
            </a:pPr>
            <a:r>
              <a:rPr lang="en-CA" sz="1100" b="0" i="1" kern="0" dirty="0">
                <a:solidFill>
                  <a:srgbClr val="000000"/>
                </a:solidFill>
                <a:latin typeface="Arial"/>
              </a:rPr>
              <a:t>T</a:t>
            </a:r>
            <a:r>
              <a:rPr lang="en-CA" sz="1100" b="0" i="1" kern="0" dirty="0" smtClean="0">
                <a:solidFill>
                  <a:srgbClr val="000000"/>
                </a:solidFill>
                <a:latin typeface="Arial"/>
              </a:rPr>
              <a:t>he </a:t>
            </a:r>
            <a:r>
              <a:rPr lang="en-CA" sz="1100" b="0" i="1" kern="0" dirty="0" err="1" smtClean="0">
                <a:solidFill>
                  <a:srgbClr val="000000"/>
                </a:solidFill>
                <a:latin typeface="Arial"/>
              </a:rPr>
              <a:t>Ey</a:t>
            </a:r>
            <a:r>
              <a:rPr lang="en-CA" sz="1100" b="0" i="1" kern="0" dirty="0" smtClean="0">
                <a:solidFill>
                  <a:srgbClr val="000000"/>
                </a:solidFill>
                <a:latin typeface="Arial"/>
              </a:rPr>
              <a:t> field in time domain from the point detector. </a:t>
            </a:r>
            <a:endParaRPr lang="en-CA" sz="1100" b="0" i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3584" y="2290447"/>
            <a:ext cx="5402084" cy="2939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3584" y="1089907"/>
            <a:ext cx="5404870" cy="1158731"/>
          </a:xfrm>
          <a:prstGeom prst="rect">
            <a:avLst/>
          </a:prstGeom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3685253" y="787373"/>
            <a:ext cx="5430415" cy="266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A569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200"/>
              </a:spcBef>
              <a:buNone/>
              <a:defRPr/>
            </a:pPr>
            <a:r>
              <a:rPr lang="en-CA" sz="1100" b="0" i="1" kern="0" dirty="0">
                <a:solidFill>
                  <a:srgbClr val="000000"/>
                </a:solidFill>
                <a:latin typeface="Arial"/>
              </a:rPr>
              <a:t>T</a:t>
            </a:r>
            <a:r>
              <a:rPr lang="en-CA" sz="1100" b="0" i="1" kern="0" dirty="0" smtClean="0">
                <a:solidFill>
                  <a:srgbClr val="000000"/>
                </a:solidFill>
                <a:latin typeface="Arial"/>
              </a:rPr>
              <a:t>he intensity image (2D &amp; 3D) of </a:t>
            </a:r>
            <a:r>
              <a:rPr lang="en-CA" sz="1100" b="0" i="1" kern="0" dirty="0" err="1" smtClean="0">
                <a:solidFill>
                  <a:srgbClr val="000000"/>
                </a:solidFill>
                <a:latin typeface="Arial"/>
              </a:rPr>
              <a:t>Ey</a:t>
            </a:r>
            <a:r>
              <a:rPr lang="en-CA" sz="1100" b="0" i="1" kern="0" dirty="0" smtClean="0">
                <a:solidFill>
                  <a:srgbClr val="000000"/>
                </a:solidFill>
                <a:latin typeface="Arial"/>
              </a:rPr>
              <a:t> for wavelength 0.843um from the area detector. </a:t>
            </a:r>
            <a:endParaRPr lang="en-CA" sz="1100" b="0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28626" y="525460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1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a movie is recorded below during </a:t>
            </a:r>
            <a:r>
              <a:rPr lang="en-CA" sz="11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CW simulation </a:t>
            </a:r>
            <a:r>
              <a:rPr lang="en-CA" sz="11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wavelength of 0.843 um. (can be played in PPT. file)</a:t>
            </a:r>
            <a:endParaRPr lang="en-CA" sz="11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2017-grating coupler-CW_ObservationArea1_E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39" y="5716637"/>
            <a:ext cx="914400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9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3A569A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rgbClr val="3A569A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7434</TotalTime>
  <Words>399</Words>
  <Application>Microsoft Office PowerPoint</Application>
  <PresentationFormat>On-screen Show (4:3)</PresentationFormat>
  <Paragraphs>32</Paragraphs>
  <Slides>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1_Office Theme</vt:lpstr>
      <vt:lpstr>1_Default Design</vt:lpstr>
      <vt:lpstr>Grating couplers 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OptiSystem</dc:title>
  <dc:creator>Marc Verreault</dc:creator>
  <cp:lastModifiedBy>Bryan Tipper</cp:lastModifiedBy>
  <cp:revision>573</cp:revision>
  <dcterms:created xsi:type="dcterms:W3CDTF">2013-08-15T17:15:56Z</dcterms:created>
  <dcterms:modified xsi:type="dcterms:W3CDTF">2017-03-08T15:19:20Z</dcterms:modified>
</cp:coreProperties>
</file>