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3"/>
  </p:notesMasterIdLst>
  <p:sldIdLst>
    <p:sldId id="259" r:id="rId3"/>
    <p:sldId id="303" r:id="rId4"/>
    <p:sldId id="313" r:id="rId5"/>
    <p:sldId id="324" r:id="rId6"/>
    <p:sldId id="325" r:id="rId7"/>
    <p:sldId id="326" r:id="rId8"/>
    <p:sldId id="327" r:id="rId9"/>
    <p:sldId id="328" r:id="rId10"/>
    <p:sldId id="329" r:id="rId11"/>
    <p:sldId id="33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7" autoAdjust="0"/>
  </p:normalViewPr>
  <p:slideViewPr>
    <p:cSldViewPr snapToGrid="0">
      <p:cViewPr>
        <p:scale>
          <a:sx n="100" d="100"/>
          <a:sy n="100" d="100"/>
        </p:scale>
        <p:origin x="-1944"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15/02/2017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10</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8</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9</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15/02/2017</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www.eetimes.com/document.asp?doc_id=1226059"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636000" cy="1868810"/>
          </a:xfrm>
        </p:spPr>
        <p:txBody>
          <a:bodyPr/>
          <a:lstStyle/>
          <a:p>
            <a:r>
              <a:rPr lang="en-CA" sz="3200" dirty="0" smtClean="0">
                <a:solidFill>
                  <a:schemeClr val="tx1"/>
                </a:solidFill>
              </a:rPr>
              <a:t>OptiSystem applications:</a:t>
            </a:r>
            <a:br>
              <a:rPr lang="en-CA" sz="3200" dirty="0" smtClean="0">
                <a:solidFill>
                  <a:schemeClr val="tx1"/>
                </a:solidFill>
              </a:rPr>
            </a:br>
            <a:r>
              <a:rPr lang="en-CA" sz="3200" dirty="0" smtClean="0">
                <a:solidFill>
                  <a:schemeClr val="bg2">
                    <a:lumMod val="75000"/>
                  </a:schemeClr>
                </a:solidFill>
              </a:rPr>
              <a:t>SER &amp; BER analysis of QAM-PSK-PAM </a:t>
            </a:r>
            <a:r>
              <a:rPr lang="en-CA" sz="3200" dirty="0" smtClean="0">
                <a:solidFill>
                  <a:schemeClr val="bg2">
                    <a:lumMod val="75000"/>
                  </a:schemeClr>
                </a:solidFill>
              </a:rPr>
              <a:t>systems</a:t>
            </a: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71" y="2460806"/>
            <a:ext cx="3645680" cy="61313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10</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the QAM SER-BER analysis (3)</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123280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To change the modulation order use the parameter </a:t>
            </a:r>
            <a:r>
              <a:rPr lang="en-US" sz="1200" b="0" i="1" kern="0" dirty="0" smtClean="0">
                <a:solidFill>
                  <a:srgbClr val="000000"/>
                </a:solidFill>
                <a:latin typeface="Arial"/>
              </a:rPr>
              <a:t>SymPerBit</a:t>
            </a:r>
            <a:r>
              <a:rPr lang="en-US" sz="1200" b="0" kern="0" dirty="0" smtClean="0">
                <a:solidFill>
                  <a:srgbClr val="000000"/>
                </a:solidFill>
                <a:latin typeface="Arial"/>
              </a:rPr>
              <a:t> (see RED box below)</a:t>
            </a:r>
          </a:p>
          <a:p>
            <a:pPr eaLnBrk="1" hangingPunct="1">
              <a:spcBef>
                <a:spcPts val="200"/>
              </a:spcBef>
              <a:defRPr/>
            </a:pPr>
            <a:r>
              <a:rPr lang="en-US" sz="1200" b="0" kern="0" dirty="0" smtClean="0">
                <a:solidFill>
                  <a:srgbClr val="000000"/>
                </a:solidFill>
                <a:latin typeface="Arial"/>
              </a:rPr>
              <a:t>IMPORTANT: When changing the modulation order please make sure to update the script commands for exporting the BER vs Eb/No results to Excel. As shown below, the script commands for 32QAM/64QAM/128QAM have been commented out, leaving only the results for 16QAM to be exported. If you want to change the modulation order to, for example, 32QAM: add comment symbols to the 16QAM lines (using an apostrophe) and remove the comment symbols for the 32QAM lines</a:t>
            </a:r>
          </a:p>
          <a:p>
            <a:pPr eaLnBrk="1" hangingPunct="1">
              <a:spcBef>
                <a:spcPts val="200"/>
              </a:spcBef>
              <a:defRPr/>
            </a:pPr>
            <a:endParaRPr lang="en-US" sz="1200" b="0" kern="0" dirty="0">
              <a:solidFill>
                <a:srgbClr val="000000"/>
              </a:solidFill>
              <a:latin typeface="Arial"/>
            </a:endParaRPr>
          </a:p>
        </p:txBody>
      </p:sp>
      <p:sp>
        <p:nvSpPr>
          <p:cNvPr id="21" name="Rectangle 20"/>
          <p:cNvSpPr/>
          <p:nvPr/>
        </p:nvSpPr>
        <p:spPr>
          <a:xfrm>
            <a:off x="1163121" y="2514583"/>
            <a:ext cx="1038743" cy="135766"/>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021" y="3131092"/>
            <a:ext cx="3595142" cy="293363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ular Callout 16"/>
          <p:cNvSpPr/>
          <p:nvPr/>
        </p:nvSpPr>
        <p:spPr>
          <a:xfrm>
            <a:off x="5143499" y="3730269"/>
            <a:ext cx="2906681" cy="736955"/>
          </a:xfrm>
          <a:prstGeom prst="wedgeRectCallout">
            <a:avLst>
              <a:gd name="adj1" fmla="val -88643"/>
              <a:gd name="adj2" fmla="val 4920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Only the BER vs Eb/No results for16QAM are exported. If you want to change the modulation order , make sure to add comment symbols to these lines and un-comment the other set of lines associated with the modulation order</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27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873979"/>
            <a:ext cx="8585730" cy="5250595"/>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US" sz="1400" b="0" kern="0" dirty="0" smtClean="0">
                <a:solidFill>
                  <a:srgbClr val="000000"/>
                </a:solidFill>
                <a:latin typeface="Arial"/>
              </a:rPr>
              <a:t>The most effective way to assess the performance of a higher order modulation system is to measure the symbol error rate (SER) or bit error rate (BER) over a range of background noise (loading) conditions. By applying additive white Gaussian noise (AWGN), which has well defined mathematical properties, comparative analysis of different types of higher order modulation systems can be reliably performed (*).</a:t>
            </a:r>
          </a:p>
          <a:p>
            <a:pPr eaLnBrk="1" hangingPunct="1">
              <a:spcBef>
                <a:spcPts val="600"/>
              </a:spcBef>
              <a:defRPr/>
            </a:pPr>
            <a:r>
              <a:rPr lang="en-US" sz="1400" b="0" kern="0" dirty="0" smtClean="0">
                <a:solidFill>
                  <a:srgbClr val="000000"/>
                </a:solidFill>
                <a:latin typeface="Arial"/>
              </a:rPr>
              <a:t>The typical output of an SER/BER analysis is a set of waterfall curves that map a system’s SER or BER results against gradually increasing background noise levels, defined as Eb/No (</a:t>
            </a:r>
            <a:r>
              <a:rPr lang="en-CA" sz="1400" b="0" kern="0" dirty="0">
                <a:solidFill>
                  <a:srgbClr val="000000"/>
                </a:solidFill>
                <a:latin typeface="Arial"/>
              </a:rPr>
              <a:t>the ratio of energy per bit to noise </a:t>
            </a:r>
            <a:r>
              <a:rPr lang="en-CA" sz="1400" b="0" kern="0" dirty="0" smtClean="0">
                <a:solidFill>
                  <a:srgbClr val="000000"/>
                </a:solidFill>
                <a:latin typeface="Arial"/>
              </a:rPr>
              <a:t>density) or Es/No </a:t>
            </a:r>
            <a:r>
              <a:rPr lang="en-CA" sz="1400" b="0" kern="0" dirty="0">
                <a:solidFill>
                  <a:srgbClr val="000000"/>
                </a:solidFill>
                <a:latin typeface="Arial"/>
              </a:rPr>
              <a:t>(the ratio of energy per </a:t>
            </a:r>
            <a:r>
              <a:rPr lang="en-CA" sz="1400" b="0" kern="0" dirty="0" smtClean="0">
                <a:solidFill>
                  <a:srgbClr val="000000"/>
                </a:solidFill>
                <a:latin typeface="Arial"/>
              </a:rPr>
              <a:t>symbol </a:t>
            </a:r>
            <a:r>
              <a:rPr lang="en-CA" sz="1400" b="0" kern="0" dirty="0">
                <a:solidFill>
                  <a:srgbClr val="000000"/>
                </a:solidFill>
                <a:latin typeface="Arial"/>
              </a:rPr>
              <a:t>to noise </a:t>
            </a:r>
            <a:r>
              <a:rPr lang="en-CA" sz="1400" b="0" kern="0" dirty="0" smtClean="0">
                <a:solidFill>
                  <a:srgbClr val="000000"/>
                </a:solidFill>
                <a:latin typeface="Arial"/>
              </a:rPr>
              <a:t>density). </a:t>
            </a:r>
          </a:p>
          <a:p>
            <a:pPr eaLnBrk="1" hangingPunct="1">
              <a:spcBef>
                <a:spcPts val="600"/>
              </a:spcBef>
              <a:defRPr/>
            </a:pPr>
            <a:r>
              <a:rPr lang="en-CA" sz="1400" b="0" kern="0" dirty="0" smtClean="0">
                <a:solidFill>
                  <a:srgbClr val="000000"/>
                </a:solidFill>
                <a:latin typeface="Arial"/>
              </a:rPr>
              <a:t>Three OptiSystem projects have been built to allow for the automatic creation of SER/BER waterfall curves for either pulse amplitude modulation (PAM), phase shift keying (PSK) or quadrature amplitude modulation (QAM) systems of varying order M (symbols per bit). The simulation curves are also mapped against the theoretical expected results to show how well the simulation results match to theory.</a:t>
            </a:r>
            <a:endParaRPr lang="en-US" sz="1400" b="0" kern="0" dirty="0" smtClean="0">
              <a:solidFill>
                <a:srgbClr val="000000"/>
              </a:solidFill>
              <a:latin typeface="Arial"/>
            </a:endParaRPr>
          </a:p>
          <a:p>
            <a:pPr eaLnBrk="1" hangingPunct="1">
              <a:spcBef>
                <a:spcPts val="600"/>
              </a:spcBef>
              <a:defRPr/>
            </a:pPr>
            <a:r>
              <a:rPr lang="en-US" sz="1400" b="0" kern="0" dirty="0" smtClean="0">
                <a:solidFill>
                  <a:srgbClr val="000000"/>
                </a:solidFill>
                <a:latin typeface="Arial"/>
              </a:rPr>
              <a:t>Each project folder includes three files as follows:</a:t>
            </a:r>
            <a:endParaRPr lang="en-US" sz="1200" b="0" kern="0" dirty="0" smtClean="0">
              <a:solidFill>
                <a:srgbClr val="000000"/>
              </a:solidFill>
              <a:latin typeface="Arial"/>
            </a:endParaRPr>
          </a:p>
          <a:p>
            <a:pPr lvl="1" eaLnBrk="1" hangingPunct="1">
              <a:spcBef>
                <a:spcPts val="200"/>
              </a:spcBef>
              <a:defRPr/>
            </a:pPr>
            <a:r>
              <a:rPr lang="en-US" sz="1200" b="0" kern="0" dirty="0" smtClean="0">
                <a:solidFill>
                  <a:srgbClr val="000000"/>
                </a:solidFill>
                <a:latin typeface="Arial"/>
              </a:rPr>
              <a:t>The OptiSystem project for the specific modulation format (for example </a:t>
            </a:r>
            <a:r>
              <a:rPr lang="en-US" sz="1200" i="1" kern="0" dirty="0" smtClean="0">
                <a:solidFill>
                  <a:srgbClr val="000000"/>
                </a:solidFill>
                <a:latin typeface="Arial"/>
              </a:rPr>
              <a:t>SER_BER_Calculation_PAM.osd</a:t>
            </a:r>
            <a:r>
              <a:rPr lang="en-US" sz="12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The Excel output file where the results are exported and plotted (for example </a:t>
            </a:r>
            <a:r>
              <a:rPr lang="en-US" sz="1200" i="1" kern="0" dirty="0" smtClean="0">
                <a:solidFill>
                  <a:srgbClr val="000000"/>
                </a:solidFill>
                <a:latin typeface="Arial"/>
              </a:rPr>
              <a:t>SER_BER </a:t>
            </a:r>
            <a:r>
              <a:rPr lang="en-US" sz="1200" i="1" kern="0" dirty="0">
                <a:solidFill>
                  <a:srgbClr val="000000"/>
                </a:solidFill>
                <a:latin typeface="Arial"/>
              </a:rPr>
              <a:t>Analysis PAM - Export </a:t>
            </a:r>
            <a:r>
              <a:rPr lang="en-US" sz="1200" i="1" kern="0" dirty="0" smtClean="0">
                <a:solidFill>
                  <a:srgbClr val="000000"/>
                </a:solidFill>
                <a:latin typeface="Arial"/>
              </a:rPr>
              <a:t>Excel.xlsx</a:t>
            </a:r>
            <a:r>
              <a:rPr lang="en-US" sz="12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The data tracking </a:t>
            </a:r>
            <a:r>
              <a:rPr lang="en-US" sz="1200" b="0" kern="0" dirty="0">
                <a:solidFill>
                  <a:srgbClr val="000000"/>
                </a:solidFill>
                <a:latin typeface="Arial"/>
              </a:rPr>
              <a:t>file </a:t>
            </a:r>
            <a:r>
              <a:rPr lang="en-US" sz="1200" b="0" kern="0" dirty="0" smtClean="0">
                <a:solidFill>
                  <a:srgbClr val="000000"/>
                </a:solidFill>
                <a:latin typeface="Arial"/>
              </a:rPr>
              <a:t>which provides more detailed information on the simulation results (for example </a:t>
            </a:r>
            <a:r>
              <a:rPr lang="en-US" sz="1200" i="1" kern="0" dirty="0" smtClean="0">
                <a:solidFill>
                  <a:srgbClr val="000000"/>
                </a:solidFill>
                <a:latin typeface="Arial"/>
              </a:rPr>
              <a:t>SER_BER_Analysis_Tracking.txt</a:t>
            </a:r>
            <a:r>
              <a:rPr lang="en-US" sz="1200" b="0" kern="0" dirty="0" smtClean="0">
                <a:solidFill>
                  <a:srgbClr val="000000"/>
                </a:solidFill>
                <a:latin typeface="Arial"/>
              </a:rPr>
              <a:t>)</a:t>
            </a:r>
          </a:p>
          <a:p>
            <a:pPr eaLnBrk="1" hangingPunct="1">
              <a:spcBef>
                <a:spcPts val="600"/>
              </a:spcBef>
              <a:defRPr/>
            </a:pPr>
            <a:r>
              <a:rPr lang="en-US" sz="1400" b="0" kern="0" dirty="0" smtClean="0">
                <a:solidFill>
                  <a:srgbClr val="000000"/>
                </a:solidFill>
                <a:latin typeface="Arial"/>
              </a:rPr>
              <a:t>The following slides provide an overview on how to run simulations and review results for QAM modulation systems (the same instructions can be used for the PAM and PSK analysis tool kits)</a:t>
            </a:r>
          </a:p>
          <a:p>
            <a:pPr marL="0" indent="0" eaLnBrk="1" hangingPunct="1">
              <a:spcBef>
                <a:spcPts val="600"/>
              </a:spcBef>
              <a:buNone/>
              <a:defRPr/>
            </a:pPr>
            <a:r>
              <a:rPr lang="en-US" sz="1200" b="0" kern="0" dirty="0" smtClean="0">
                <a:solidFill>
                  <a:srgbClr val="000000"/>
                </a:solidFill>
                <a:latin typeface="Arial"/>
              </a:rPr>
              <a:t>* </a:t>
            </a:r>
            <a:r>
              <a:rPr lang="en-US" sz="1200" b="0" i="1" kern="0" dirty="0" smtClean="0">
                <a:solidFill>
                  <a:srgbClr val="000000"/>
                </a:solidFill>
                <a:latin typeface="Arial"/>
              </a:rPr>
              <a:t>“Confidence </a:t>
            </a:r>
            <a:r>
              <a:rPr lang="en-US" sz="1200" b="0" i="1" kern="0" dirty="0">
                <a:solidFill>
                  <a:srgbClr val="000000"/>
                </a:solidFill>
                <a:latin typeface="Arial"/>
              </a:rPr>
              <a:t>in Waterfall Curves guides noise analysis in wireless system </a:t>
            </a:r>
            <a:r>
              <a:rPr lang="en-US" sz="1200" b="0" i="1" kern="0" dirty="0" smtClean="0">
                <a:solidFill>
                  <a:srgbClr val="000000"/>
                </a:solidFill>
                <a:latin typeface="Arial"/>
              </a:rPr>
              <a:t>test”, Scott </a:t>
            </a:r>
            <a:r>
              <a:rPr lang="en-US" sz="1200" b="0" i="1" kern="0" dirty="0">
                <a:solidFill>
                  <a:srgbClr val="000000"/>
                </a:solidFill>
                <a:latin typeface="Arial"/>
              </a:rPr>
              <a:t>Siclari, Senior Systems Engineer, </a:t>
            </a:r>
            <a:r>
              <a:rPr lang="en-US" sz="1200" b="0" i="1" kern="0" dirty="0" smtClean="0">
                <a:solidFill>
                  <a:srgbClr val="000000"/>
                </a:solidFill>
                <a:latin typeface="Arial"/>
              </a:rPr>
              <a:t>Aeroflex </a:t>
            </a:r>
            <a:r>
              <a:rPr lang="en-US" sz="1200" b="0" i="1" kern="0" dirty="0">
                <a:solidFill>
                  <a:srgbClr val="000000"/>
                </a:solidFill>
                <a:latin typeface="Arial"/>
              </a:rPr>
              <a:t>Inc. (Plainview, N.Y</a:t>
            </a:r>
            <a:r>
              <a:rPr lang="en-US" sz="1200" b="0" i="1" kern="0" dirty="0" smtClean="0">
                <a:solidFill>
                  <a:srgbClr val="000000"/>
                </a:solidFill>
                <a:latin typeface="Arial"/>
              </a:rPr>
              <a:t>.) </a:t>
            </a:r>
            <a:r>
              <a:rPr lang="en-US" sz="1200" b="0" i="1" kern="0" dirty="0">
                <a:solidFill>
                  <a:srgbClr val="000000"/>
                </a:solidFill>
                <a:latin typeface="Arial"/>
                <a:hlinkClick r:id="rId5"/>
              </a:rPr>
              <a:t>http://</a:t>
            </a:r>
            <a:r>
              <a:rPr lang="en-US" sz="1200" b="0" i="1" kern="0" dirty="0" smtClean="0">
                <a:solidFill>
                  <a:srgbClr val="000000"/>
                </a:solidFill>
                <a:latin typeface="Arial"/>
                <a:hlinkClick r:id="rId5"/>
              </a:rPr>
              <a:t>www.eetimes.com/document.asp?doc_id=1226059</a:t>
            </a:r>
            <a:r>
              <a:rPr lang="en-US" sz="1200" b="0" i="1" kern="0" dirty="0" smtClean="0">
                <a:solidFill>
                  <a:srgbClr val="000000"/>
                </a:solidFill>
                <a:latin typeface="Arial"/>
              </a:rPr>
              <a:t> (Retrieved 2 Feb 2017)</a:t>
            </a:r>
          </a:p>
        </p:txBody>
      </p:sp>
      <p:sp>
        <p:nvSpPr>
          <p:cNvPr id="13" name="TextBox 12"/>
          <p:cNvSpPr txBox="1"/>
          <p:nvPr/>
        </p:nvSpPr>
        <p:spPr>
          <a:xfrm>
            <a:off x="2819400" y="86396"/>
            <a:ext cx="3962400" cy="707886"/>
          </a:xfrm>
          <a:prstGeom prst="rect">
            <a:avLst/>
          </a:prstGeom>
          <a:solidFill>
            <a:schemeClr val="bg1">
              <a:lumMod val="95000"/>
            </a:schemeClr>
          </a:solidFill>
          <a:ln>
            <a:solidFill>
              <a:schemeClr val="tx1"/>
            </a:solidFill>
          </a:ln>
        </p:spPr>
        <p:txBody>
          <a:bodyPr wrap="square" rtlCol="0">
            <a:spAutoFit/>
          </a:bodyPr>
          <a:lstStyle/>
          <a:p>
            <a:r>
              <a:rPr lang="en-US" sz="2000" dirty="0" smtClean="0"/>
              <a:t>SER and BER analysis of QAM-PSK-PAM systems</a:t>
            </a:r>
            <a:endParaRPr lang="en-CA" sz="2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9" y="2604479"/>
            <a:ext cx="4043361" cy="375588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QAM SER-BER analysis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167095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a:defRPr/>
            </a:pPr>
            <a:r>
              <a:rPr lang="en-US" sz="1200" b="0" kern="0" dirty="0" smtClean="0">
                <a:solidFill>
                  <a:srgbClr val="000000"/>
                </a:solidFill>
                <a:latin typeface="Arial"/>
              </a:rPr>
              <a:t>Open the OptiSystem </a:t>
            </a:r>
            <a:r>
              <a:rPr lang="en-US" sz="1200" b="0" kern="0" dirty="0">
                <a:solidFill>
                  <a:srgbClr val="000000"/>
                </a:solidFill>
                <a:latin typeface="Arial"/>
              </a:rPr>
              <a:t>project </a:t>
            </a:r>
            <a:r>
              <a:rPr lang="en-US" sz="1200" i="1" kern="0" dirty="0" smtClean="0">
                <a:solidFill>
                  <a:srgbClr val="000000"/>
                </a:solidFill>
                <a:latin typeface="Arial"/>
              </a:rPr>
              <a:t>SER_BER </a:t>
            </a:r>
            <a:r>
              <a:rPr lang="en-US" sz="1200" i="1" kern="0" dirty="0">
                <a:solidFill>
                  <a:srgbClr val="000000"/>
                </a:solidFill>
                <a:latin typeface="Arial"/>
              </a:rPr>
              <a:t>Calculation </a:t>
            </a:r>
            <a:r>
              <a:rPr lang="en-US" sz="1200" i="1" kern="0" dirty="0" smtClean="0">
                <a:solidFill>
                  <a:srgbClr val="000000"/>
                </a:solidFill>
                <a:latin typeface="Arial"/>
              </a:rPr>
              <a:t>QAM.osd</a:t>
            </a:r>
            <a:r>
              <a:rPr lang="en-US" sz="1200" b="0" kern="0" dirty="0">
                <a:solidFill>
                  <a:srgbClr val="000000"/>
                </a:solidFill>
                <a:latin typeface="Arial"/>
              </a:rPr>
              <a:t> </a:t>
            </a:r>
            <a:r>
              <a:rPr lang="en-US" sz="1200" b="0" kern="0" dirty="0" smtClean="0">
                <a:solidFill>
                  <a:srgbClr val="000000"/>
                </a:solidFill>
                <a:latin typeface="Arial"/>
              </a:rPr>
              <a:t>(under the folder </a:t>
            </a:r>
            <a:r>
              <a:rPr lang="en-US" sz="1200" b="0" i="1" kern="0" dirty="0" smtClean="0">
                <a:solidFill>
                  <a:srgbClr val="000000"/>
                </a:solidFill>
                <a:latin typeface="Arial"/>
              </a:rPr>
              <a:t>QAM Analysis</a:t>
            </a:r>
            <a:r>
              <a:rPr lang="en-US" sz="1200" b="0" kern="0" dirty="0" smtClean="0">
                <a:solidFill>
                  <a:srgbClr val="000000"/>
                </a:solidFill>
                <a:latin typeface="Arial"/>
              </a:rPr>
              <a:t>)</a:t>
            </a:r>
          </a:p>
          <a:p>
            <a:pPr eaLnBrk="1" hangingPunct="1">
              <a:spcBef>
                <a:spcPts val="200"/>
              </a:spcBef>
              <a:buFont typeface="+mj-lt"/>
              <a:buAutoNum type="arabicPeriod"/>
              <a:defRPr/>
            </a:pPr>
            <a:r>
              <a:rPr lang="en-US" sz="1200" b="0" kern="0" dirty="0" smtClean="0">
                <a:solidFill>
                  <a:srgbClr val="000000"/>
                </a:solidFill>
                <a:latin typeface="Arial"/>
              </a:rPr>
              <a:t>Select the tab “Script” (see GREEN box below)</a:t>
            </a:r>
          </a:p>
          <a:p>
            <a:pPr eaLnBrk="1" hangingPunct="1">
              <a:spcBef>
                <a:spcPts val="200"/>
              </a:spcBef>
              <a:buFont typeface="+mj-lt"/>
              <a:buAutoNum type="arabicPeriod"/>
              <a:defRPr/>
            </a:pPr>
            <a:r>
              <a:rPr lang="en-US" sz="1200" b="0" kern="0" dirty="0" smtClean="0">
                <a:solidFill>
                  <a:srgbClr val="000000"/>
                </a:solidFill>
                <a:latin typeface="Arial"/>
              </a:rPr>
              <a:t>Within the VBScripting code, go to the parameter “SymPerBit” and set the value to 4 (see RED box below). This will set up our simulation to run the analysis of a 16-QAM system</a:t>
            </a:r>
          </a:p>
          <a:p>
            <a:pPr eaLnBrk="1" hangingPunct="1">
              <a:spcBef>
                <a:spcPts val="200"/>
              </a:spcBef>
              <a:buFont typeface="+mj-lt"/>
              <a:buAutoNum type="arabicPeriod"/>
              <a:defRPr/>
            </a:pPr>
            <a:r>
              <a:rPr lang="en-US" sz="1200" b="0" kern="0" dirty="0">
                <a:solidFill>
                  <a:srgbClr val="000000"/>
                </a:solidFill>
                <a:latin typeface="Arial"/>
              </a:rPr>
              <a:t>Got to the line </a:t>
            </a:r>
            <a:r>
              <a:rPr lang="en-US" sz="1200" b="0" kern="0" dirty="0" smtClean="0">
                <a:solidFill>
                  <a:srgbClr val="000000"/>
                </a:solidFill>
                <a:latin typeface="Arial"/>
              </a:rPr>
              <a:t>“Set </a:t>
            </a:r>
            <a:r>
              <a:rPr lang="en-US" sz="1200" b="0" kern="0" dirty="0">
                <a:solidFill>
                  <a:srgbClr val="000000"/>
                </a:solidFill>
                <a:latin typeface="Arial"/>
              </a:rPr>
              <a:t>objWorkbook = </a:t>
            </a:r>
            <a:r>
              <a:rPr lang="en-US" sz="1200" b="0" kern="0" dirty="0" smtClean="0">
                <a:solidFill>
                  <a:srgbClr val="000000"/>
                </a:solidFill>
                <a:latin typeface="Arial"/>
              </a:rPr>
              <a:t>objExcel.Workbooks.Open(…)” (see BLUE box below) and make sure that the file path name matches the location of the Excel export file on your computer. The format should be </a:t>
            </a:r>
            <a:r>
              <a:rPr lang="en-US" sz="1200" b="0" kern="0" dirty="0">
                <a:solidFill>
                  <a:srgbClr val="000000"/>
                </a:solidFill>
                <a:latin typeface="Arial"/>
              </a:rPr>
              <a:t>as </a:t>
            </a:r>
            <a:r>
              <a:rPr lang="en-US" sz="1200" b="0" kern="0" dirty="0" smtClean="0">
                <a:solidFill>
                  <a:srgbClr val="000000"/>
                </a:solidFill>
                <a:latin typeface="Arial"/>
              </a:rPr>
              <a:t>follows: </a:t>
            </a:r>
            <a:r>
              <a:rPr lang="en-US" sz="1200" b="0" i="1" kern="0" dirty="0">
                <a:solidFill>
                  <a:srgbClr val="C00000"/>
                </a:solidFill>
                <a:latin typeface="Arial"/>
              </a:rPr>
              <a:t>"C</a:t>
            </a:r>
            <a:r>
              <a:rPr lang="en-US" sz="1200" b="0" i="1" kern="0" dirty="0" smtClean="0">
                <a:solidFill>
                  <a:srgbClr val="C00000"/>
                </a:solidFill>
                <a:latin typeface="Arial"/>
              </a:rPr>
              <a:t>:\YourFilepath\SER </a:t>
            </a:r>
            <a:r>
              <a:rPr lang="en-US" sz="1200" b="0" i="1" kern="0" dirty="0">
                <a:solidFill>
                  <a:srgbClr val="C00000"/>
                </a:solidFill>
                <a:latin typeface="Arial"/>
              </a:rPr>
              <a:t>and BER Analysis of QAM-PSK-PAM systems\QAM Analysis\SER_BER Analysis QAM - Export Excel.xlsx</a:t>
            </a:r>
            <a:r>
              <a:rPr lang="en-US" sz="1200" b="0" i="1" kern="0" dirty="0" smtClean="0">
                <a:solidFill>
                  <a:srgbClr val="C00000"/>
                </a:solidFill>
                <a:latin typeface="Arial"/>
              </a:rPr>
              <a:t>")</a:t>
            </a:r>
          </a:p>
        </p:txBody>
      </p:sp>
      <p:sp>
        <p:nvSpPr>
          <p:cNvPr id="4" name="Rectangle 3"/>
          <p:cNvSpPr/>
          <p:nvPr/>
        </p:nvSpPr>
        <p:spPr>
          <a:xfrm>
            <a:off x="1846076" y="3876674"/>
            <a:ext cx="2554474" cy="83688"/>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ular Callout 14"/>
          <p:cNvSpPr/>
          <p:nvPr/>
        </p:nvSpPr>
        <p:spPr>
          <a:xfrm>
            <a:off x="5531643" y="3558446"/>
            <a:ext cx="2755107" cy="518082"/>
          </a:xfrm>
          <a:prstGeom prst="wedgeRectCallout">
            <a:avLst>
              <a:gd name="adj1" fmla="val -87110"/>
              <a:gd name="adj2" fmla="val 1533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parameter SymPerBit sets the QAM modulation order  as follows:</a:t>
            </a:r>
          </a:p>
          <a:p>
            <a:r>
              <a:rPr lang="en-US" sz="900" i="1" dirty="0" smtClean="0">
                <a:solidFill>
                  <a:schemeClr val="tx1"/>
                </a:solidFill>
                <a:latin typeface="Arial" panose="020B0604020202020204" pitchFamily="34" charset="0"/>
                <a:cs typeface="Arial" panose="020B0604020202020204" pitchFamily="34" charset="0"/>
              </a:rPr>
              <a:t>4 = 16QAM, 5 = 32QAM, 6 = 64QAM, 7=128QAM</a:t>
            </a:r>
            <a:endParaRPr lang="en-CA" sz="900" i="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1865126" y="4880420"/>
            <a:ext cx="3868924" cy="8555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ular Callout 20"/>
          <p:cNvSpPr/>
          <p:nvPr/>
        </p:nvSpPr>
        <p:spPr>
          <a:xfrm>
            <a:off x="6377956" y="4583683"/>
            <a:ext cx="1728876" cy="320462"/>
          </a:xfrm>
          <a:prstGeom prst="wedgeRectCallout">
            <a:avLst>
              <a:gd name="adj1" fmla="val -84083"/>
              <a:gd name="adj2" fmla="val 4771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File path for Excel spreadsheet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2562225" y="6153149"/>
            <a:ext cx="428626" cy="179766"/>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ular Callout 18"/>
          <p:cNvSpPr/>
          <p:nvPr/>
        </p:nvSpPr>
        <p:spPr>
          <a:xfrm>
            <a:off x="3164445" y="5691931"/>
            <a:ext cx="1270285" cy="254240"/>
          </a:xfrm>
          <a:prstGeom prst="wedgeRectCallout">
            <a:avLst>
              <a:gd name="adj1" fmla="val -72089"/>
              <a:gd name="adj2" fmla="val 14067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b="1" i="1" dirty="0" smtClean="0">
                <a:solidFill>
                  <a:schemeClr val="tx1"/>
                </a:solidFill>
                <a:latin typeface="Arial" panose="020B0604020202020204" pitchFamily="34" charset="0"/>
                <a:cs typeface="Arial" panose="020B0604020202020204" pitchFamily="34" charset="0"/>
              </a:rPr>
              <a:t>OptiSystem Script tab</a:t>
            </a:r>
            <a:endParaRPr lang="en-CA" sz="9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14" y="2647949"/>
            <a:ext cx="7305675" cy="303371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QAM SER-BER analysis (2)</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49"/>
            <a:ext cx="8667349" cy="137567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5"/>
              <a:defRPr/>
            </a:pPr>
            <a:r>
              <a:rPr lang="en-US" sz="1200" b="0" kern="0" dirty="0" smtClean="0">
                <a:solidFill>
                  <a:srgbClr val="000000"/>
                </a:solidFill>
                <a:latin typeface="Arial"/>
              </a:rPr>
              <a:t>Go </a:t>
            </a:r>
            <a:r>
              <a:rPr lang="en-US" sz="1200" b="0" kern="0" dirty="0">
                <a:solidFill>
                  <a:srgbClr val="000000"/>
                </a:solidFill>
                <a:latin typeface="Arial"/>
              </a:rPr>
              <a:t>to the </a:t>
            </a:r>
            <a:r>
              <a:rPr lang="en-US" sz="1200" b="0" kern="0" dirty="0" smtClean="0">
                <a:solidFill>
                  <a:srgbClr val="000000"/>
                </a:solidFill>
                <a:latin typeface="Arial"/>
              </a:rPr>
              <a:t>line “</a:t>
            </a:r>
            <a:r>
              <a:rPr lang="en-CA" sz="1200" b="0" kern="0" dirty="0" smtClean="0">
                <a:solidFill>
                  <a:srgbClr val="000000"/>
                </a:solidFill>
                <a:latin typeface="Arial"/>
              </a:rPr>
              <a:t>Set </a:t>
            </a:r>
            <a:r>
              <a:rPr lang="en-CA" sz="1200" b="0" kern="0" dirty="0">
                <a:solidFill>
                  <a:srgbClr val="000000"/>
                </a:solidFill>
                <a:latin typeface="Arial"/>
              </a:rPr>
              <a:t>objFileToWrite = CreateObject("</a:t>
            </a:r>
            <a:r>
              <a:rPr lang="en-CA" sz="1200" b="0" kern="0" dirty="0" smtClean="0">
                <a:solidFill>
                  <a:srgbClr val="000000"/>
                </a:solidFill>
                <a:latin typeface="Arial"/>
              </a:rPr>
              <a:t>Scripting.FileSystemObject").OpenTextFile(…)”</a:t>
            </a:r>
            <a:r>
              <a:rPr lang="en-US" sz="1200" b="0" kern="0" dirty="0" smtClean="0">
                <a:solidFill>
                  <a:srgbClr val="000000"/>
                </a:solidFill>
                <a:latin typeface="Arial"/>
              </a:rPr>
              <a:t> (see BLUE box below) and make sure that the file path name matches the location of the data export file on your computer. The format should be </a:t>
            </a:r>
            <a:r>
              <a:rPr lang="en-US" sz="1200" b="0" kern="0" dirty="0">
                <a:solidFill>
                  <a:srgbClr val="000000"/>
                </a:solidFill>
                <a:latin typeface="Arial"/>
              </a:rPr>
              <a:t>as </a:t>
            </a:r>
            <a:r>
              <a:rPr lang="en-US" sz="1200" b="0" kern="0" dirty="0" smtClean="0">
                <a:solidFill>
                  <a:srgbClr val="000000"/>
                </a:solidFill>
                <a:latin typeface="Arial"/>
              </a:rPr>
              <a:t>follows: </a:t>
            </a:r>
            <a:br>
              <a:rPr lang="en-US" sz="1200" b="0" kern="0" dirty="0" smtClean="0">
                <a:solidFill>
                  <a:srgbClr val="000000"/>
                </a:solidFill>
                <a:latin typeface="Arial"/>
              </a:rPr>
            </a:br>
            <a:r>
              <a:rPr lang="en-US" sz="1200" b="0" i="1" kern="0" dirty="0" smtClean="0">
                <a:solidFill>
                  <a:srgbClr val="C00000"/>
                </a:solidFill>
                <a:latin typeface="Arial"/>
              </a:rPr>
              <a:t>"C:\Yourfilepath\SER </a:t>
            </a:r>
            <a:r>
              <a:rPr lang="en-US" sz="1200" b="0" i="1" kern="0" dirty="0">
                <a:solidFill>
                  <a:srgbClr val="C00000"/>
                </a:solidFill>
                <a:latin typeface="Arial"/>
              </a:rPr>
              <a:t>and BER Analysis of QAM-PSK-PAM systems\QAM Analysis\SER_BER_Analysis_Tracking.txt",</a:t>
            </a:r>
            <a:r>
              <a:rPr lang="en-US" sz="1200" b="0" i="1" kern="0" dirty="0" smtClean="0">
                <a:solidFill>
                  <a:srgbClr val="C00000"/>
                </a:solidFill>
                <a:latin typeface="Arial"/>
              </a:rPr>
              <a:t>2,true)“</a:t>
            </a:r>
          </a:p>
          <a:p>
            <a:pPr eaLnBrk="1" hangingPunct="1">
              <a:spcBef>
                <a:spcPts val="200"/>
              </a:spcBef>
              <a:buFont typeface="+mj-lt"/>
              <a:buAutoNum type="arabicPeriod" startAt="5"/>
              <a:defRPr/>
            </a:pPr>
            <a:r>
              <a:rPr lang="en-US" sz="1200" b="0" kern="0" dirty="0" smtClean="0">
                <a:latin typeface="Arial"/>
              </a:rPr>
              <a:t>On the upper right menu bar, left-click select the “Run Script” action button (see GREEN box below). The simulation will start.</a:t>
            </a:r>
          </a:p>
          <a:p>
            <a:pPr eaLnBrk="1" hangingPunct="1">
              <a:spcBef>
                <a:spcPts val="200"/>
              </a:spcBef>
              <a:defRPr/>
            </a:pPr>
            <a:endParaRPr lang="en-US" sz="1200" b="0" kern="0" dirty="0" smtClean="0">
              <a:solidFill>
                <a:srgbClr val="000000"/>
              </a:solidFill>
              <a:latin typeface="Arial"/>
            </a:endParaRPr>
          </a:p>
          <a:p>
            <a:pPr eaLnBrk="1" hangingPunct="1">
              <a:spcBef>
                <a:spcPts val="200"/>
              </a:spcBef>
              <a:defRPr/>
            </a:pPr>
            <a:endParaRPr lang="en-US" sz="1200" b="0" kern="0" dirty="0" smtClean="0">
              <a:solidFill>
                <a:srgbClr val="000000"/>
              </a:solidFill>
              <a:latin typeface="Arial"/>
            </a:endParaRPr>
          </a:p>
          <a:p>
            <a:pPr eaLnBrk="1" hangingPunct="1">
              <a:spcBef>
                <a:spcPts val="200"/>
              </a:spcBef>
              <a:defRPr/>
            </a:pPr>
            <a:endParaRPr lang="en-US" sz="1200" b="0" kern="0" dirty="0">
              <a:solidFill>
                <a:srgbClr val="000000"/>
              </a:solidFill>
              <a:latin typeface="Arial"/>
            </a:endParaRPr>
          </a:p>
        </p:txBody>
      </p:sp>
      <p:sp>
        <p:nvSpPr>
          <p:cNvPr id="20" name="Rectangle 19"/>
          <p:cNvSpPr/>
          <p:nvPr/>
        </p:nvSpPr>
        <p:spPr>
          <a:xfrm>
            <a:off x="1065027" y="5128070"/>
            <a:ext cx="7060856" cy="8555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ular Callout 20"/>
          <p:cNvSpPr/>
          <p:nvPr/>
        </p:nvSpPr>
        <p:spPr>
          <a:xfrm>
            <a:off x="6988373" y="4650358"/>
            <a:ext cx="1187054" cy="245492"/>
          </a:xfrm>
          <a:prstGeom prst="wedgeRectCallout">
            <a:avLst>
              <a:gd name="adj1" fmla="val -70298"/>
              <a:gd name="adj2" fmla="val 11689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File path for </a:t>
            </a:r>
            <a:r>
              <a:rPr lang="en-US" sz="900" i="1" dirty="0">
                <a:solidFill>
                  <a:schemeClr val="tx1"/>
                </a:solidFill>
                <a:latin typeface="Arial" panose="020B0604020202020204" pitchFamily="34" charset="0"/>
                <a:cs typeface="Arial" panose="020B0604020202020204" pitchFamily="34" charset="0"/>
              </a:rPr>
              <a:t>d</a:t>
            </a:r>
            <a:r>
              <a:rPr lang="en-US" sz="900" i="1" dirty="0" smtClean="0">
                <a:solidFill>
                  <a:schemeClr val="tx1"/>
                </a:solidFill>
                <a:latin typeface="Arial" panose="020B0604020202020204" pitchFamily="34" charset="0"/>
                <a:cs typeface="Arial" panose="020B0604020202020204" pitchFamily="34" charset="0"/>
              </a:rPr>
              <a:t>ata file </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4880371" y="3064892"/>
            <a:ext cx="1453754" cy="245492"/>
          </a:xfrm>
          <a:prstGeom prst="wedgeRectCallout">
            <a:avLst>
              <a:gd name="adj1" fmla="val 47029"/>
              <a:gd name="adj2" fmla="val -14306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b="1" i="1" dirty="0" smtClean="0">
                <a:solidFill>
                  <a:schemeClr val="tx1"/>
                </a:solidFill>
                <a:latin typeface="Arial" panose="020B0604020202020204" pitchFamily="34" charset="0"/>
                <a:cs typeface="Arial" panose="020B0604020202020204" pitchFamily="34" charset="0"/>
              </a:rPr>
              <a:t>Run script </a:t>
            </a:r>
            <a:r>
              <a:rPr lang="en-US" sz="900" i="1" dirty="0" smtClean="0">
                <a:solidFill>
                  <a:schemeClr val="tx1"/>
                </a:solidFill>
                <a:latin typeface="Arial" panose="020B0604020202020204" pitchFamily="34" charset="0"/>
                <a:cs typeface="Arial" panose="020B0604020202020204" pitchFamily="34" charset="0"/>
              </a:rPr>
              <a:t>action button </a:t>
            </a:r>
            <a:endParaRPr lang="en-CA" sz="900" i="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6310312" y="2686049"/>
            <a:ext cx="140494" cy="179766"/>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183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63" y="4044097"/>
            <a:ext cx="8428769" cy="206863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QAM SER-BER analysis (3)</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109945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7"/>
              <a:defRPr/>
            </a:pPr>
            <a:r>
              <a:rPr lang="en-US" sz="1200" b="0" kern="0" dirty="0" smtClean="0">
                <a:solidFill>
                  <a:srgbClr val="000000"/>
                </a:solidFill>
                <a:latin typeface="Arial"/>
              </a:rPr>
              <a:t>The Excel spreadsheet will automatically open. After the end of each BER iteration, the simulation data for the 16-QAM system will be exported to the associated data columns in the spreadsheet (including </a:t>
            </a:r>
            <a:r>
              <a:rPr lang="en-US" sz="1200" kern="0" dirty="0" smtClean="0">
                <a:solidFill>
                  <a:srgbClr val="000000"/>
                </a:solidFill>
                <a:latin typeface="Arial"/>
              </a:rPr>
              <a:t>Es/No</a:t>
            </a:r>
            <a:r>
              <a:rPr lang="en-US" sz="1200" b="0" kern="0" dirty="0" smtClean="0">
                <a:solidFill>
                  <a:srgbClr val="000000"/>
                </a:solidFill>
                <a:latin typeface="Arial"/>
              </a:rPr>
              <a:t>, </a:t>
            </a:r>
            <a:r>
              <a:rPr lang="en-US" sz="1200" kern="0" dirty="0" smtClean="0">
                <a:solidFill>
                  <a:srgbClr val="000000"/>
                </a:solidFill>
                <a:latin typeface="Arial"/>
              </a:rPr>
              <a:t>Es/No (dB) </a:t>
            </a:r>
            <a:r>
              <a:rPr lang="en-US" sz="1200" b="0" kern="0" dirty="0" smtClean="0">
                <a:solidFill>
                  <a:srgbClr val="000000"/>
                </a:solidFill>
                <a:latin typeface="Arial"/>
              </a:rPr>
              <a:t>and, for this simulation run, </a:t>
            </a:r>
            <a:r>
              <a:rPr lang="en-US" sz="1200" kern="0" dirty="0" smtClean="0">
                <a:solidFill>
                  <a:srgbClr val="000000"/>
                </a:solidFill>
                <a:latin typeface="Arial"/>
              </a:rPr>
              <a:t>16QAM – Sim</a:t>
            </a:r>
            <a:r>
              <a:rPr lang="en-US" sz="1200" b="0" kern="0" dirty="0" smtClean="0">
                <a:solidFill>
                  <a:srgbClr val="000000"/>
                </a:solidFill>
                <a:latin typeface="Arial"/>
              </a:rPr>
              <a:t>) (see RED box)</a:t>
            </a:r>
            <a:endParaRPr lang="en-US" sz="1200" i="1" kern="0" dirty="0" smtClean="0">
              <a:solidFill>
                <a:srgbClr val="C00000"/>
              </a:solidFill>
              <a:latin typeface="Arial"/>
            </a:endParaRPr>
          </a:p>
          <a:p>
            <a:pPr eaLnBrk="1" hangingPunct="1">
              <a:spcBef>
                <a:spcPts val="200"/>
              </a:spcBef>
              <a:buFont typeface="+mj-lt"/>
              <a:buAutoNum type="arabicPeriod" startAt="7"/>
              <a:defRPr/>
            </a:pPr>
            <a:r>
              <a:rPr lang="en-US" sz="1200" b="0" kern="0" dirty="0" smtClean="0">
                <a:latin typeface="Arial"/>
              </a:rPr>
              <a:t>During the simulation a progress box will appear to provide information on the status of the simulation sweeps. Once the message “Simulation complete!” is posted, this dialog box can be closed</a:t>
            </a:r>
            <a:endParaRPr lang="en-US" sz="1200" b="0" kern="0" dirty="0" smtClean="0">
              <a:solidFill>
                <a:srgbClr val="000000"/>
              </a:solidFill>
              <a:latin typeface="Arial"/>
            </a:endParaRPr>
          </a:p>
          <a:p>
            <a:pPr eaLnBrk="1" hangingPunct="1">
              <a:spcBef>
                <a:spcPts val="200"/>
              </a:spcBef>
              <a:defRPr/>
            </a:pPr>
            <a:endParaRPr lang="en-US" sz="1200" b="0" kern="0" dirty="0" smtClean="0">
              <a:solidFill>
                <a:srgbClr val="000000"/>
              </a:solidFill>
              <a:latin typeface="Arial"/>
            </a:endParaRPr>
          </a:p>
          <a:p>
            <a:pPr eaLnBrk="1" hangingPunct="1">
              <a:spcBef>
                <a:spcPts val="200"/>
              </a:spcBef>
              <a:defRPr/>
            </a:pPr>
            <a:endParaRPr lang="en-US" sz="1200" b="0" kern="0" dirty="0">
              <a:solidFill>
                <a:srgbClr val="000000"/>
              </a:solidFill>
              <a:latin typeface="Arial"/>
            </a:endParaRPr>
          </a:p>
        </p:txBody>
      </p:sp>
      <p:sp>
        <p:nvSpPr>
          <p:cNvPr id="21" name="Rectangular Callout 20"/>
          <p:cNvSpPr/>
          <p:nvPr/>
        </p:nvSpPr>
        <p:spPr>
          <a:xfrm>
            <a:off x="1056360" y="3752937"/>
            <a:ext cx="2226123" cy="354295"/>
          </a:xfrm>
          <a:prstGeom prst="wedgeRectCallout">
            <a:avLst>
              <a:gd name="adj1" fmla="val -39279"/>
              <a:gd name="adj2" fmla="val 23668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data for each row is updated after a simulation run of the OptiSystem script </a:t>
            </a:r>
            <a:endParaRPr lang="en-CA" sz="900" i="1" dirty="0">
              <a:solidFill>
                <a:schemeClr val="tx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51" y="2361409"/>
            <a:ext cx="2590078"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884" y="2355855"/>
            <a:ext cx="2589978"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85775" y="4600573"/>
            <a:ext cx="1141170" cy="1512161"/>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a:off x="1626945" y="4678924"/>
            <a:ext cx="4002330" cy="0"/>
          </a:xfrm>
          <a:prstGeom prst="straightConnector1">
            <a:avLst/>
          </a:prstGeom>
          <a:ln w="1905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5629275" y="3181350"/>
            <a:ext cx="2906681" cy="748735"/>
          </a:xfrm>
          <a:prstGeom prst="wedgeRectCallout">
            <a:avLst>
              <a:gd name="adj1" fmla="val 2455"/>
              <a:gd name="adj2" fmla="val 11715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SER vs Es/No simulation results are automatically plotted for the specified  modulation format. Also the associated SER theoretical limit is calculated (obtained from  column </a:t>
            </a:r>
            <a:r>
              <a:rPr lang="en-US" sz="900" b="1" i="1" dirty="0" smtClean="0">
                <a:solidFill>
                  <a:schemeClr val="tx1"/>
                </a:solidFill>
                <a:latin typeface="Arial" panose="020B0604020202020204" pitchFamily="34" charset="0"/>
                <a:cs typeface="Arial" panose="020B0604020202020204" pitchFamily="34" charset="0"/>
              </a:rPr>
              <a:t>16QAM – Th</a:t>
            </a:r>
            <a:r>
              <a:rPr lang="en-US" sz="900" i="1" dirty="0" smtClean="0">
                <a:solidFill>
                  <a:schemeClr val="tx1"/>
                </a:solidFill>
                <a:latin typeface="Arial" panose="020B0604020202020204" pitchFamily="34" charset="0"/>
                <a:cs typeface="Arial" panose="020B0604020202020204" pitchFamily="34" charset="0"/>
              </a:rPr>
              <a:t>)</a:t>
            </a:r>
            <a:endParaRPr lang="en-CA" sz="900" i="1" dirty="0">
              <a:solidFill>
                <a:schemeClr val="tx1"/>
              </a:solidFill>
              <a:latin typeface="Arial" panose="020B0604020202020204" pitchFamily="34" charset="0"/>
              <a:cs typeface="Arial" panose="020B0604020202020204" pitchFamily="34" charset="0"/>
            </a:endParaRPr>
          </a:p>
        </p:txBody>
      </p:sp>
      <p:sp>
        <p:nvSpPr>
          <p:cNvPr id="22" name="Rectangular Callout 21"/>
          <p:cNvSpPr/>
          <p:nvPr/>
        </p:nvSpPr>
        <p:spPr>
          <a:xfrm>
            <a:off x="4856492" y="2115185"/>
            <a:ext cx="2226123" cy="354295"/>
          </a:xfrm>
          <a:prstGeom prst="wedgeRectCallout">
            <a:avLst>
              <a:gd name="adj1" fmla="val -88913"/>
              <a:gd name="adj2" fmla="val 18291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Progress  window for the simulation (Complete)</a:t>
            </a:r>
            <a:endParaRPr lang="en-CA" sz="900" i="1" dirty="0">
              <a:solidFill>
                <a:schemeClr val="tx1"/>
              </a:solidFill>
              <a:latin typeface="Arial" panose="020B0604020202020204" pitchFamily="34" charset="0"/>
              <a:cs typeface="Arial" panose="020B0604020202020204" pitchFamily="34" charset="0"/>
            </a:endParaRPr>
          </a:p>
        </p:txBody>
      </p:sp>
      <p:sp>
        <p:nvSpPr>
          <p:cNvPr id="23" name="Rectangular Callout 22"/>
          <p:cNvSpPr/>
          <p:nvPr/>
        </p:nvSpPr>
        <p:spPr>
          <a:xfrm>
            <a:off x="1268637" y="2094883"/>
            <a:ext cx="2226123" cy="354295"/>
          </a:xfrm>
          <a:prstGeom prst="wedgeRectCallout">
            <a:avLst>
              <a:gd name="adj1" fmla="val -21309"/>
              <a:gd name="adj2" fmla="val 9420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Progress  window for the simulation (Performing 5</a:t>
            </a:r>
            <a:r>
              <a:rPr lang="en-US" sz="900" i="1" baseline="30000" dirty="0" smtClean="0">
                <a:solidFill>
                  <a:schemeClr val="tx1"/>
                </a:solidFill>
                <a:latin typeface="Arial" panose="020B0604020202020204" pitchFamily="34" charset="0"/>
                <a:cs typeface="Arial" panose="020B0604020202020204" pitchFamily="34" charset="0"/>
              </a:rPr>
              <a:t>th</a:t>
            </a:r>
            <a:r>
              <a:rPr lang="en-US" sz="900" i="1" dirty="0" smtClean="0">
                <a:solidFill>
                  <a:schemeClr val="tx1"/>
                </a:solidFill>
                <a:latin typeface="Arial" panose="020B0604020202020204" pitchFamily="34" charset="0"/>
                <a:cs typeface="Arial" panose="020B0604020202020204" pitchFamily="34" charset="0"/>
              </a:rPr>
              <a:t> iteration of 30)</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2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51" y="2895600"/>
            <a:ext cx="8625412" cy="283845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QAM SER-BER analysis (4)</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128995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9"/>
              <a:defRPr/>
            </a:pPr>
            <a:r>
              <a:rPr lang="en-US" sz="1200" b="0" kern="0" dirty="0" smtClean="0">
                <a:solidFill>
                  <a:srgbClr val="000000"/>
                </a:solidFill>
                <a:latin typeface="Arial"/>
              </a:rPr>
              <a:t>In addition to the SER vs Es/No waterfall data, an analysis curve for BER vs Eb/No will also be automatically built (these curves are located just below the SER </a:t>
            </a:r>
            <a:r>
              <a:rPr lang="en-US" sz="1200" b="0" kern="0" smtClean="0">
                <a:solidFill>
                  <a:srgbClr val="000000"/>
                </a:solidFill>
                <a:latin typeface="Arial"/>
              </a:rPr>
              <a:t>vs Es/No </a:t>
            </a:r>
            <a:r>
              <a:rPr lang="en-US" sz="1200" b="0" kern="0" dirty="0" smtClean="0">
                <a:solidFill>
                  <a:srgbClr val="000000"/>
                </a:solidFill>
                <a:latin typeface="Arial"/>
              </a:rPr>
              <a:t>curves) – see example plot below</a:t>
            </a:r>
          </a:p>
          <a:p>
            <a:pPr eaLnBrk="1" hangingPunct="1">
              <a:spcBef>
                <a:spcPts val="200"/>
              </a:spcBef>
              <a:buFont typeface="Arial" panose="020B0604020202020204" pitchFamily="34" charset="0"/>
              <a:buChar char=" "/>
              <a:defRPr/>
            </a:pPr>
            <a:r>
              <a:rPr lang="en-US" sz="1200" b="0" i="1" kern="0" dirty="0" smtClean="0">
                <a:solidFill>
                  <a:srgbClr val="000000"/>
                </a:solidFill>
                <a:latin typeface="Arial"/>
              </a:rPr>
              <a:t>NOTE: After completion of the simulation the Excel spreadsheet data is automatically saved. If you change any settings please make sure to save the file before closing the Excel spreadsheet. If you wish to run another simulation it is recommended to first close any Excel spreadsheets that have been opened (when the simulation starts a new instance of the Excel analysis spreadsheet will be opened)</a:t>
            </a:r>
            <a:endParaRPr lang="en-US" sz="1200" b="0" kern="0" dirty="0" smtClean="0">
              <a:solidFill>
                <a:srgbClr val="000000"/>
              </a:solidFill>
              <a:latin typeface="Arial"/>
            </a:endParaRPr>
          </a:p>
          <a:p>
            <a:pPr eaLnBrk="1" hangingPunct="1">
              <a:spcBef>
                <a:spcPts val="200"/>
              </a:spcBef>
              <a:defRPr/>
            </a:pPr>
            <a:endParaRPr lang="en-US" sz="1200" b="0" kern="0" dirty="0">
              <a:solidFill>
                <a:srgbClr val="000000"/>
              </a:solidFill>
              <a:latin typeface="Arial"/>
            </a:endParaRPr>
          </a:p>
        </p:txBody>
      </p:sp>
      <p:sp>
        <p:nvSpPr>
          <p:cNvPr id="21" name="Rectangular Callout 20"/>
          <p:cNvSpPr/>
          <p:nvPr/>
        </p:nvSpPr>
        <p:spPr>
          <a:xfrm>
            <a:off x="6574977" y="2381250"/>
            <a:ext cx="2226123" cy="354295"/>
          </a:xfrm>
          <a:prstGeom prst="wedgeRectCallout">
            <a:avLst>
              <a:gd name="adj1" fmla="val -39279"/>
              <a:gd name="adj2" fmla="val 23668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data for each row is updated after a simulation run of the OptiSystem script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456284" y="3257548"/>
            <a:ext cx="1277265" cy="2476502"/>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a:off x="1733549" y="3431149"/>
            <a:ext cx="4002330" cy="0"/>
          </a:xfrm>
          <a:prstGeom prst="straightConnector1">
            <a:avLst/>
          </a:prstGeom>
          <a:ln w="1905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1239757" y="2381250"/>
            <a:ext cx="2906681" cy="748735"/>
          </a:xfrm>
          <a:prstGeom prst="wedgeRectCallout">
            <a:avLst>
              <a:gd name="adj1" fmla="val -39162"/>
              <a:gd name="adj2" fmla="val 6499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B</a:t>
            </a:r>
            <a:r>
              <a:rPr lang="en-US" sz="900" i="1" dirty="0" smtClean="0">
                <a:solidFill>
                  <a:schemeClr val="tx1"/>
                </a:solidFill>
                <a:latin typeface="Arial" panose="020B0604020202020204" pitchFamily="34" charset="0"/>
                <a:cs typeface="Arial" panose="020B0604020202020204" pitchFamily="34" charset="0"/>
              </a:rPr>
              <a:t>ER vs Eb/No simulation results are automatically plotted for the specified  modulation format. Also the associated BER theoretical limit is calculated (obtained from  column </a:t>
            </a:r>
            <a:r>
              <a:rPr lang="en-US" sz="900" b="1" i="1" dirty="0" smtClean="0">
                <a:solidFill>
                  <a:schemeClr val="tx1"/>
                </a:solidFill>
                <a:latin typeface="Arial" panose="020B0604020202020204" pitchFamily="34" charset="0"/>
                <a:cs typeface="Arial" panose="020B0604020202020204" pitchFamily="34" charset="0"/>
              </a:rPr>
              <a:t>16QAM – Th</a:t>
            </a:r>
            <a:r>
              <a:rPr lang="en-US" sz="900" i="1" dirty="0" smtClean="0">
                <a:solidFill>
                  <a:schemeClr val="tx1"/>
                </a:solidFill>
                <a:latin typeface="Arial" panose="020B0604020202020204" pitchFamily="34" charset="0"/>
                <a:cs typeface="Arial" panose="020B0604020202020204" pitchFamily="34" charset="0"/>
              </a:rPr>
              <a:t>)</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377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65" y="2758510"/>
            <a:ext cx="7978719" cy="2532813"/>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QAM SER-BER analysis (5)</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72797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10"/>
              <a:defRPr/>
            </a:pPr>
            <a:r>
              <a:rPr lang="en-US" sz="1200" b="0" kern="0" dirty="0" smtClean="0">
                <a:solidFill>
                  <a:srgbClr val="000000"/>
                </a:solidFill>
                <a:latin typeface="Arial"/>
              </a:rPr>
              <a:t>In addition to the Excel spreadsheet analysis tool kit, a data file is also created during the simulation. An example view of the data file content (from </a:t>
            </a:r>
            <a:r>
              <a:rPr lang="en-US" sz="1200" b="0" i="1" kern="0" dirty="0" smtClean="0">
                <a:solidFill>
                  <a:srgbClr val="000000"/>
                </a:solidFill>
                <a:latin typeface="Arial"/>
              </a:rPr>
              <a:t>SER_BER_Analysis_Tracking.txt</a:t>
            </a:r>
            <a:r>
              <a:rPr lang="en-US" sz="1200" b="0" kern="0" dirty="0" smtClean="0">
                <a:solidFill>
                  <a:srgbClr val="000000"/>
                </a:solidFill>
                <a:latin typeface="Arial"/>
              </a:rPr>
              <a:t>) is shown below. The content of this file can be modified as required </a:t>
            </a:r>
            <a:r>
              <a:rPr lang="en-US" sz="1200" b="0" kern="0" dirty="0">
                <a:solidFill>
                  <a:srgbClr val="000000"/>
                </a:solidFill>
                <a:latin typeface="Arial"/>
              </a:rPr>
              <a:t>by </a:t>
            </a:r>
            <a:r>
              <a:rPr lang="en-US" sz="1200" b="0" kern="0" dirty="0" smtClean="0">
                <a:solidFill>
                  <a:srgbClr val="000000"/>
                </a:solidFill>
                <a:latin typeface="Arial"/>
              </a:rPr>
              <a:t>using the </a:t>
            </a:r>
            <a:r>
              <a:rPr lang="en-US" sz="1200" b="0" i="1" kern="0" dirty="0">
                <a:solidFill>
                  <a:srgbClr val="000000"/>
                </a:solidFill>
                <a:latin typeface="Arial"/>
              </a:rPr>
              <a:t>objFileToWrite.WriteLine</a:t>
            </a:r>
            <a:r>
              <a:rPr lang="en-US" sz="1200" b="0" i="1" kern="0" dirty="0" smtClean="0">
                <a:solidFill>
                  <a:srgbClr val="000000"/>
                </a:solidFill>
                <a:latin typeface="Arial"/>
              </a:rPr>
              <a:t>(“…") </a:t>
            </a:r>
            <a:r>
              <a:rPr lang="en-US" sz="1200" b="0" kern="0" dirty="0" smtClean="0">
                <a:solidFill>
                  <a:srgbClr val="000000"/>
                </a:solidFill>
                <a:latin typeface="Arial"/>
              </a:rPr>
              <a:t>command in the simulation script</a:t>
            </a:r>
          </a:p>
          <a:p>
            <a:pPr eaLnBrk="1" hangingPunct="1">
              <a:spcBef>
                <a:spcPts val="200"/>
              </a:spcBef>
              <a:defRPr/>
            </a:pPr>
            <a:endParaRPr lang="en-US" sz="1200" b="0" kern="0" dirty="0">
              <a:solidFill>
                <a:srgbClr val="000000"/>
              </a:solidFill>
              <a:latin typeface="Arial"/>
            </a:endParaRPr>
          </a:p>
        </p:txBody>
      </p:sp>
      <p:sp>
        <p:nvSpPr>
          <p:cNvPr id="16" name="TextBox 15"/>
          <p:cNvSpPr txBox="1"/>
          <p:nvPr/>
        </p:nvSpPr>
        <p:spPr>
          <a:xfrm>
            <a:off x="812613" y="2505710"/>
            <a:ext cx="3215137"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Sample view </a:t>
            </a:r>
            <a:r>
              <a:rPr lang="en-US" sz="1200" i="1" dirty="0"/>
              <a:t>of SER_BER_Analysis_Tracking.txt </a:t>
            </a:r>
            <a:endParaRPr lang="en-CA" sz="1200" i="1" dirty="0"/>
          </a:p>
        </p:txBody>
      </p:sp>
    </p:spTree>
    <p:extLst>
      <p:ext uri="{BB962C8B-B14F-4D97-AF65-F5344CB8AC3E}">
        <p14:creationId xmlns:p14="http://schemas.microsoft.com/office/powerpoint/2010/main" val="236674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8</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the QAM SER-BER analysis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148694" y="843650"/>
            <a:ext cx="8591149" cy="180430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To create a waterfall curve for a specified modulation format, the VBScripting feature of OptiSystem is used to set up the test conditions, create an instance of OptiSystem, run the simulation and retrieve results from the components and visualizers (thus all simulation runs must start from the </a:t>
            </a:r>
            <a:r>
              <a:rPr lang="en-US" sz="1200" kern="0" dirty="0" smtClean="0">
                <a:solidFill>
                  <a:srgbClr val="000000"/>
                </a:solidFill>
                <a:latin typeface="Arial"/>
              </a:rPr>
              <a:t>Scripts</a:t>
            </a:r>
            <a:r>
              <a:rPr lang="en-US" sz="1200" b="0" kern="0" dirty="0" smtClean="0">
                <a:solidFill>
                  <a:srgbClr val="000000"/>
                </a:solidFill>
                <a:latin typeface="Arial"/>
              </a:rPr>
              <a:t> tab). If you wish to run a standalone simulation, to verify for example the system setup, start the simulation from the </a:t>
            </a:r>
            <a:r>
              <a:rPr lang="en-US" sz="1200" kern="0" dirty="0" smtClean="0">
                <a:solidFill>
                  <a:srgbClr val="000000"/>
                </a:solidFill>
                <a:latin typeface="Arial"/>
              </a:rPr>
              <a:t>Layout</a:t>
            </a:r>
            <a:r>
              <a:rPr lang="en-US" sz="1200" b="0" kern="0" dirty="0" smtClean="0">
                <a:solidFill>
                  <a:srgbClr val="000000"/>
                </a:solidFill>
                <a:latin typeface="Arial"/>
              </a:rPr>
              <a:t> tab (</a:t>
            </a:r>
            <a:r>
              <a:rPr lang="en-US" sz="1200" b="0" u="sng" kern="0" dirty="0" smtClean="0">
                <a:solidFill>
                  <a:srgbClr val="000000"/>
                </a:solidFill>
                <a:latin typeface="Arial"/>
              </a:rPr>
              <a:t>in this case the script will be ignored</a:t>
            </a:r>
            <a:r>
              <a:rPr lang="en-US" sz="1200" b="0" kern="0" dirty="0" smtClean="0">
                <a:solidFill>
                  <a:srgbClr val="000000"/>
                </a:solidFill>
                <a:latin typeface="Arial"/>
              </a:rPr>
              <a:t>)</a:t>
            </a:r>
          </a:p>
          <a:p>
            <a:pPr eaLnBrk="1" hangingPunct="1">
              <a:spcBef>
                <a:spcPts val="200"/>
              </a:spcBef>
              <a:defRPr/>
            </a:pPr>
            <a:r>
              <a:rPr lang="en-US" sz="1200" b="0" kern="0" dirty="0" smtClean="0">
                <a:solidFill>
                  <a:srgbClr val="000000"/>
                </a:solidFill>
                <a:latin typeface="Arial"/>
              </a:rPr>
              <a:t>For each simulation run, the parameters Es/No and Eb/No are configured based on settings in the script and in turn applied to white noise sources in the project layout (specifically the </a:t>
            </a:r>
            <a:r>
              <a:rPr lang="en-US" sz="1200" b="0" i="1" kern="0" dirty="0" smtClean="0">
                <a:solidFill>
                  <a:srgbClr val="000000"/>
                </a:solidFill>
                <a:latin typeface="Arial"/>
              </a:rPr>
              <a:t>Noise power </a:t>
            </a:r>
            <a:r>
              <a:rPr lang="en-US" sz="1200" b="0" kern="0" dirty="0" smtClean="0">
                <a:solidFill>
                  <a:srgbClr val="000000"/>
                </a:solidFill>
                <a:latin typeface="Arial"/>
              </a:rPr>
              <a:t>setting for the </a:t>
            </a:r>
            <a:r>
              <a:rPr lang="en-US" sz="1200" kern="0" dirty="0" smtClean="0">
                <a:solidFill>
                  <a:srgbClr val="000000"/>
                </a:solidFill>
                <a:latin typeface="Arial"/>
              </a:rPr>
              <a:t>AWGN I </a:t>
            </a:r>
            <a:r>
              <a:rPr lang="en-US" sz="1200" b="0" kern="0" dirty="0" smtClean="0">
                <a:solidFill>
                  <a:srgbClr val="000000"/>
                </a:solidFill>
                <a:latin typeface="Arial"/>
              </a:rPr>
              <a:t>and </a:t>
            </a:r>
            <a:r>
              <a:rPr lang="en-US" sz="1200" kern="0" dirty="0" smtClean="0">
                <a:solidFill>
                  <a:srgbClr val="000000"/>
                </a:solidFill>
                <a:latin typeface="Arial"/>
              </a:rPr>
              <a:t>AWGN Q</a:t>
            </a:r>
            <a:r>
              <a:rPr lang="en-US" sz="1200" b="0" kern="0" dirty="0" smtClean="0">
                <a:solidFill>
                  <a:srgbClr val="000000"/>
                </a:solidFill>
                <a:latin typeface="Arial"/>
              </a:rPr>
              <a:t> noise components)</a:t>
            </a:r>
          </a:p>
          <a:p>
            <a:pPr eaLnBrk="1" hangingPunct="1">
              <a:spcBef>
                <a:spcPts val="200"/>
              </a:spcBef>
              <a:defRPr/>
            </a:pPr>
            <a:r>
              <a:rPr lang="en-US" sz="1200" b="0" kern="0" dirty="0" smtClean="0">
                <a:solidFill>
                  <a:srgbClr val="000000"/>
                </a:solidFill>
                <a:latin typeface="Arial"/>
              </a:rPr>
              <a:t>To set the number of iterations in your simulation, the start value for Es/No, and the level of change of Es/No per iteration use the parameters </a:t>
            </a:r>
            <a:r>
              <a:rPr lang="en-US" sz="1200" b="0" i="1" kern="0" dirty="0" smtClean="0">
                <a:solidFill>
                  <a:srgbClr val="000000"/>
                </a:solidFill>
                <a:latin typeface="Arial"/>
              </a:rPr>
              <a:t>IterSNRPerSym</a:t>
            </a:r>
            <a:r>
              <a:rPr lang="en-US" sz="1200" b="0" kern="0" dirty="0" smtClean="0">
                <a:solidFill>
                  <a:srgbClr val="000000"/>
                </a:solidFill>
                <a:latin typeface="Arial"/>
              </a:rPr>
              <a:t>, </a:t>
            </a:r>
            <a:r>
              <a:rPr lang="en-US" sz="1200" b="0" i="1" kern="0" dirty="0" smtClean="0">
                <a:solidFill>
                  <a:srgbClr val="000000"/>
                </a:solidFill>
                <a:latin typeface="Arial"/>
              </a:rPr>
              <a:t>SNRPerSymStart</a:t>
            </a:r>
            <a:r>
              <a:rPr lang="en-US" sz="1200" b="0" kern="0" dirty="0" smtClean="0">
                <a:solidFill>
                  <a:srgbClr val="000000"/>
                </a:solidFill>
                <a:latin typeface="Arial"/>
              </a:rPr>
              <a:t> and </a:t>
            </a:r>
            <a:r>
              <a:rPr lang="en-US" sz="1200" b="0" i="1" kern="0" dirty="0" smtClean="0">
                <a:solidFill>
                  <a:srgbClr val="000000"/>
                </a:solidFill>
                <a:latin typeface="Arial"/>
              </a:rPr>
              <a:t>SNRPerSymStep</a:t>
            </a:r>
            <a:r>
              <a:rPr lang="en-US" sz="1200" b="0" kern="0" dirty="0" smtClean="0">
                <a:solidFill>
                  <a:srgbClr val="000000"/>
                </a:solidFill>
                <a:latin typeface="Arial"/>
              </a:rPr>
              <a:t> (see below)</a:t>
            </a:r>
            <a:endParaRPr lang="en-US" sz="1200" b="0" kern="0" dirty="0">
              <a:solidFill>
                <a:srgbClr val="000000"/>
              </a:solidFill>
              <a:latin typeface="Arial"/>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346" y="3050816"/>
            <a:ext cx="7476910" cy="2473684"/>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ular Callout 14"/>
          <p:cNvSpPr/>
          <p:nvPr/>
        </p:nvSpPr>
        <p:spPr>
          <a:xfrm>
            <a:off x="812614" y="2811600"/>
            <a:ext cx="2906681" cy="232340"/>
          </a:xfrm>
          <a:prstGeom prst="wedgeRectCallout">
            <a:avLst>
              <a:gd name="adj1" fmla="val -27038"/>
              <a:gd name="adj2" fmla="val 16338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total number of iterations with IterSNRPerSym </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3375460" y="4055317"/>
            <a:ext cx="2906681" cy="354757"/>
          </a:xfrm>
          <a:prstGeom prst="wedgeRectCallout">
            <a:avLst>
              <a:gd name="adj1" fmla="val -95197"/>
              <a:gd name="adj2" fmla="val -16178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start value  of Es/No with SNRPerSymStart</a:t>
            </a:r>
          </a:p>
          <a:p>
            <a:r>
              <a:rPr lang="en-US" sz="900" i="1" dirty="0" smtClean="0">
                <a:solidFill>
                  <a:schemeClr val="tx1"/>
                </a:solidFill>
                <a:latin typeface="Arial" panose="020B0604020202020204" pitchFamily="34" charset="0"/>
                <a:cs typeface="Arial" panose="020B0604020202020204" pitchFamily="34" charset="0"/>
              </a:rPr>
              <a:t>NOTE: This value is assumed to be in dB!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ular Callout 17"/>
          <p:cNvSpPr/>
          <p:nvPr/>
        </p:nvSpPr>
        <p:spPr>
          <a:xfrm>
            <a:off x="1393639" y="4450505"/>
            <a:ext cx="3178361" cy="354757"/>
          </a:xfrm>
          <a:prstGeom prst="wedgeRectCallout">
            <a:avLst>
              <a:gd name="adj1" fmla="val -39161"/>
              <a:gd name="adj2" fmla="val -22622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incremental value  of Es/No with SNRPerSymStep</a:t>
            </a:r>
          </a:p>
          <a:p>
            <a:r>
              <a:rPr lang="en-US" sz="900" i="1" dirty="0" smtClean="0">
                <a:solidFill>
                  <a:schemeClr val="tx1"/>
                </a:solidFill>
                <a:latin typeface="Arial" panose="020B0604020202020204" pitchFamily="34" charset="0"/>
                <a:cs typeface="Arial" panose="020B0604020202020204" pitchFamily="34" charset="0"/>
              </a:rPr>
              <a:t>NOTE: This value is assumed to be in dB! </a:t>
            </a:r>
            <a:endParaRPr lang="en-CA" sz="900" i="1" dirty="0">
              <a:solidFill>
                <a:schemeClr val="tx1"/>
              </a:solidFill>
              <a:latin typeface="Arial" panose="020B0604020202020204" pitchFamily="34" charset="0"/>
              <a:cs typeface="Arial" panose="020B0604020202020204" pitchFamily="34" charset="0"/>
            </a:endParaRPr>
          </a:p>
        </p:txBody>
      </p:sp>
      <p:sp>
        <p:nvSpPr>
          <p:cNvPr id="19" name="Rectangle 3"/>
          <p:cNvSpPr txBox="1">
            <a:spLocks noChangeArrowheads="1"/>
          </p:cNvSpPr>
          <p:nvPr/>
        </p:nvSpPr>
        <p:spPr bwMode="auto">
          <a:xfrm>
            <a:off x="85925" y="5622331"/>
            <a:ext cx="8867575" cy="729634"/>
          </a:xfrm>
          <a:prstGeom prst="rect">
            <a:avLst/>
          </a:prstGeom>
          <a:solidFill>
            <a:schemeClr val="accent1">
              <a:lumMod val="20000"/>
              <a:lumOff val="80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marL="0" indent="0" eaLnBrk="1" hangingPunct="1">
              <a:spcBef>
                <a:spcPts val="200"/>
              </a:spcBef>
              <a:buNone/>
              <a:defRPr/>
            </a:pPr>
            <a:r>
              <a:rPr lang="en-US" sz="1200" i="1" kern="0" dirty="0" smtClean="0">
                <a:solidFill>
                  <a:srgbClr val="000000"/>
                </a:solidFill>
                <a:latin typeface="Arial"/>
              </a:rPr>
              <a:t>TIP:</a:t>
            </a:r>
            <a:r>
              <a:rPr lang="en-US" sz="1200" b="0" i="1" kern="0" dirty="0" smtClean="0">
                <a:solidFill>
                  <a:srgbClr val="000000"/>
                </a:solidFill>
                <a:latin typeface="Arial"/>
              </a:rPr>
              <a:t> To improve the accuracy of SER and BER results under low noise conditions (where the symbol/bit error counts may be quite low) it is recommended to increase the Sequence length setting. Also you can increase the parameter </a:t>
            </a:r>
            <a:r>
              <a:rPr lang="en-US" sz="1200" b="0" i="1" u="sng" kern="0" dirty="0" smtClean="0">
                <a:solidFill>
                  <a:srgbClr val="000000"/>
                </a:solidFill>
                <a:latin typeface="Arial"/>
              </a:rPr>
              <a:t>IterSER</a:t>
            </a:r>
            <a:r>
              <a:rPr lang="en-US" sz="1200" b="0" i="1" kern="0" dirty="0" smtClean="0">
                <a:solidFill>
                  <a:srgbClr val="000000"/>
                </a:solidFill>
                <a:latin typeface="Arial"/>
              </a:rPr>
              <a:t> to a value greater than 1 (when this is done, the simulation will perform extra runs for each noise level and take the average of the results)</a:t>
            </a:r>
            <a:endParaRPr lang="en-US" sz="1200" b="0" i="1" kern="0" dirty="0">
              <a:solidFill>
                <a:srgbClr val="000000"/>
              </a:solidFill>
              <a:latin typeface="Arial"/>
            </a:endParaRPr>
          </a:p>
        </p:txBody>
      </p:sp>
      <p:sp>
        <p:nvSpPr>
          <p:cNvPr id="20" name="Rectangular Callout 19"/>
          <p:cNvSpPr/>
          <p:nvPr/>
        </p:nvSpPr>
        <p:spPr>
          <a:xfrm>
            <a:off x="3871695" y="2695430"/>
            <a:ext cx="3462555" cy="355386"/>
          </a:xfrm>
          <a:prstGeom prst="wedgeRectCallout">
            <a:avLst>
              <a:gd name="adj1" fmla="val -109076"/>
              <a:gd name="adj2" fmla="val 16844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When set to a value greater than 1, multiple runs (equal to this value) will be performed for each Es/No setting and averaged</a:t>
            </a:r>
            <a:endParaRPr lang="en-CA" sz="900" i="1" dirty="0">
              <a:solidFill>
                <a:schemeClr val="tx1"/>
              </a:solidFill>
              <a:latin typeface="Arial" panose="020B0604020202020204" pitchFamily="34" charset="0"/>
              <a:cs typeface="Arial" panose="020B0604020202020204" pitchFamily="34" charset="0"/>
            </a:endParaRPr>
          </a:p>
        </p:txBody>
      </p:sp>
      <p:sp>
        <p:nvSpPr>
          <p:cNvPr id="21" name="Rectangular Callout 20"/>
          <p:cNvSpPr/>
          <p:nvPr/>
        </p:nvSpPr>
        <p:spPr>
          <a:xfrm>
            <a:off x="3871694" y="5014660"/>
            <a:ext cx="3462555" cy="355386"/>
          </a:xfrm>
          <a:prstGeom prst="wedgeRectCallout">
            <a:avLst>
              <a:gd name="adj1" fmla="val -86795"/>
              <a:gd name="adj2" fmla="val -7545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Increase this parameter if you would like to improve the accuracy of SER and BER results at lower noise levels</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52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9</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the QAM SER-BER analysis (2)</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56338" y="187510"/>
            <a:ext cx="1644762"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QAM analysis</a:t>
            </a:r>
            <a:endParaRPr lang="en-CA" sz="2000" dirty="0"/>
          </a:p>
        </p:txBody>
      </p:sp>
      <p:sp>
        <p:nvSpPr>
          <p:cNvPr id="12" name="Rectangle 3"/>
          <p:cNvSpPr txBox="1">
            <a:spLocks noChangeArrowheads="1"/>
          </p:cNvSpPr>
          <p:nvPr/>
        </p:nvSpPr>
        <p:spPr bwMode="auto">
          <a:xfrm>
            <a:off x="209951" y="843650"/>
            <a:ext cx="8591149" cy="124756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To verify that the noise settings are being properly applied to the I and Q channels, the Es/No and Eb/No parameters are re-calculated in OptiSystem through a Component script procedure written in the Oscilloscope Visualizer (this Visualizer includes a calculation result for </a:t>
            </a:r>
            <a:r>
              <a:rPr lang="en-US" sz="1200" i="1" kern="0" dirty="0" smtClean="0">
                <a:solidFill>
                  <a:srgbClr val="000000"/>
                </a:solidFill>
                <a:latin typeface="Arial"/>
              </a:rPr>
              <a:t>Noise (Variance) </a:t>
            </a:r>
            <a:r>
              <a:rPr lang="en-US" sz="1200" b="0" kern="0" dirty="0" smtClean="0">
                <a:solidFill>
                  <a:srgbClr val="000000"/>
                </a:solidFill>
                <a:latin typeface="Arial"/>
              </a:rPr>
              <a:t>which is applied to the calculation for Es/No)</a:t>
            </a:r>
          </a:p>
          <a:p>
            <a:pPr eaLnBrk="1" hangingPunct="1">
              <a:spcBef>
                <a:spcPts val="200"/>
              </a:spcBef>
              <a:defRPr/>
            </a:pPr>
            <a:r>
              <a:rPr lang="en-US" sz="1200" b="0" kern="0" dirty="0" smtClean="0">
                <a:solidFill>
                  <a:srgbClr val="000000"/>
                </a:solidFill>
                <a:latin typeface="Arial"/>
              </a:rPr>
              <a:t>The results for Es/No and Eb/No (calculated from Es/No) are in turn exported to the Excel analysis spreadsheet and used for the plotting of the SER and BER waterfall curves</a:t>
            </a:r>
          </a:p>
          <a:p>
            <a:pPr eaLnBrk="1" hangingPunct="1">
              <a:spcBef>
                <a:spcPts val="200"/>
              </a:spcBef>
              <a:defRPr/>
            </a:pPr>
            <a:r>
              <a:rPr lang="en-US" sz="1200" b="0" kern="0" dirty="0" smtClean="0">
                <a:solidFill>
                  <a:srgbClr val="000000"/>
                </a:solidFill>
                <a:latin typeface="Arial"/>
              </a:rPr>
              <a:t>The SER and BER results are obtained from the Decision and BER Test Set components</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51" y="2474942"/>
            <a:ext cx="5612867" cy="324015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334" y="2304319"/>
            <a:ext cx="3185766" cy="407670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6644" y="4487042"/>
            <a:ext cx="1977762" cy="208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ular Callout 14"/>
          <p:cNvSpPr/>
          <p:nvPr/>
        </p:nvSpPr>
        <p:spPr>
          <a:xfrm>
            <a:off x="812614" y="2195992"/>
            <a:ext cx="2906681" cy="402043"/>
          </a:xfrm>
          <a:prstGeom prst="wedgeRectCallout">
            <a:avLst>
              <a:gd name="adj1" fmla="val -15241"/>
              <a:gd name="adj2" fmla="val 14850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For each iteration, the </a:t>
            </a:r>
            <a:r>
              <a:rPr lang="en-US" sz="900" b="1" i="1" dirty="0" smtClean="0">
                <a:solidFill>
                  <a:schemeClr val="tx1"/>
                </a:solidFill>
                <a:latin typeface="Arial" panose="020B0604020202020204" pitchFamily="34" charset="0"/>
                <a:cs typeface="Arial" panose="020B0604020202020204" pitchFamily="34" charset="0"/>
              </a:rPr>
              <a:t>Noise power </a:t>
            </a:r>
            <a:r>
              <a:rPr lang="en-US" sz="900" i="1" dirty="0" smtClean="0">
                <a:solidFill>
                  <a:schemeClr val="tx1"/>
                </a:solidFill>
                <a:latin typeface="Arial" panose="020B0604020202020204" pitchFamily="34" charset="0"/>
                <a:cs typeface="Arial" panose="020B0604020202020204" pitchFamily="34" charset="0"/>
              </a:rPr>
              <a:t>is updated via the simulation script (based on the Es/No setting)</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495656" y="5646597"/>
            <a:ext cx="2906681" cy="630378"/>
          </a:xfrm>
          <a:prstGeom prst="wedgeRectCallout">
            <a:avLst>
              <a:gd name="adj1" fmla="val 60457"/>
              <a:gd name="adj2" fmla="val -11851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Example of white Gaussian noise applied to I and Q channels of QAM signal . The time-domain noise variance is calculated based on the sampling bandwidth of the simulation</a:t>
            </a:r>
            <a:endParaRPr lang="en-CA" sz="900" i="1" dirty="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a:off x="4819650" y="2659624"/>
            <a:ext cx="795684" cy="0"/>
          </a:xfrm>
          <a:prstGeom prst="straightConnector1">
            <a:avLst/>
          </a:prstGeom>
          <a:ln w="19050">
            <a:solidFill>
              <a:srgbClr val="C0000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17492" y="2120015"/>
            <a:ext cx="3215137"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Component script for Oscilloscope Visualizer </a:t>
            </a:r>
            <a:endParaRPr lang="en-CA" sz="1200" i="1" dirty="0"/>
          </a:p>
        </p:txBody>
      </p:sp>
    </p:spTree>
    <p:extLst>
      <p:ext uri="{BB962C8B-B14F-4D97-AF65-F5344CB8AC3E}">
        <p14:creationId xmlns:p14="http://schemas.microsoft.com/office/powerpoint/2010/main" val="106402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4426</TotalTime>
  <Words>1671</Words>
  <Application>Microsoft Office PowerPoint</Application>
  <PresentationFormat>On-screen Show (4:3)</PresentationFormat>
  <Paragraphs>92</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1_Office Theme</vt:lpstr>
      <vt:lpstr>OptiSystem applications: SER &amp; BER analysis of QAM-PSK-PAM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426</cp:revision>
  <dcterms:created xsi:type="dcterms:W3CDTF">2013-08-15T17:15:56Z</dcterms:created>
  <dcterms:modified xsi:type="dcterms:W3CDTF">2017-02-15T13:48:03Z</dcterms:modified>
</cp:coreProperties>
</file>