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9"/>
  </p:notesMasterIdLst>
  <p:sldIdLst>
    <p:sldId id="259" r:id="rId3"/>
    <p:sldId id="303" r:id="rId4"/>
    <p:sldId id="324" r:id="rId5"/>
    <p:sldId id="326" r:id="rId6"/>
    <p:sldId id="325" r:id="rId7"/>
    <p:sldId id="31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64" autoAdjust="0"/>
  </p:normalViewPr>
  <p:slideViewPr>
    <p:cSldViewPr snapToGrid="0">
      <p:cViewPr>
        <p:scale>
          <a:sx n="100" d="100"/>
          <a:sy n="100" d="100"/>
        </p:scale>
        <p:origin x="-1944" y="-2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166E61-29B3-48CE-97F9-7EF1505847F9}" type="datetimeFigureOut">
              <a:rPr lang="en-CA" smtClean="0"/>
              <a:t>15/02/2017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B23DE5-E48F-4074-815B-A15D97F36286}" type="slidenum">
              <a:rPr lang="en-CA" smtClean="0"/>
              <a:t>‹#›</a:t>
            </a:fld>
            <a:endParaRPr lang="en-CA"/>
          </a:p>
        </p:txBody>
      </p:sp>
    </p:spTree>
    <p:extLst>
      <p:ext uri="{BB962C8B-B14F-4D97-AF65-F5344CB8AC3E}">
        <p14:creationId xmlns:p14="http://schemas.microsoft.com/office/powerpoint/2010/main" val="1460082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latin typeface="Times New Roman" pitchFamily="18"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500" b="1">
                <a:solidFill>
                  <a:schemeClr val="tx2"/>
                </a:solidFill>
                <a:latin typeface="Arial" charset="0"/>
              </a:defRPr>
            </a:lvl1pPr>
            <a:lvl2pPr marL="731731" indent="-281435" eaLnBrk="0" hangingPunct="0">
              <a:defRPr sz="3500" b="1">
                <a:solidFill>
                  <a:schemeClr val="tx2"/>
                </a:solidFill>
                <a:latin typeface="Arial" charset="0"/>
              </a:defRPr>
            </a:lvl2pPr>
            <a:lvl3pPr marL="1125741" indent="-225148" eaLnBrk="0" hangingPunct="0">
              <a:defRPr sz="3500" b="1">
                <a:solidFill>
                  <a:schemeClr val="tx2"/>
                </a:solidFill>
                <a:latin typeface="Arial" charset="0"/>
              </a:defRPr>
            </a:lvl3pPr>
            <a:lvl4pPr marL="1576037" indent="-225148" eaLnBrk="0" hangingPunct="0">
              <a:defRPr sz="3500" b="1">
                <a:solidFill>
                  <a:schemeClr val="tx2"/>
                </a:solidFill>
                <a:latin typeface="Arial" charset="0"/>
              </a:defRPr>
            </a:lvl4pPr>
            <a:lvl5pPr marL="2026333" indent="-225148" eaLnBrk="0" hangingPunct="0">
              <a:defRPr sz="3500" b="1">
                <a:solidFill>
                  <a:schemeClr val="tx2"/>
                </a:solidFill>
                <a:latin typeface="Arial" charset="0"/>
              </a:defRPr>
            </a:lvl5pPr>
            <a:lvl6pPr marL="2476630" indent="-225148" eaLnBrk="0" fontAlgn="base" hangingPunct="0">
              <a:spcBef>
                <a:spcPct val="0"/>
              </a:spcBef>
              <a:spcAft>
                <a:spcPct val="0"/>
              </a:spcAft>
              <a:defRPr sz="3500" b="1">
                <a:solidFill>
                  <a:schemeClr val="tx2"/>
                </a:solidFill>
                <a:latin typeface="Arial" charset="0"/>
              </a:defRPr>
            </a:lvl6pPr>
            <a:lvl7pPr marL="2926926" indent="-225148" eaLnBrk="0" fontAlgn="base" hangingPunct="0">
              <a:spcBef>
                <a:spcPct val="0"/>
              </a:spcBef>
              <a:spcAft>
                <a:spcPct val="0"/>
              </a:spcAft>
              <a:defRPr sz="3500" b="1">
                <a:solidFill>
                  <a:schemeClr val="tx2"/>
                </a:solidFill>
                <a:latin typeface="Arial" charset="0"/>
              </a:defRPr>
            </a:lvl7pPr>
            <a:lvl8pPr marL="3377222" indent="-225148" eaLnBrk="0" fontAlgn="base" hangingPunct="0">
              <a:spcBef>
                <a:spcPct val="0"/>
              </a:spcBef>
              <a:spcAft>
                <a:spcPct val="0"/>
              </a:spcAft>
              <a:defRPr sz="3500" b="1">
                <a:solidFill>
                  <a:schemeClr val="tx2"/>
                </a:solidFill>
                <a:latin typeface="Arial" charset="0"/>
              </a:defRPr>
            </a:lvl8pPr>
            <a:lvl9pPr marL="3827518" indent="-225148" eaLnBrk="0" fontAlgn="base" hangingPunct="0">
              <a:spcBef>
                <a:spcPct val="0"/>
              </a:spcBef>
              <a:spcAft>
                <a:spcPct val="0"/>
              </a:spcAft>
              <a:defRPr sz="3500" b="1">
                <a:solidFill>
                  <a:schemeClr val="tx2"/>
                </a:solidFill>
                <a:latin typeface="Arial" charset="0"/>
              </a:defRPr>
            </a:lvl9pPr>
          </a:lstStyle>
          <a:p>
            <a:fld id="{15300EE5-C484-44F1-87A9-3599F263C716}" type="slidenum">
              <a:rPr lang="en-US" sz="1200" b="0">
                <a:solidFill>
                  <a:srgbClr val="000000"/>
                </a:solidFill>
                <a:latin typeface="Times New Roman" pitchFamily="18" charset="0"/>
              </a:rPr>
              <a:pPr/>
              <a:t>1</a:t>
            </a:fld>
            <a:endParaRPr lang="en-US" sz="1200" b="0">
              <a:solidFill>
                <a:srgbClr val="000000"/>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2</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3</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4</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5</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6</a:t>
            </a:fld>
            <a:endParaRPr lang="en-CA"/>
          </a:p>
        </p:txBody>
      </p:sp>
    </p:spTree>
    <p:extLst>
      <p:ext uri="{BB962C8B-B14F-4D97-AF65-F5344CB8AC3E}">
        <p14:creationId xmlns:p14="http://schemas.microsoft.com/office/powerpoint/2010/main" val="4020512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3" name="Picture 8" descr="c:\users\jackson\Pictures\Picture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7" y="130174"/>
            <a:ext cx="5356365" cy="401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592763" y="5943600"/>
            <a:ext cx="1524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7 Capella Court</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Nepean, ON, Canada</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K2E 7X1</a:t>
            </a:r>
            <a:endParaRPr lang="en-GB" sz="1200" smtClean="0">
              <a:solidFill>
                <a:srgbClr val="808080"/>
              </a:solidFill>
            </a:endParaRPr>
          </a:p>
        </p:txBody>
      </p:sp>
      <p:sp>
        <p:nvSpPr>
          <p:cNvPr id="7" name="Rectangle 12"/>
          <p:cNvSpPr>
            <a:spLocks noChangeArrowheads="1"/>
          </p:cNvSpPr>
          <p:nvPr userDrawn="1"/>
        </p:nvSpPr>
        <p:spPr bwMode="auto">
          <a:xfrm>
            <a:off x="7273925" y="5954713"/>
            <a:ext cx="13795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93000"/>
              </a:lnSpc>
              <a:spcBef>
                <a:spcPct val="0"/>
              </a:spcBef>
              <a:spcAft>
                <a:spcPct val="0"/>
              </a:spcAft>
              <a:buClr>
                <a:srgbClr val="1D528D"/>
              </a:buClr>
              <a:buSzPct val="100000"/>
              <a:buFont typeface="Times New Roman" pitchFamily="18" charset="0"/>
              <a:buNone/>
            </a:pPr>
            <a:r>
              <a:rPr lang="en-GB" sz="1100" b="1" smtClean="0">
                <a:solidFill>
                  <a:srgbClr val="808080"/>
                </a:solidFill>
              </a:rPr>
              <a:t>+1 (613) 224-4700</a:t>
            </a:r>
          </a:p>
          <a:p>
            <a:pPr fontAlgn="base">
              <a:lnSpc>
                <a:spcPct val="95000"/>
              </a:lnSpc>
              <a:spcBef>
                <a:spcPct val="0"/>
              </a:spcBef>
              <a:spcAft>
                <a:spcPct val="0"/>
              </a:spcAft>
              <a:buClr>
                <a:srgbClr val="1D528D"/>
              </a:buClr>
              <a:buSzPct val="100000"/>
              <a:buFont typeface="Times New Roman" pitchFamily="18" charset="0"/>
              <a:buNone/>
            </a:pPr>
            <a:r>
              <a:rPr lang="en-GB" sz="1100" b="1" smtClean="0">
                <a:solidFill>
                  <a:srgbClr val="FF0000"/>
                </a:solidFill>
              </a:rPr>
              <a:t>www.optiwave.com</a:t>
            </a:r>
            <a:endParaRPr lang="en-GB" sz="1100" b="1" smtClean="0">
              <a:solidFill>
                <a:srgbClr val="808080"/>
              </a:solidFill>
            </a:endParaRPr>
          </a:p>
        </p:txBody>
      </p:sp>
      <p:sp>
        <p:nvSpPr>
          <p:cNvPr id="8" name="Line 14"/>
          <p:cNvSpPr>
            <a:spLocks noChangeShapeType="1"/>
          </p:cNvSpPr>
          <p:nvPr userDrawn="1"/>
        </p:nvSpPr>
        <p:spPr bwMode="auto">
          <a:xfrm>
            <a:off x="5410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9" name="Line 16"/>
          <p:cNvSpPr>
            <a:spLocks noChangeShapeType="1"/>
          </p:cNvSpPr>
          <p:nvPr userDrawn="1"/>
        </p:nvSpPr>
        <p:spPr bwMode="auto">
          <a:xfrm>
            <a:off x="71628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11" name="Text Box 9"/>
          <p:cNvSpPr txBox="1">
            <a:spLocks noChangeArrowheads="1"/>
          </p:cNvSpPr>
          <p:nvPr userDrawn="1"/>
        </p:nvSpPr>
        <p:spPr bwMode="auto">
          <a:xfrm rot="16200000">
            <a:off x="8001000" y="5119688"/>
            <a:ext cx="2073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fontAlgn="base">
              <a:spcBef>
                <a:spcPct val="50000"/>
              </a:spcBef>
              <a:spcAft>
                <a:spcPct val="0"/>
              </a:spcAft>
              <a:defRPr/>
            </a:pPr>
            <a:r>
              <a:rPr lang="en-US" sz="800" b="0" smtClean="0">
                <a:solidFill>
                  <a:srgbClr val="808080"/>
                </a:solidFill>
              </a:rPr>
              <a:t>© 2009 Optiwave Systems, Inc.</a:t>
            </a:r>
          </a:p>
        </p:txBody>
      </p:sp>
      <p:pic>
        <p:nvPicPr>
          <p:cNvPr id="12" name="Picture 18" descr="Optiwav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70625" y="130175"/>
            <a:ext cx="2600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a:spLocks noGrp="1" noChangeArrowheads="1"/>
          </p:cNvSpPr>
          <p:nvPr>
            <p:ph type="ctrTitle"/>
          </p:nvPr>
        </p:nvSpPr>
        <p:spPr>
          <a:xfrm>
            <a:off x="2041664" y="3650366"/>
            <a:ext cx="5436508" cy="1447800"/>
          </a:xfrm>
        </p:spPr>
        <p:txBody>
          <a:bodyPr/>
          <a:lstStyle>
            <a:lvl1pPr>
              <a:defRPr sz="3600">
                <a:solidFill>
                  <a:srgbClr val="0070C0"/>
                </a:solidFill>
              </a:defRPr>
            </a:lvl1pPr>
          </a:lstStyle>
          <a:p>
            <a:endParaRPr lang="en-GB" dirty="0"/>
          </a:p>
        </p:txBody>
      </p:sp>
    </p:spTree>
    <p:extLst>
      <p:ext uri="{BB962C8B-B14F-4D97-AF65-F5344CB8AC3E}">
        <p14:creationId xmlns:p14="http://schemas.microsoft.com/office/powerpoint/2010/main" val="34770836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76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24216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9225" y="685800"/>
            <a:ext cx="1958975" cy="5410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20713" y="685800"/>
            <a:ext cx="5726112"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20725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69144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685800" y="1981200"/>
            <a:ext cx="7772400" cy="4114800"/>
          </a:xfrm>
        </p:spPr>
        <p:txBody>
          <a:bodyPr/>
          <a:lstStyle/>
          <a:p>
            <a:pPr lvl="0"/>
            <a:endParaRPr lang="en-CA" noProof="0" smtClean="0"/>
          </a:p>
        </p:txBody>
      </p:sp>
    </p:spTree>
    <p:extLst>
      <p:ext uri="{BB962C8B-B14F-4D97-AF65-F5344CB8AC3E}">
        <p14:creationId xmlns:p14="http://schemas.microsoft.com/office/powerpoint/2010/main" val="3627640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75736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655026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84857FA2-9F0F-49AE-872E-87FCD82185C6}" type="datetimeFigureOut">
              <a:rPr lang="en-CA" smtClean="0">
                <a:solidFill>
                  <a:prstClr val="black">
                    <a:tint val="75000"/>
                  </a:prstClr>
                </a:solidFill>
              </a:rPr>
              <a:pPr/>
              <a:t>15/02/2017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5585638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4857FA2-9F0F-49AE-872E-87FCD82185C6}" type="datetimeFigureOut">
              <a:rPr lang="en-CA" smtClean="0">
                <a:solidFill>
                  <a:prstClr val="black">
                    <a:tint val="75000"/>
                  </a:prstClr>
                </a:solidFill>
              </a:rPr>
              <a:pPr/>
              <a:t>15/02/2017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3517056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857FA2-9F0F-49AE-872E-87FCD82185C6}" type="datetimeFigureOut">
              <a:rPr lang="en-CA" smtClean="0">
                <a:solidFill>
                  <a:prstClr val="black">
                    <a:tint val="75000"/>
                  </a:prstClr>
                </a:solidFill>
              </a:rPr>
              <a:pPr/>
              <a:t>15/02/2017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405235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pic>
        <p:nvPicPr>
          <p:cNvPr id="3" name="Picture 8" descr="c:\users\jackson\Pictures\Picture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8" y="130175"/>
            <a:ext cx="521335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888" y="5937250"/>
            <a:ext cx="289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ext Box 5"/>
          <p:cNvSpPr txBox="1">
            <a:spLocks noChangeArrowheads="1"/>
          </p:cNvSpPr>
          <p:nvPr userDrawn="1"/>
        </p:nvSpPr>
        <p:spPr bwMode="auto">
          <a:xfrm>
            <a:off x="5592763" y="5943600"/>
            <a:ext cx="1524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7 Capella Court</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Nepean, ON, Canada</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K2E 7X1</a:t>
            </a:r>
            <a:endParaRPr lang="en-GB" sz="1200" smtClean="0">
              <a:solidFill>
                <a:srgbClr val="808080"/>
              </a:solidFill>
            </a:endParaRPr>
          </a:p>
        </p:txBody>
      </p:sp>
      <p:sp>
        <p:nvSpPr>
          <p:cNvPr id="6" name="Text Box 6"/>
          <p:cNvSpPr txBox="1">
            <a:spLocks noChangeArrowheads="1"/>
          </p:cNvSpPr>
          <p:nvPr userDrawn="1"/>
        </p:nvSpPr>
        <p:spPr bwMode="auto">
          <a:xfrm>
            <a:off x="3200400" y="5913438"/>
            <a:ext cx="2220913"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200" dirty="0" smtClean="0">
                <a:solidFill>
                  <a:srgbClr val="000000"/>
                </a:solidFill>
              </a:rPr>
              <a:t>Marc Verreault</a:t>
            </a:r>
            <a:endParaRPr lang="en-GB" sz="1100" dirty="0" smtClean="0">
              <a:solidFill>
                <a:srgbClr val="808080"/>
              </a:solidFill>
            </a:endParaRP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smtClean="0">
                <a:solidFill>
                  <a:srgbClr val="808080"/>
                </a:solidFill>
              </a:rPr>
              <a:t>Director Optical Systems</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i="1" dirty="0" smtClean="0">
                <a:solidFill>
                  <a:srgbClr val="808080"/>
                </a:solidFill>
              </a:rPr>
              <a:t>marc.verreault@optiwave.com</a:t>
            </a:r>
            <a:endParaRPr lang="en-GB" sz="2000" i="1" dirty="0" smtClean="0">
              <a:solidFill>
                <a:srgbClr val="FFFFCC"/>
              </a:solidFill>
            </a:endParaRPr>
          </a:p>
          <a:p>
            <a:pPr eaLnBrk="1" fontAlgn="base" hangingPunct="1">
              <a:lnSpc>
                <a:spcPct val="95000"/>
              </a:lnSpc>
              <a:spcBef>
                <a:spcPct val="0"/>
              </a:spcBef>
              <a:spcAft>
                <a:spcPct val="0"/>
              </a:spcAft>
              <a:buClr>
                <a:srgbClr val="1D528D"/>
              </a:buClr>
              <a:buSzPct val="100000"/>
              <a:buFont typeface="Times New Roman" pitchFamily="18" charset="0"/>
              <a:buNone/>
              <a:defRPr/>
            </a:pPr>
            <a:r>
              <a:rPr lang="en-GB" sz="2000" dirty="0" smtClean="0">
                <a:solidFill>
                  <a:srgbClr val="1D528D"/>
                </a:solidFill>
                <a:latin typeface="Times New Roman" pitchFamily="18" charset="0"/>
              </a:rPr>
              <a:t> </a:t>
            </a:r>
          </a:p>
        </p:txBody>
      </p:sp>
      <p:sp>
        <p:nvSpPr>
          <p:cNvPr id="7" name="Rectangle 12"/>
          <p:cNvSpPr>
            <a:spLocks noChangeArrowheads="1"/>
          </p:cNvSpPr>
          <p:nvPr userDrawn="1"/>
        </p:nvSpPr>
        <p:spPr bwMode="auto">
          <a:xfrm>
            <a:off x="7273925" y="5954713"/>
            <a:ext cx="13795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93000"/>
              </a:lnSpc>
              <a:spcBef>
                <a:spcPct val="0"/>
              </a:spcBef>
              <a:spcAft>
                <a:spcPct val="0"/>
              </a:spcAft>
              <a:buClr>
                <a:srgbClr val="1D528D"/>
              </a:buClr>
              <a:buSzPct val="100000"/>
              <a:buFont typeface="Times New Roman" pitchFamily="18" charset="0"/>
              <a:buNone/>
            </a:pPr>
            <a:r>
              <a:rPr lang="en-GB" sz="1100" b="1" smtClean="0">
                <a:solidFill>
                  <a:srgbClr val="808080"/>
                </a:solidFill>
              </a:rPr>
              <a:t>+1 (613) 224-4700</a:t>
            </a:r>
          </a:p>
          <a:p>
            <a:pPr fontAlgn="base">
              <a:lnSpc>
                <a:spcPct val="95000"/>
              </a:lnSpc>
              <a:spcBef>
                <a:spcPct val="0"/>
              </a:spcBef>
              <a:spcAft>
                <a:spcPct val="0"/>
              </a:spcAft>
              <a:buClr>
                <a:srgbClr val="1D528D"/>
              </a:buClr>
              <a:buSzPct val="100000"/>
              <a:buFont typeface="Times New Roman" pitchFamily="18" charset="0"/>
              <a:buNone/>
            </a:pPr>
            <a:r>
              <a:rPr lang="en-GB" sz="1100" b="1" smtClean="0">
                <a:solidFill>
                  <a:srgbClr val="FF0000"/>
                </a:solidFill>
              </a:rPr>
              <a:t>www.optiwave.com</a:t>
            </a:r>
            <a:endParaRPr lang="en-GB" sz="1100" b="1" smtClean="0">
              <a:solidFill>
                <a:srgbClr val="808080"/>
              </a:solidFill>
            </a:endParaRPr>
          </a:p>
        </p:txBody>
      </p:sp>
      <p:sp>
        <p:nvSpPr>
          <p:cNvPr id="8" name="Line 14"/>
          <p:cNvSpPr>
            <a:spLocks noChangeShapeType="1"/>
          </p:cNvSpPr>
          <p:nvPr userDrawn="1"/>
        </p:nvSpPr>
        <p:spPr bwMode="auto">
          <a:xfrm>
            <a:off x="5410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9" name="Line 16"/>
          <p:cNvSpPr>
            <a:spLocks noChangeShapeType="1"/>
          </p:cNvSpPr>
          <p:nvPr userDrawn="1"/>
        </p:nvSpPr>
        <p:spPr bwMode="auto">
          <a:xfrm>
            <a:off x="71628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10" name="Line 21"/>
          <p:cNvSpPr>
            <a:spLocks noChangeShapeType="1"/>
          </p:cNvSpPr>
          <p:nvPr userDrawn="1"/>
        </p:nvSpPr>
        <p:spPr bwMode="auto">
          <a:xfrm>
            <a:off x="3124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11" name="Text Box 9"/>
          <p:cNvSpPr txBox="1">
            <a:spLocks noChangeArrowheads="1"/>
          </p:cNvSpPr>
          <p:nvPr userDrawn="1"/>
        </p:nvSpPr>
        <p:spPr bwMode="auto">
          <a:xfrm rot="16200000">
            <a:off x="8001000" y="5119688"/>
            <a:ext cx="2073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fontAlgn="base">
              <a:spcBef>
                <a:spcPct val="50000"/>
              </a:spcBef>
              <a:spcAft>
                <a:spcPct val="0"/>
              </a:spcAft>
              <a:defRPr/>
            </a:pPr>
            <a:r>
              <a:rPr lang="en-US" sz="800" b="0" smtClean="0">
                <a:solidFill>
                  <a:srgbClr val="808080"/>
                </a:solidFill>
              </a:rPr>
              <a:t>© 2009 Optiwave Systems, Inc.</a:t>
            </a:r>
          </a:p>
        </p:txBody>
      </p:sp>
      <p:pic>
        <p:nvPicPr>
          <p:cNvPr id="12" name="Picture 18" descr="Optiwave_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70625" y="130175"/>
            <a:ext cx="2600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a:spLocks noGrp="1" noChangeArrowheads="1"/>
          </p:cNvSpPr>
          <p:nvPr>
            <p:ph type="ctrTitle"/>
          </p:nvPr>
        </p:nvSpPr>
        <p:spPr>
          <a:xfrm>
            <a:off x="2041664" y="3650366"/>
            <a:ext cx="5436508" cy="1447800"/>
          </a:xfrm>
        </p:spPr>
        <p:txBody>
          <a:bodyPr/>
          <a:lstStyle>
            <a:lvl1pPr>
              <a:defRPr sz="3600">
                <a:solidFill>
                  <a:srgbClr val="0070C0"/>
                </a:solidFill>
              </a:defRPr>
            </a:lvl1pPr>
          </a:lstStyle>
          <a:p>
            <a:endParaRPr lang="en-GB" dirty="0"/>
          </a:p>
        </p:txBody>
      </p:sp>
    </p:spTree>
    <p:extLst>
      <p:ext uri="{BB962C8B-B14F-4D97-AF65-F5344CB8AC3E}">
        <p14:creationId xmlns:p14="http://schemas.microsoft.com/office/powerpoint/2010/main" val="42652687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4857FA2-9F0F-49AE-872E-87FCD82185C6}" type="datetimeFigureOut">
              <a:rPr lang="en-CA" smtClean="0">
                <a:solidFill>
                  <a:prstClr val="black">
                    <a:tint val="75000"/>
                  </a:prstClr>
                </a:solidFill>
              </a:rPr>
              <a:pPr/>
              <a:t>15/02/2017</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79210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4857FA2-9F0F-49AE-872E-87FCD82185C6}" type="datetimeFigureOut">
              <a:rPr lang="en-CA" smtClean="0">
                <a:solidFill>
                  <a:prstClr val="black">
                    <a:tint val="75000"/>
                  </a:prstClr>
                </a:solidFill>
              </a:rPr>
              <a:pPr/>
              <a:t>15/02/2017</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9044044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84857FA2-9F0F-49AE-872E-87FCD82185C6}" type="datetimeFigureOut">
              <a:rPr lang="en-CA" smtClean="0">
                <a:solidFill>
                  <a:prstClr val="black">
                    <a:tint val="75000"/>
                  </a:prstClr>
                </a:solidFill>
              </a:rPr>
              <a:pPr/>
              <a:t>15/02/2017</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8465858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57FA2-9F0F-49AE-872E-87FCD82185C6}" type="datetimeFigureOut">
              <a:rPr lang="en-CA" smtClean="0">
                <a:solidFill>
                  <a:prstClr val="black">
                    <a:tint val="75000"/>
                  </a:prstClr>
                </a:solidFill>
              </a:rPr>
              <a:pPr/>
              <a:t>15/02/2017</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9778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57FA2-9F0F-49AE-872E-87FCD82185C6}" type="datetimeFigureOut">
              <a:rPr lang="en-CA" smtClean="0">
                <a:solidFill>
                  <a:prstClr val="black">
                    <a:tint val="75000"/>
                  </a:prstClr>
                </a:solidFill>
              </a:rPr>
              <a:pPr/>
              <a:t>15/02/2017</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59273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57FA2-9F0F-49AE-872E-87FCD82185C6}" type="datetimeFigureOut">
              <a:rPr lang="en-CA" smtClean="0">
                <a:solidFill>
                  <a:prstClr val="black">
                    <a:tint val="75000"/>
                  </a:prstClr>
                </a:solidFill>
              </a:rPr>
              <a:pPr/>
              <a:t>15/02/2017</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78747288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8" descr="c:\users\jackson\Pictures\Picture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7" y="130174"/>
            <a:ext cx="5356365" cy="401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592763" y="5943600"/>
            <a:ext cx="1524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smtClean="0">
                <a:solidFill>
                  <a:srgbClr val="808080"/>
                </a:solidFill>
                <a:cs typeface="Arial" charset="0"/>
              </a:rPr>
              <a:t>7 Capella Court</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smtClean="0">
                <a:solidFill>
                  <a:srgbClr val="808080"/>
                </a:solidFill>
                <a:cs typeface="Arial" charset="0"/>
              </a:rPr>
              <a:t>Nepean, ON, Canada</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smtClean="0">
                <a:solidFill>
                  <a:srgbClr val="808080"/>
                </a:solidFill>
                <a:cs typeface="Arial" charset="0"/>
              </a:rPr>
              <a:t>K2E 7X1</a:t>
            </a:r>
            <a:endParaRPr lang="en-GB" sz="1200" dirty="0" smtClean="0">
              <a:solidFill>
                <a:srgbClr val="808080"/>
              </a:solidFill>
              <a:cs typeface="Arial" charset="0"/>
            </a:endParaRPr>
          </a:p>
        </p:txBody>
      </p:sp>
      <p:sp>
        <p:nvSpPr>
          <p:cNvPr id="7" name="Rectangle 12"/>
          <p:cNvSpPr>
            <a:spLocks noChangeArrowheads="1"/>
          </p:cNvSpPr>
          <p:nvPr userDrawn="1"/>
        </p:nvSpPr>
        <p:spPr bwMode="auto">
          <a:xfrm>
            <a:off x="7273925" y="5954713"/>
            <a:ext cx="13795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93000"/>
              </a:lnSpc>
              <a:spcBef>
                <a:spcPct val="0"/>
              </a:spcBef>
              <a:spcAft>
                <a:spcPct val="0"/>
              </a:spcAft>
              <a:buClr>
                <a:srgbClr val="1D528D"/>
              </a:buClr>
              <a:buSzPct val="100000"/>
              <a:buFont typeface="Times New Roman" pitchFamily="18" charset="0"/>
              <a:buNone/>
            </a:pPr>
            <a:r>
              <a:rPr lang="en-GB" sz="1100" b="1" dirty="0">
                <a:solidFill>
                  <a:srgbClr val="808080"/>
                </a:solidFill>
                <a:cs typeface="Arial" charset="0"/>
              </a:rPr>
              <a:t>+1 (613) 224-4700</a:t>
            </a:r>
          </a:p>
          <a:p>
            <a:pPr fontAlgn="base">
              <a:lnSpc>
                <a:spcPct val="95000"/>
              </a:lnSpc>
              <a:spcBef>
                <a:spcPct val="0"/>
              </a:spcBef>
              <a:spcAft>
                <a:spcPct val="0"/>
              </a:spcAft>
              <a:buClr>
                <a:srgbClr val="1D528D"/>
              </a:buClr>
              <a:buSzPct val="100000"/>
              <a:buFont typeface="Times New Roman" pitchFamily="18" charset="0"/>
              <a:buNone/>
            </a:pPr>
            <a:r>
              <a:rPr lang="en-GB" sz="1100" b="1" dirty="0">
                <a:solidFill>
                  <a:srgbClr val="FF0000"/>
                </a:solidFill>
                <a:cs typeface="Arial" charset="0"/>
              </a:rPr>
              <a:t>www.optiwave.com</a:t>
            </a:r>
            <a:endParaRPr lang="en-GB" sz="1100" b="1" dirty="0">
              <a:solidFill>
                <a:srgbClr val="808080"/>
              </a:solidFill>
              <a:cs typeface="Arial" charset="0"/>
            </a:endParaRPr>
          </a:p>
        </p:txBody>
      </p:sp>
      <p:sp>
        <p:nvSpPr>
          <p:cNvPr id="8" name="Line 14"/>
          <p:cNvSpPr>
            <a:spLocks noChangeShapeType="1"/>
          </p:cNvSpPr>
          <p:nvPr userDrawn="1"/>
        </p:nvSpPr>
        <p:spPr bwMode="auto">
          <a:xfrm>
            <a:off x="5410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dirty="0">
              <a:solidFill>
                <a:srgbClr val="000000"/>
              </a:solidFill>
              <a:cs typeface="Arial" charset="0"/>
            </a:endParaRPr>
          </a:p>
        </p:txBody>
      </p:sp>
      <p:sp>
        <p:nvSpPr>
          <p:cNvPr id="9" name="Line 16"/>
          <p:cNvSpPr>
            <a:spLocks noChangeShapeType="1"/>
          </p:cNvSpPr>
          <p:nvPr userDrawn="1"/>
        </p:nvSpPr>
        <p:spPr bwMode="auto">
          <a:xfrm>
            <a:off x="71628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dirty="0">
              <a:solidFill>
                <a:srgbClr val="000000"/>
              </a:solidFill>
              <a:cs typeface="Arial" charset="0"/>
            </a:endParaRPr>
          </a:p>
        </p:txBody>
      </p:sp>
      <p:sp>
        <p:nvSpPr>
          <p:cNvPr id="11" name="Text Box 9"/>
          <p:cNvSpPr txBox="1">
            <a:spLocks noChangeArrowheads="1"/>
          </p:cNvSpPr>
          <p:nvPr userDrawn="1"/>
        </p:nvSpPr>
        <p:spPr bwMode="auto">
          <a:xfrm rot="16200000">
            <a:off x="8001000" y="5119688"/>
            <a:ext cx="2073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fontAlgn="base">
              <a:spcBef>
                <a:spcPct val="50000"/>
              </a:spcBef>
              <a:spcAft>
                <a:spcPct val="0"/>
              </a:spcAft>
              <a:defRPr/>
            </a:pPr>
            <a:r>
              <a:rPr lang="en-US" sz="800" b="0" dirty="0" smtClean="0">
                <a:solidFill>
                  <a:srgbClr val="808080"/>
                </a:solidFill>
                <a:cs typeface="Arial" charset="0"/>
              </a:rPr>
              <a:t>© 2009 Optiwave Systems, Inc.</a:t>
            </a:r>
          </a:p>
        </p:txBody>
      </p:sp>
      <p:pic>
        <p:nvPicPr>
          <p:cNvPr id="12" name="Picture 18" descr="Optiwav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70625" y="130175"/>
            <a:ext cx="2600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a:spLocks noGrp="1" noChangeArrowheads="1"/>
          </p:cNvSpPr>
          <p:nvPr>
            <p:ph type="ctrTitle"/>
          </p:nvPr>
        </p:nvSpPr>
        <p:spPr>
          <a:xfrm>
            <a:off x="2041664" y="3650366"/>
            <a:ext cx="5436508" cy="1447800"/>
          </a:xfrm>
        </p:spPr>
        <p:txBody>
          <a:bodyPr/>
          <a:lstStyle>
            <a:lvl1pPr>
              <a:defRPr sz="3600">
                <a:solidFill>
                  <a:srgbClr val="0070C0"/>
                </a:solidFill>
              </a:defRPr>
            </a:lvl1pPr>
          </a:lstStyle>
          <a:p>
            <a:endParaRPr lang="en-GB" dirty="0"/>
          </a:p>
        </p:txBody>
      </p:sp>
    </p:spTree>
    <p:extLst>
      <p:ext uri="{BB962C8B-B14F-4D97-AF65-F5344CB8AC3E}">
        <p14:creationId xmlns:p14="http://schemas.microsoft.com/office/powerpoint/2010/main" val="3251038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8712200" y="6505575"/>
            <a:ext cx="431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algn="ctr" eaLnBrk="1" fontAlgn="base" hangingPunct="1">
              <a:lnSpc>
                <a:spcPct val="93000"/>
              </a:lnSpc>
              <a:spcBef>
                <a:spcPts val="875"/>
              </a:spcBef>
              <a:spcAft>
                <a:spcPct val="0"/>
              </a:spcAft>
              <a:buClr>
                <a:srgbClr val="000000"/>
              </a:buClr>
              <a:buSzPct val="100000"/>
              <a:buFont typeface="Times New Roman" pitchFamily="18" charset="0"/>
              <a:buNone/>
              <a:defRPr/>
            </a:pPr>
            <a:fld id="{55A2338E-951F-49EA-8036-F2D5F30D18EE}" type="slidenum">
              <a:rPr lang="en-GB" sz="1200" smtClean="0">
                <a:solidFill>
                  <a:srgbClr val="B4B4B4"/>
                </a:solidFill>
              </a:rPr>
              <a:pPr algn="ctr" eaLnBrk="1" fontAlgn="base" hangingPunct="1">
                <a:lnSpc>
                  <a:spcPct val="93000"/>
                </a:lnSpc>
                <a:spcBef>
                  <a:spcPts val="875"/>
                </a:spcBef>
                <a:spcAft>
                  <a:spcPct val="0"/>
                </a:spcAft>
                <a:buClr>
                  <a:srgbClr val="000000"/>
                </a:buClr>
                <a:buSzPct val="100000"/>
                <a:buFont typeface="Times New Roman" pitchFamily="18" charset="0"/>
                <a:buNone/>
                <a:defRPr/>
              </a:pPr>
              <a:t>‹#›</a:t>
            </a:fld>
            <a:endParaRPr lang="en-GB" sz="1400" smtClean="0">
              <a:solidFill>
                <a:srgbClr val="FFFFFF"/>
              </a:solidFill>
            </a:endParaRPr>
          </a:p>
        </p:txBody>
      </p:sp>
      <p:sp>
        <p:nvSpPr>
          <p:cNvPr id="2" name="Title 1"/>
          <p:cNvSpPr>
            <a:spLocks noGrp="1"/>
          </p:cNvSpPr>
          <p:nvPr>
            <p:ph type="title"/>
          </p:nvPr>
        </p:nvSpPr>
        <p:spPr>
          <a:xfrm>
            <a:off x="152400" y="609600"/>
            <a:ext cx="7758112" cy="1069975"/>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228600" y="1981200"/>
            <a:ext cx="77724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40604819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8474310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57883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933921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701028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27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3429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219825" y="82550"/>
            <a:ext cx="289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7" name="Rectangle 2"/>
          <p:cNvSpPr>
            <a:spLocks noGrp="1" noChangeArrowheads="1"/>
          </p:cNvSpPr>
          <p:nvPr>
            <p:ph type="title"/>
          </p:nvPr>
        </p:nvSpPr>
        <p:spPr bwMode="auto">
          <a:xfrm>
            <a:off x="620713" y="685800"/>
            <a:ext cx="7834312"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ext Box 9"/>
          <p:cNvSpPr txBox="1">
            <a:spLocks noChangeArrowheads="1"/>
          </p:cNvSpPr>
          <p:nvPr userDrawn="1"/>
        </p:nvSpPr>
        <p:spPr bwMode="auto">
          <a:xfrm>
            <a:off x="8712200" y="6505575"/>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algn="ctr" fontAlgn="base">
              <a:spcBef>
                <a:spcPct val="50000"/>
              </a:spcBef>
              <a:spcAft>
                <a:spcPct val="0"/>
              </a:spcAft>
              <a:defRPr/>
            </a:pPr>
            <a:fld id="{BF3E3443-4363-4E33-9DFD-575B278643CF}" type="slidenum">
              <a:rPr lang="en-US" sz="1400" smtClean="0">
                <a:solidFill>
                  <a:srgbClr val="FFFFFF"/>
                </a:solidFill>
              </a:rPr>
              <a:pPr algn="ctr" fontAlgn="base">
                <a:spcBef>
                  <a:spcPct val="50000"/>
                </a:spcBef>
                <a:spcAft>
                  <a:spcPct val="0"/>
                </a:spcAft>
                <a:defRPr/>
              </a:pPr>
              <a:t>‹#›</a:t>
            </a:fld>
            <a:endParaRPr lang="en-US" sz="1400" smtClean="0">
              <a:solidFill>
                <a:srgbClr val="FFFFFF"/>
              </a:solidFill>
            </a:endParaRPr>
          </a:p>
        </p:txBody>
      </p:sp>
      <p:pic>
        <p:nvPicPr>
          <p:cNvPr id="1030" name="Picture 18" descr="Optiwave_Logo"/>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80963" y="76200"/>
            <a:ext cx="19764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9"/>
          <p:cNvSpPr>
            <a:spLocks noChangeShapeType="1"/>
          </p:cNvSpPr>
          <p:nvPr userDrawn="1"/>
        </p:nvSpPr>
        <p:spPr bwMode="auto">
          <a:xfrm>
            <a:off x="228600" y="685800"/>
            <a:ext cx="8686800" cy="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Tree>
    <p:extLst>
      <p:ext uri="{BB962C8B-B14F-4D97-AF65-F5344CB8AC3E}">
        <p14:creationId xmlns:p14="http://schemas.microsoft.com/office/powerpoint/2010/main" val="392056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57FA2-9F0F-49AE-872E-87FCD82185C6}" type="datetimeFigureOut">
              <a:rPr lang="en-CA" smtClean="0">
                <a:solidFill>
                  <a:prstClr val="black">
                    <a:tint val="75000"/>
                  </a:prstClr>
                </a:solidFill>
                <a:cs typeface="Arial" charset="0"/>
              </a:rPr>
              <a:pPr/>
              <a:t>15/02/2017</a:t>
            </a:fld>
            <a:endParaRPr lang="en-CA" dirty="0">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smtClean="0">
                <a:solidFill>
                  <a:prstClr val="black">
                    <a:tint val="75000"/>
                  </a:prstClr>
                </a:solidFill>
                <a:cs typeface="Arial" charset="0"/>
              </a:rPr>
              <a:t>Confidential</a:t>
            </a:r>
            <a:endParaRPr lang="en-CA"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D6D7B-7522-436D-937E-C3DFAAEACD77}" type="slidenum">
              <a:rPr lang="en-CA" smtClean="0">
                <a:solidFill>
                  <a:prstClr val="black">
                    <a:tint val="75000"/>
                  </a:prstClr>
                </a:solidFill>
                <a:cs typeface="Arial" charset="0"/>
              </a:rPr>
              <a:pPr/>
              <a:t>‹#›</a:t>
            </a:fld>
            <a:endParaRPr lang="en-CA" dirty="0">
              <a:solidFill>
                <a:prstClr val="black">
                  <a:tint val="75000"/>
                </a:prstClr>
              </a:solidFill>
              <a:cs typeface="Arial" charset="0"/>
            </a:endParaRPr>
          </a:p>
        </p:txBody>
      </p:sp>
    </p:spTree>
    <p:extLst>
      <p:ext uri="{BB962C8B-B14F-4D97-AF65-F5344CB8AC3E}">
        <p14:creationId xmlns:p14="http://schemas.microsoft.com/office/powerpoint/2010/main" val="18122202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hyperlink" Target="http://www.ortec-online.com/-/media/ametekortec/other/fast-timing-discriminator-introduction.pdf?la=en"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269875" y="3789040"/>
            <a:ext cx="8064500" cy="1868810"/>
          </a:xfrm>
        </p:spPr>
        <p:txBody>
          <a:bodyPr/>
          <a:lstStyle/>
          <a:p>
            <a:r>
              <a:rPr lang="en-CA" dirty="0" smtClean="0">
                <a:solidFill>
                  <a:schemeClr val="tx1"/>
                </a:solidFill>
              </a:rPr>
              <a:t>OptiSystem applications:</a:t>
            </a:r>
            <a:br>
              <a:rPr lang="en-CA" dirty="0" smtClean="0">
                <a:solidFill>
                  <a:schemeClr val="tx1"/>
                </a:solidFill>
              </a:rPr>
            </a:br>
            <a:r>
              <a:rPr lang="en-CA" dirty="0" smtClean="0">
                <a:solidFill>
                  <a:schemeClr val="bg2">
                    <a:lumMod val="75000"/>
                  </a:schemeClr>
                </a:solidFill>
              </a:rPr>
              <a:t>LIDAR </a:t>
            </a:r>
            <a:r>
              <a:rPr lang="en-CA" smtClean="0">
                <a:solidFill>
                  <a:schemeClr val="bg2">
                    <a:lumMod val="75000"/>
                  </a:schemeClr>
                </a:solidFill>
              </a:rPr>
              <a:t>systems </a:t>
            </a:r>
            <a:r>
              <a:rPr lang="en-CA" smtClean="0">
                <a:solidFill>
                  <a:schemeClr val="bg2">
                    <a:lumMod val="75000"/>
                  </a:schemeClr>
                </a:solidFill>
              </a:rPr>
              <a:t>design</a:t>
            </a:r>
            <a:endParaRPr lang="en-CA" sz="2800" b="0" i="1" dirty="0" smtClean="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925861"/>
            <a:ext cx="3868639"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091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2</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kern="0" dirty="0" smtClean="0">
                <a:solidFill>
                  <a:srgbClr val="4D4D4D"/>
                </a:solidFill>
              </a:rPr>
              <a:t>Introduction</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148694" y="888630"/>
            <a:ext cx="8585731" cy="1787896"/>
          </a:xfrm>
          <a:prstGeom prst="rect">
            <a:avLst/>
          </a:prstGeom>
          <a:no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pPr eaLnBrk="1" hangingPunct="1">
              <a:spcBef>
                <a:spcPts val="600"/>
              </a:spcBef>
              <a:defRPr/>
            </a:pPr>
            <a:r>
              <a:rPr lang="en-US" sz="1400" b="0" kern="0" dirty="0" smtClean="0">
                <a:solidFill>
                  <a:srgbClr val="000000"/>
                </a:solidFill>
                <a:latin typeface="Arial"/>
              </a:rPr>
              <a:t>The following four example designs demonstrate how to simulate light detection and ranging systems (LIDAR) using OptiSystem, specifically:</a:t>
            </a:r>
            <a:endParaRPr lang="en-CA" sz="1400" b="0" kern="0" dirty="0">
              <a:solidFill>
                <a:srgbClr val="000000"/>
              </a:solidFill>
              <a:latin typeface="Arial"/>
            </a:endParaRPr>
          </a:p>
          <a:p>
            <a:pPr lvl="1" eaLnBrk="1" hangingPunct="1">
              <a:spcBef>
                <a:spcPts val="600"/>
              </a:spcBef>
              <a:defRPr/>
            </a:pPr>
            <a:r>
              <a:rPr lang="en-US" sz="1200" b="0" kern="0" dirty="0" smtClean="0">
                <a:solidFill>
                  <a:srgbClr val="000000"/>
                </a:solidFill>
                <a:latin typeface="Arial"/>
              </a:rPr>
              <a:t>Laser pulse time of flight range measurement</a:t>
            </a:r>
          </a:p>
          <a:p>
            <a:pPr lvl="1" eaLnBrk="1" hangingPunct="1">
              <a:spcBef>
                <a:spcPts val="200"/>
              </a:spcBef>
              <a:defRPr/>
            </a:pPr>
            <a:r>
              <a:rPr lang="en-US" sz="1200" b="0" kern="0" dirty="0" smtClean="0">
                <a:solidFill>
                  <a:srgbClr val="000000"/>
                </a:solidFill>
                <a:latin typeface="Arial"/>
              </a:rPr>
              <a:t>Phase-shift range measurement</a:t>
            </a:r>
          </a:p>
          <a:p>
            <a:pPr lvl="1" eaLnBrk="1" hangingPunct="1">
              <a:spcBef>
                <a:spcPts val="200"/>
              </a:spcBef>
              <a:defRPr/>
            </a:pPr>
            <a:r>
              <a:rPr lang="en-US" sz="1200" b="0" kern="0" dirty="0" smtClean="0">
                <a:solidFill>
                  <a:srgbClr val="000000"/>
                </a:solidFill>
                <a:latin typeface="Arial"/>
              </a:rPr>
              <a:t>Frequency Modulation Continuous Wave (FMCW) range measurement with direct detection</a:t>
            </a:r>
          </a:p>
          <a:p>
            <a:pPr lvl="1" eaLnBrk="1" hangingPunct="1">
              <a:spcBef>
                <a:spcPts val="200"/>
              </a:spcBef>
              <a:defRPr/>
            </a:pPr>
            <a:r>
              <a:rPr lang="en-US" sz="1200" b="0" kern="0" dirty="0" smtClean="0">
                <a:solidFill>
                  <a:srgbClr val="000000"/>
                </a:solidFill>
                <a:latin typeface="Arial"/>
              </a:rPr>
              <a:t>FMCW </a:t>
            </a:r>
            <a:r>
              <a:rPr lang="en-US" sz="1200" b="0" kern="0" dirty="0">
                <a:solidFill>
                  <a:srgbClr val="000000"/>
                </a:solidFill>
                <a:latin typeface="Arial"/>
              </a:rPr>
              <a:t>range measurement with </a:t>
            </a:r>
            <a:r>
              <a:rPr lang="en-US" sz="1200" b="0" kern="0" dirty="0" smtClean="0">
                <a:solidFill>
                  <a:srgbClr val="000000"/>
                </a:solidFill>
                <a:latin typeface="Arial"/>
              </a:rPr>
              <a:t>coherent detection</a:t>
            </a:r>
          </a:p>
          <a:p>
            <a:pPr eaLnBrk="1" hangingPunct="1">
              <a:spcBef>
                <a:spcPts val="600"/>
              </a:spcBef>
              <a:defRPr/>
            </a:pPr>
            <a:r>
              <a:rPr lang="en-US" sz="1400" b="0" kern="0" dirty="0" smtClean="0">
                <a:solidFill>
                  <a:srgbClr val="000000"/>
                </a:solidFill>
                <a:latin typeface="Arial"/>
              </a:rPr>
              <a:t>The reference project for this application note is: </a:t>
            </a:r>
            <a:r>
              <a:rPr lang="en-US" sz="1400" b="0" i="1" kern="0" dirty="0">
                <a:solidFill>
                  <a:srgbClr val="000000"/>
                </a:solidFill>
                <a:latin typeface="Arial"/>
              </a:rPr>
              <a:t>LIDAR system designs Version </a:t>
            </a:r>
            <a:r>
              <a:rPr lang="en-US" sz="1400" b="0" i="1" kern="0" dirty="0" smtClean="0">
                <a:solidFill>
                  <a:srgbClr val="000000"/>
                </a:solidFill>
                <a:latin typeface="Arial"/>
              </a:rPr>
              <a:t>1_0.osd</a:t>
            </a:r>
            <a:r>
              <a:rPr lang="en-CA" sz="1400" b="0" kern="0" dirty="0" smtClean="0">
                <a:solidFill>
                  <a:srgbClr val="000000"/>
                </a:solidFill>
                <a:latin typeface="Arial"/>
              </a:rPr>
              <a:t>. </a:t>
            </a:r>
            <a:endParaRPr lang="en-US" sz="1200" b="0" kern="0" dirty="0">
              <a:solidFill>
                <a:srgbClr val="000000"/>
              </a:solidFill>
              <a:latin typeface="Arial"/>
            </a:endParaRPr>
          </a:p>
          <a:p>
            <a:pPr lvl="1" eaLnBrk="1" hangingPunct="1">
              <a:spcBef>
                <a:spcPts val="200"/>
              </a:spcBef>
              <a:defRPr/>
            </a:pPr>
            <a:endParaRPr lang="en-US" sz="1200" b="0" kern="0" dirty="0" smtClean="0">
              <a:solidFill>
                <a:srgbClr val="000000"/>
              </a:solidFill>
              <a:latin typeface="Arial"/>
            </a:endParaRPr>
          </a:p>
        </p:txBody>
      </p:sp>
      <p:sp>
        <p:nvSpPr>
          <p:cNvPr id="13" name="TextBox 12"/>
          <p:cNvSpPr txBox="1"/>
          <p:nvPr/>
        </p:nvSpPr>
        <p:spPr>
          <a:xfrm>
            <a:off x="2971801" y="172121"/>
            <a:ext cx="4000500" cy="400110"/>
          </a:xfrm>
          <a:prstGeom prst="rect">
            <a:avLst/>
          </a:prstGeom>
          <a:solidFill>
            <a:schemeClr val="bg1">
              <a:lumMod val="95000"/>
            </a:schemeClr>
          </a:solidFill>
          <a:ln>
            <a:solidFill>
              <a:schemeClr val="tx1"/>
            </a:solidFill>
          </a:ln>
        </p:spPr>
        <p:txBody>
          <a:bodyPr wrap="square" rtlCol="0">
            <a:spAutoFit/>
          </a:bodyPr>
          <a:lstStyle/>
          <a:p>
            <a:r>
              <a:rPr lang="en-US" sz="2000" dirty="0" smtClean="0"/>
              <a:t>Light detection and ranging (LIDAR)</a:t>
            </a:r>
            <a:endParaRPr lang="en-CA" sz="2000"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7525" y="65595"/>
            <a:ext cx="2188054" cy="756360"/>
          </a:xfrm>
          <a:prstGeom prst="rect">
            <a:avLst/>
          </a:prstGeom>
          <a:ln w="6350">
            <a:solidFill>
              <a:srgbClr val="002060"/>
            </a:solidFill>
          </a:ln>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727" y="3067050"/>
            <a:ext cx="6933440" cy="3076575"/>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5" name="TextBox 14"/>
          <p:cNvSpPr txBox="1"/>
          <p:nvPr/>
        </p:nvSpPr>
        <p:spPr>
          <a:xfrm>
            <a:off x="4900957" y="2836217"/>
            <a:ext cx="3417853" cy="461665"/>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Example view of OptiSystem model for FMCW LIDAR using direct detection</a:t>
            </a:r>
            <a:endParaRPr lang="en-CA" sz="1200" i="1" dirty="0"/>
          </a:p>
        </p:txBody>
      </p:sp>
    </p:spTree>
    <p:extLst>
      <p:ext uri="{BB962C8B-B14F-4D97-AF65-F5344CB8AC3E}">
        <p14:creationId xmlns:p14="http://schemas.microsoft.com/office/powerpoint/2010/main" val="2585511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3</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a:solidFill>
                  <a:srgbClr val="4D4D4D"/>
                </a:solidFill>
              </a:rPr>
              <a:t>Range measurement (</a:t>
            </a:r>
            <a:r>
              <a:rPr lang="en-US" sz="3200" kern="0" dirty="0" smtClean="0">
                <a:solidFill>
                  <a:srgbClr val="4D4D4D"/>
                </a:solidFill>
              </a:rPr>
              <a:t>Time </a:t>
            </a:r>
            <a:r>
              <a:rPr lang="en-US" sz="3200" kern="0" dirty="0">
                <a:solidFill>
                  <a:srgbClr val="4D4D4D"/>
                </a:solidFill>
              </a:rPr>
              <a:t>of flight</a:t>
            </a:r>
            <a:r>
              <a:rPr lang="en-US" sz="3200" kern="0" dirty="0" smtClean="0">
                <a:solidFill>
                  <a:srgbClr val="4D4D4D"/>
                </a:solidFill>
              </a:rPr>
              <a:t>) (1)</a:t>
            </a:r>
            <a:endParaRPr lang="en-US" sz="3200" kern="0" dirty="0">
              <a:solidFill>
                <a:srgbClr val="4D4D4D"/>
              </a:solidFill>
            </a:endParaRPr>
          </a:p>
        </p:txBody>
      </p:sp>
      <p:cxnSp>
        <p:nvCxnSpPr>
          <p:cNvPr id="5" name="Straight Connector 4"/>
          <p:cNvCxnSpPr/>
          <p:nvPr/>
        </p:nvCxnSpPr>
        <p:spPr>
          <a:xfrm>
            <a:off x="26858"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91400" y="165530"/>
            <a:ext cx="1628774" cy="400110"/>
          </a:xfrm>
          <a:prstGeom prst="rect">
            <a:avLst/>
          </a:prstGeom>
          <a:solidFill>
            <a:schemeClr val="bg1">
              <a:lumMod val="95000"/>
            </a:schemeClr>
          </a:solidFill>
          <a:ln>
            <a:solidFill>
              <a:schemeClr val="tx1"/>
            </a:solidFill>
          </a:ln>
        </p:spPr>
        <p:txBody>
          <a:bodyPr wrap="square" rtlCol="0">
            <a:spAutoFit/>
          </a:bodyPr>
          <a:lstStyle/>
          <a:p>
            <a:r>
              <a:rPr lang="en-CA" sz="2000" dirty="0" smtClean="0"/>
              <a:t>LIDAR design</a:t>
            </a:r>
            <a:endParaRPr lang="en-CA" sz="2000" dirty="0"/>
          </a:p>
        </p:txBody>
      </p:sp>
      <mc:AlternateContent xmlns:mc="http://schemas.openxmlformats.org/markup-compatibility/2006" xmlns:a14="http://schemas.microsoft.com/office/drawing/2010/main">
        <mc:Choice Requires="a14">
          <p:sp>
            <p:nvSpPr>
              <p:cNvPr id="12" name="Rectangle 3"/>
              <p:cNvSpPr txBox="1">
                <a:spLocks noChangeArrowheads="1"/>
              </p:cNvSpPr>
              <p:nvPr/>
            </p:nvSpPr>
            <p:spPr bwMode="auto">
              <a:xfrm>
                <a:off x="158356" y="757924"/>
                <a:ext cx="4889894" cy="5584516"/>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smtClean="0">
                    <a:latin typeface="Arial" panose="020B0604020202020204" pitchFamily="34" charset="0"/>
                    <a:cs typeface="Arial" panose="020B0604020202020204" pitchFamily="34" charset="0"/>
                  </a:rPr>
                  <a:t>Using laser pulses, the time of flight range measurement method measures the time it takes for a transmitted pulse to travel from the transmit device to the target and back to the receiver. The range is then calculated from [1]</a:t>
                </a:r>
              </a:p>
              <a:p>
                <a:pPr marL="0" indent="0">
                  <a:buNone/>
                </a:pPr>
                <a:r>
                  <a:rPr lang="en-CA" sz="1200" b="0" dirty="0">
                    <a:latin typeface="Arial" panose="020B0604020202020204" pitchFamily="34" charset="0"/>
                    <a:cs typeface="Arial" panose="020B0604020202020204" pitchFamily="34" charset="0"/>
                  </a:rPr>
                  <a:t>	</a:t>
                </a:r>
                <a14:m>
                  <m:oMath xmlns:m="http://schemas.openxmlformats.org/officeDocument/2006/math">
                    <m:r>
                      <a:rPr lang="en-US" sz="1400" b="0" i="1" smtClean="0">
                        <a:latin typeface="Cambria Math"/>
                      </a:rPr>
                      <m:t>𝑅</m:t>
                    </m:r>
                    <m:r>
                      <a:rPr lang="en-CA" sz="1400" i="1">
                        <a:latin typeface="Cambria Math"/>
                      </a:rPr>
                      <m:t>=</m:t>
                    </m:r>
                    <m:f>
                      <m:fPr>
                        <m:ctrlPr>
                          <a:rPr lang="en-CA" sz="1400" i="1" smtClean="0">
                            <a:latin typeface="Cambria Math"/>
                          </a:rPr>
                        </m:ctrlPr>
                      </m:fPr>
                      <m:num>
                        <m:r>
                          <a:rPr lang="en-US" sz="1400" b="0" i="1">
                            <a:latin typeface="Cambria Math"/>
                          </a:rPr>
                          <m:t>𝑇𝑖𝑚</m:t>
                        </m:r>
                        <m:r>
                          <a:rPr lang="en-US" sz="1400" b="0" i="1" smtClean="0">
                            <a:latin typeface="Cambria Math"/>
                          </a:rPr>
                          <m:t>𝑒𝑜𝑓𝐹</m:t>
                        </m:r>
                        <m:r>
                          <a:rPr lang="en-US" sz="1400" b="0" i="1">
                            <a:latin typeface="Cambria Math"/>
                          </a:rPr>
                          <m:t>𝑙𝑖𝑔h𝑡</m:t>
                        </m:r>
                        <m:r>
                          <a:rPr lang="en-US" sz="1400" b="0" i="1" smtClean="0">
                            <a:latin typeface="Cambria Math"/>
                            <a:ea typeface="Cambria Math"/>
                          </a:rPr>
                          <m:t>∙</m:t>
                        </m:r>
                        <m:r>
                          <a:rPr lang="en-US" sz="1400" b="0" i="1" smtClean="0">
                            <a:latin typeface="Cambria Math"/>
                            <a:ea typeface="Cambria Math"/>
                          </a:rPr>
                          <m:t>𝑐</m:t>
                        </m:r>
                      </m:num>
                      <m:den>
                        <m:r>
                          <a:rPr lang="en-US" sz="1400" b="0" i="1" smtClean="0">
                            <a:latin typeface="Cambria Math"/>
                          </a:rPr>
                          <m:t>2</m:t>
                        </m:r>
                      </m:den>
                    </m:f>
                  </m:oMath>
                </a14:m>
                <a:r>
                  <a:rPr lang="en-CA" sz="1400" dirty="0" smtClean="0"/>
                  <a:t>		</a:t>
                </a:r>
                <a:endParaRPr lang="en-CA" sz="1400" b="0" dirty="0">
                  <a:latin typeface="Arial" panose="020B0604020202020204" pitchFamily="34" charset="0"/>
                  <a:cs typeface="Arial" panose="020B0604020202020204" pitchFamily="34" charset="0"/>
                </a:endParaRPr>
              </a:p>
              <a:p>
                <a:pPr>
                  <a:spcBef>
                    <a:spcPts val="600"/>
                  </a:spcBef>
                  <a:buFont typeface="Arial" panose="020B0604020202020204" pitchFamily="34" charset="0"/>
                  <a:buChar char=" "/>
                </a:pPr>
                <a:r>
                  <a:rPr lang="en-CA" sz="1200" b="0" dirty="0">
                    <a:latin typeface="Arial" panose="020B0604020202020204" pitchFamily="34" charset="0"/>
                    <a:cs typeface="Arial" panose="020B0604020202020204" pitchFamily="34" charset="0"/>
                  </a:rPr>
                  <a:t>w</a:t>
                </a:r>
                <a:r>
                  <a:rPr lang="en-CA" sz="1200" b="0" dirty="0" smtClean="0">
                    <a:latin typeface="Arial" panose="020B0604020202020204" pitchFamily="34" charset="0"/>
                    <a:cs typeface="Arial" panose="020B0604020202020204" pitchFamily="34" charset="0"/>
                  </a:rPr>
                  <a:t>here </a:t>
                </a:r>
                <a:r>
                  <a:rPr lang="en-CA" sz="1200" b="0" i="1" dirty="0" smtClean="0">
                    <a:latin typeface="Arial" panose="020B0604020202020204" pitchFamily="34" charset="0"/>
                    <a:cs typeface="Arial" panose="020B0604020202020204" pitchFamily="34" charset="0"/>
                  </a:rPr>
                  <a:t>c</a:t>
                </a:r>
                <a:r>
                  <a:rPr lang="en-CA" sz="1200" b="0" dirty="0" smtClean="0">
                    <a:latin typeface="Arial" panose="020B0604020202020204" pitchFamily="34" charset="0"/>
                    <a:cs typeface="Arial" panose="020B0604020202020204" pitchFamily="34" charset="0"/>
                  </a:rPr>
                  <a:t> is the speed of light. </a:t>
                </a:r>
                <a:endParaRPr lang="en-CA" sz="1200" dirty="0" smtClean="0"/>
              </a:p>
              <a:p>
                <a:pPr>
                  <a:spcBef>
                    <a:spcPts val="600"/>
                  </a:spcBef>
                </a:pPr>
                <a:r>
                  <a:rPr lang="en-CA" sz="1200" b="0" dirty="0" smtClean="0">
                    <a:latin typeface="Arial" panose="020B0604020202020204" pitchFamily="34" charset="0"/>
                    <a:cs typeface="Arial" panose="020B0604020202020204" pitchFamily="34" charset="0"/>
                  </a:rPr>
                  <a:t>The received signal power is determined based on an extended target model and is calculated as follows [2]</a:t>
                </a:r>
              </a:p>
              <a:p>
                <a:pPr marL="457200" lvl="1" indent="0">
                  <a:buNone/>
                </a:pPr>
                <a:r>
                  <a:rPr lang="en-CA" sz="1200" dirty="0" smtClean="0"/>
                  <a:t>	</a:t>
                </a:r>
                <a14:m>
                  <m:oMath xmlns:m="http://schemas.openxmlformats.org/officeDocument/2006/math">
                    <m:sSub>
                      <m:sSubPr>
                        <m:ctrlPr>
                          <a:rPr lang="en-CA" sz="1400" b="0" i="1">
                            <a:latin typeface="Cambria Math"/>
                          </a:rPr>
                        </m:ctrlPr>
                      </m:sSubPr>
                      <m:e>
                        <m:r>
                          <a:rPr lang="en-US" sz="1400" b="0" i="1" smtClean="0">
                            <a:latin typeface="Cambria Math"/>
                          </a:rPr>
                          <m:t>𝑃</m:t>
                        </m:r>
                      </m:e>
                      <m:sub>
                        <m:r>
                          <a:rPr lang="en-US" sz="1400" b="0" i="1" smtClean="0">
                            <a:latin typeface="Cambria Math"/>
                          </a:rPr>
                          <m:t>𝑟</m:t>
                        </m:r>
                      </m:sub>
                    </m:sSub>
                    <m:r>
                      <a:rPr lang="en-CA" sz="1400" i="1">
                        <a:latin typeface="Cambria Math"/>
                      </a:rPr>
                      <m:t>=</m:t>
                    </m:r>
                    <m:sSub>
                      <m:sSubPr>
                        <m:ctrlPr>
                          <a:rPr lang="en-US" sz="1400" b="0" i="1" smtClean="0">
                            <a:latin typeface="Cambria Math"/>
                          </a:rPr>
                        </m:ctrlPr>
                      </m:sSubPr>
                      <m:e>
                        <m:r>
                          <a:rPr lang="en-US" sz="1400" b="0" i="1" smtClean="0">
                            <a:latin typeface="Cambria Math"/>
                          </a:rPr>
                          <m:t>𝑃</m:t>
                        </m:r>
                      </m:e>
                      <m:sub>
                        <m:r>
                          <a:rPr lang="en-US" sz="1400" b="0" i="1" smtClean="0">
                            <a:latin typeface="Cambria Math"/>
                          </a:rPr>
                          <m:t>𝑡</m:t>
                        </m:r>
                      </m:sub>
                    </m:sSub>
                    <m:f>
                      <m:fPr>
                        <m:ctrlPr>
                          <a:rPr lang="en-CA" sz="1400" i="1">
                            <a:latin typeface="Cambria Math"/>
                          </a:rPr>
                        </m:ctrlPr>
                      </m:fPr>
                      <m:num>
                        <m:sSup>
                          <m:sSupPr>
                            <m:ctrlPr>
                              <a:rPr lang="en-CA" sz="1400" b="0" i="1" smtClean="0">
                                <a:latin typeface="Cambria Math"/>
                              </a:rPr>
                            </m:ctrlPr>
                          </m:sSupPr>
                          <m:e>
                            <m:r>
                              <a:rPr lang="en-CA" sz="1400" b="0" i="1" smtClean="0">
                                <a:latin typeface="Cambria Math"/>
                                <a:ea typeface="Cambria Math"/>
                              </a:rPr>
                              <m:t>𝜌</m:t>
                            </m:r>
                            <m:r>
                              <a:rPr lang="en-US" sz="1400" b="0" i="1" smtClean="0">
                                <a:latin typeface="Cambria Math"/>
                              </a:rPr>
                              <m:t>𝐷</m:t>
                            </m:r>
                          </m:e>
                          <m:sup>
                            <m:r>
                              <a:rPr lang="en-US" sz="1400" b="0" i="1" smtClean="0">
                                <a:latin typeface="Cambria Math"/>
                              </a:rPr>
                              <m:t>2</m:t>
                            </m:r>
                          </m:sup>
                        </m:sSup>
                        <m:d>
                          <m:dPr>
                            <m:ctrlPr>
                              <a:rPr lang="en-CA" sz="1400" b="0" i="1" smtClean="0">
                                <a:latin typeface="Cambria Math"/>
                              </a:rPr>
                            </m:ctrlPr>
                          </m:dPr>
                          <m:e>
                            <m:sSub>
                              <m:sSubPr>
                                <m:ctrlPr>
                                  <a:rPr lang="en-CA" sz="1400" b="0" i="1">
                                    <a:latin typeface="Cambria Math"/>
                                  </a:rPr>
                                </m:ctrlPr>
                              </m:sSubPr>
                              <m:e>
                                <m:r>
                                  <a:rPr lang="en-CA" sz="1400" b="0" i="1">
                                    <a:latin typeface="Cambria Math"/>
                                    <a:ea typeface="Cambria Math"/>
                                  </a:rPr>
                                  <m:t>𝜏</m:t>
                                </m:r>
                              </m:e>
                              <m:sub>
                                <m:r>
                                  <a:rPr lang="en-US" sz="1400" b="0" i="1">
                                    <a:latin typeface="Cambria Math"/>
                                  </a:rPr>
                                  <m:t>𝑜𝑝𝑡</m:t>
                                </m:r>
                              </m:sub>
                            </m:sSub>
                          </m:e>
                        </m:d>
                        <m:sSup>
                          <m:sSupPr>
                            <m:ctrlPr>
                              <a:rPr lang="en-CA" sz="1400" b="0" i="1" smtClean="0">
                                <a:latin typeface="Cambria Math"/>
                              </a:rPr>
                            </m:ctrlPr>
                          </m:sSupPr>
                          <m:e>
                            <m:d>
                              <m:dPr>
                                <m:ctrlPr>
                                  <a:rPr lang="en-CA" sz="1400" b="0" i="1">
                                    <a:latin typeface="Cambria Math"/>
                                  </a:rPr>
                                </m:ctrlPr>
                              </m:dPr>
                              <m:e>
                                <m:sSub>
                                  <m:sSubPr>
                                    <m:ctrlPr>
                                      <a:rPr lang="en-CA" sz="1400" b="0" i="1">
                                        <a:latin typeface="Cambria Math"/>
                                      </a:rPr>
                                    </m:ctrlPr>
                                  </m:sSubPr>
                                  <m:e>
                                    <m:r>
                                      <a:rPr lang="en-CA" sz="1400" b="0" i="1">
                                        <a:latin typeface="Cambria Math"/>
                                        <a:ea typeface="Cambria Math"/>
                                      </a:rPr>
                                      <m:t>𝜏</m:t>
                                    </m:r>
                                  </m:e>
                                  <m:sub>
                                    <m:r>
                                      <a:rPr lang="en-US" sz="1400" b="0" i="1">
                                        <a:latin typeface="Cambria Math"/>
                                        <a:ea typeface="Cambria Math"/>
                                      </a:rPr>
                                      <m:t>𝑎𝑡𝑚</m:t>
                                    </m:r>
                                  </m:sub>
                                </m:sSub>
                              </m:e>
                            </m:d>
                          </m:e>
                          <m:sup>
                            <m:r>
                              <a:rPr lang="en-US" sz="1400" b="0" i="1" smtClean="0">
                                <a:latin typeface="Cambria Math"/>
                              </a:rPr>
                              <m:t>2</m:t>
                            </m:r>
                          </m:sup>
                        </m:sSup>
                      </m:num>
                      <m:den>
                        <m:r>
                          <a:rPr lang="en-US" sz="1400" b="0" i="1" smtClean="0">
                            <a:latin typeface="Cambria Math"/>
                          </a:rPr>
                          <m:t>4</m:t>
                        </m:r>
                        <m:sSup>
                          <m:sSupPr>
                            <m:ctrlPr>
                              <a:rPr lang="en-US" sz="1400" b="0" i="1" smtClean="0">
                                <a:latin typeface="Cambria Math"/>
                              </a:rPr>
                            </m:ctrlPr>
                          </m:sSupPr>
                          <m:e>
                            <m:r>
                              <a:rPr lang="en-US" sz="1400" b="0" i="1" smtClean="0">
                                <a:latin typeface="Cambria Math"/>
                              </a:rPr>
                              <m:t>𝑅</m:t>
                            </m:r>
                          </m:e>
                          <m:sup>
                            <m:r>
                              <a:rPr lang="en-US" sz="1400" b="0" i="1" smtClean="0">
                                <a:latin typeface="Cambria Math"/>
                              </a:rPr>
                              <m:t>2</m:t>
                            </m:r>
                          </m:sup>
                        </m:sSup>
                      </m:den>
                    </m:f>
                  </m:oMath>
                </a14:m>
                <a:r>
                  <a:rPr lang="en-CA" sz="1400" dirty="0"/>
                  <a:t>	</a:t>
                </a:r>
                <a:r>
                  <a:rPr lang="en-CA" sz="1200" b="0" dirty="0" smtClean="0">
                    <a:latin typeface="Arial" panose="020B0604020202020204" pitchFamily="34" charset="0"/>
                    <a:cs typeface="Arial" panose="020B0604020202020204" pitchFamily="34" charset="0"/>
                  </a:rPr>
                  <a:t> </a:t>
                </a:r>
              </a:p>
              <a:p>
                <a:pPr>
                  <a:spcBef>
                    <a:spcPts val="600"/>
                  </a:spcBef>
                  <a:buFont typeface="Arial" panose="020B0604020202020204" pitchFamily="34" charset="0"/>
                  <a:buChar char=" "/>
                </a:pPr>
                <a:r>
                  <a:rPr lang="en-CA" sz="1200" b="0" dirty="0" smtClean="0">
                    <a:latin typeface="Arial" panose="020B0604020202020204" pitchFamily="34" charset="0"/>
                    <a:cs typeface="Arial" panose="020B0604020202020204" pitchFamily="34" charset="0"/>
                  </a:rPr>
                  <a:t>where </a:t>
                </a:r>
                <a:r>
                  <a:rPr lang="en-CA" sz="1200" b="0" i="1" dirty="0" smtClean="0">
                    <a:latin typeface="Arial" panose="020B0604020202020204" pitchFamily="34" charset="0"/>
                    <a:cs typeface="Arial" panose="020B0604020202020204" pitchFamily="34" charset="0"/>
                  </a:rPr>
                  <a:t>P</a:t>
                </a:r>
                <a:r>
                  <a:rPr lang="en-CA" sz="1200" b="0" i="1" baseline="-25000" dirty="0" smtClean="0">
                    <a:latin typeface="Arial" panose="020B0604020202020204" pitchFamily="34" charset="0"/>
                    <a:cs typeface="Arial" panose="020B0604020202020204" pitchFamily="34" charset="0"/>
                  </a:rPr>
                  <a:t>t</a:t>
                </a:r>
                <a:r>
                  <a:rPr lang="en-CA" sz="1200" b="0" dirty="0" smtClean="0">
                    <a:latin typeface="Arial" panose="020B0604020202020204" pitchFamily="34" charset="0"/>
                    <a:cs typeface="Arial" panose="020B0604020202020204" pitchFamily="34" charset="0"/>
                  </a:rPr>
                  <a:t> </a:t>
                </a:r>
                <a:r>
                  <a:rPr lang="en-CA" sz="1200" b="0" dirty="0">
                    <a:latin typeface="Arial" panose="020B0604020202020204" pitchFamily="34" charset="0"/>
                    <a:cs typeface="Arial" panose="020B0604020202020204" pitchFamily="34" charset="0"/>
                  </a:rPr>
                  <a:t>is </a:t>
                </a:r>
                <a:r>
                  <a:rPr lang="en-CA" sz="1200" b="0" dirty="0" smtClean="0">
                    <a:latin typeface="Arial" panose="020B0604020202020204" pitchFamily="34" charset="0"/>
                    <a:cs typeface="Arial" panose="020B0604020202020204" pitchFamily="34" charset="0"/>
                  </a:rPr>
                  <a:t>transmitted optical power, </a:t>
                </a:r>
                <a:r>
                  <a:rPr lang="en-CA" sz="1200" b="0" i="1" dirty="0">
                    <a:latin typeface="Arial" panose="020B0604020202020204" pitchFamily="34" charset="0"/>
                    <a:cs typeface="Arial" panose="020B0604020202020204" pitchFamily="34" charset="0"/>
                  </a:rPr>
                  <a:t>D</a:t>
                </a:r>
                <a:r>
                  <a:rPr lang="en-CA" sz="1200" b="0" dirty="0">
                    <a:latin typeface="Arial" panose="020B0604020202020204" pitchFamily="34" charset="0"/>
                    <a:cs typeface="Arial" panose="020B0604020202020204" pitchFamily="34" charset="0"/>
                  </a:rPr>
                  <a:t> is </a:t>
                </a:r>
                <a:r>
                  <a:rPr lang="en-CA" sz="1200" b="0" dirty="0" smtClean="0">
                    <a:latin typeface="Arial" panose="020B0604020202020204" pitchFamily="34" charset="0"/>
                    <a:cs typeface="Arial" panose="020B0604020202020204" pitchFamily="34" charset="0"/>
                  </a:rPr>
                  <a:t>the receiver aperture diameter, </a:t>
                </a:r>
                <a:r>
                  <a:rPr lang="el-GR" sz="1200" b="0" i="1" dirty="0" smtClean="0">
                    <a:latin typeface="Arial" panose="020B0604020202020204" pitchFamily="34" charset="0"/>
                    <a:cs typeface="Arial" panose="020B0604020202020204" pitchFamily="34" charset="0"/>
                  </a:rPr>
                  <a:t>ρ</a:t>
                </a:r>
                <a:r>
                  <a:rPr lang="en-CA" sz="1200" b="0" dirty="0" smtClean="0">
                    <a:latin typeface="Arial" panose="020B0604020202020204" pitchFamily="34" charset="0"/>
                    <a:cs typeface="Arial" panose="020B0604020202020204" pitchFamily="34" charset="0"/>
                  </a:rPr>
                  <a:t> </a:t>
                </a:r>
                <a:r>
                  <a:rPr lang="en-CA" sz="1200" b="0" dirty="0">
                    <a:latin typeface="Arial" panose="020B0604020202020204" pitchFamily="34" charset="0"/>
                    <a:cs typeface="Arial" panose="020B0604020202020204" pitchFamily="34" charset="0"/>
                  </a:rPr>
                  <a:t>is the </a:t>
                </a:r>
                <a:r>
                  <a:rPr lang="en-CA" sz="1200" b="0" dirty="0" smtClean="0">
                    <a:latin typeface="Arial" panose="020B0604020202020204" pitchFamily="34" charset="0"/>
                    <a:cs typeface="Arial" panose="020B0604020202020204" pitchFamily="34" charset="0"/>
                  </a:rPr>
                  <a:t>reflectivity of the target, </a:t>
                </a:r>
                <a:r>
                  <a:rPr lang="en-CA" sz="1200" b="0" i="1" dirty="0" smtClean="0">
                    <a:latin typeface="Arial" panose="020B0604020202020204" pitchFamily="34" charset="0"/>
                    <a:cs typeface="Arial" panose="020B0604020202020204" pitchFamily="34" charset="0"/>
                    <a:sym typeface="Symbol"/>
                  </a:rPr>
                  <a:t></a:t>
                </a:r>
                <a:r>
                  <a:rPr lang="en-CA" sz="1200" b="0" i="1" baseline="-25000" dirty="0" smtClean="0">
                    <a:latin typeface="Arial" panose="020B0604020202020204" pitchFamily="34" charset="0"/>
                    <a:cs typeface="Arial" panose="020B0604020202020204" pitchFamily="34" charset="0"/>
                    <a:sym typeface="Symbol"/>
                  </a:rPr>
                  <a:t>atm</a:t>
                </a:r>
                <a:r>
                  <a:rPr lang="en-CA" sz="1200" b="0" dirty="0" smtClean="0">
                    <a:latin typeface="Arial" panose="020B0604020202020204" pitchFamily="34" charset="0"/>
                    <a:cs typeface="Arial" panose="020B0604020202020204" pitchFamily="34" charset="0"/>
                    <a:sym typeface="Symbol"/>
                  </a:rPr>
                  <a:t> is the atmospheric loss factor, </a:t>
                </a:r>
                <a:r>
                  <a:rPr lang="en-CA" sz="1200" b="0" i="1" dirty="0" smtClean="0">
                    <a:latin typeface="Arial" panose="020B0604020202020204" pitchFamily="34" charset="0"/>
                    <a:cs typeface="Arial" panose="020B0604020202020204" pitchFamily="34" charset="0"/>
                    <a:sym typeface="Symbol"/>
                  </a:rPr>
                  <a:t></a:t>
                </a:r>
                <a:r>
                  <a:rPr lang="en-CA" sz="1200" b="0" i="1" baseline="-25000" dirty="0" smtClean="0">
                    <a:latin typeface="Arial" panose="020B0604020202020204" pitchFamily="34" charset="0"/>
                    <a:cs typeface="Arial" panose="020B0604020202020204" pitchFamily="34" charset="0"/>
                    <a:sym typeface="Symbol"/>
                  </a:rPr>
                  <a:t>opt</a:t>
                </a:r>
                <a:r>
                  <a:rPr lang="en-CA" sz="1200" b="0" i="1" dirty="0" smtClean="0">
                    <a:latin typeface="Arial" panose="020B0604020202020204" pitchFamily="34" charset="0"/>
                    <a:cs typeface="Arial" panose="020B0604020202020204" pitchFamily="34" charset="0"/>
                  </a:rPr>
                  <a:t> </a:t>
                </a:r>
                <a:r>
                  <a:rPr lang="en-CA" sz="1200" b="0" dirty="0" smtClean="0">
                    <a:latin typeface="Arial" panose="020B0604020202020204" pitchFamily="34" charset="0"/>
                    <a:cs typeface="Arial" panose="020B0604020202020204" pitchFamily="34" charset="0"/>
                  </a:rPr>
                  <a:t>is the optical transmission system loss factor and </a:t>
                </a:r>
                <a:r>
                  <a:rPr lang="en-CA" sz="1200" b="0" i="1" dirty="0" smtClean="0">
                    <a:latin typeface="Arial" panose="020B0604020202020204" pitchFamily="34" charset="0"/>
                    <a:cs typeface="Arial" panose="020B0604020202020204" pitchFamily="34" charset="0"/>
                  </a:rPr>
                  <a:t>R</a:t>
                </a:r>
                <a:r>
                  <a:rPr lang="en-CA" sz="1200" b="0" dirty="0" smtClean="0">
                    <a:latin typeface="Arial" panose="020B0604020202020204" pitchFamily="34" charset="0"/>
                    <a:cs typeface="Arial" panose="020B0604020202020204" pitchFamily="34" charset="0"/>
                  </a:rPr>
                  <a:t> is the target range</a:t>
                </a:r>
              </a:p>
              <a:p>
                <a:r>
                  <a:rPr lang="en-CA" sz="1200" b="0" dirty="0" smtClean="0">
                    <a:latin typeface="Arial" panose="020B0604020202020204" pitchFamily="34" charset="0"/>
                    <a:cs typeface="Arial" panose="020B0604020202020204" pitchFamily="34" charset="0"/>
                  </a:rPr>
                  <a:t>To reliably determine the time trigger for the arriving pulse, the Constant Fraction Time Measurement [3] method is used (implemented with our </a:t>
                </a:r>
                <a:r>
                  <a:rPr lang="en-CA" sz="1200" dirty="0" smtClean="0">
                    <a:latin typeface="Arial" panose="020B0604020202020204" pitchFamily="34" charset="0"/>
                    <a:cs typeface="Arial" panose="020B0604020202020204" pitchFamily="34" charset="0"/>
                  </a:rPr>
                  <a:t>Cpp Component</a:t>
                </a:r>
                <a:r>
                  <a:rPr lang="en-CA" sz="1200" b="0" dirty="0" smtClean="0">
                    <a:latin typeface="Arial" panose="020B0604020202020204" pitchFamily="34" charset="0"/>
                    <a:cs typeface="Arial" panose="020B0604020202020204" pitchFamily="34" charset="0"/>
                  </a:rPr>
                  <a:t>). </a:t>
                </a:r>
                <a:r>
                  <a:rPr lang="en-CA" sz="1400" dirty="0" smtClean="0"/>
                  <a:t>	</a:t>
                </a:r>
                <a:endParaRPr lang="en-CA" sz="1400" b="0" dirty="0" smtClean="0">
                  <a:latin typeface="Arial" panose="020B0604020202020204" pitchFamily="34" charset="0"/>
                  <a:cs typeface="Arial" panose="020B0604020202020204" pitchFamily="34" charset="0"/>
                </a:endParaRPr>
              </a:p>
              <a:p>
                <a:pPr marL="0" indent="0">
                  <a:buNone/>
                </a:pPr>
                <a:r>
                  <a:rPr lang="en-US" sz="1050" b="0" i="1" dirty="0" smtClean="0">
                    <a:latin typeface="Arial" panose="020B0604020202020204" pitchFamily="34" charset="0"/>
                    <a:cs typeface="Arial" panose="020B0604020202020204" pitchFamily="34" charset="0"/>
                  </a:rPr>
                  <a:t>REF 1: Laser </a:t>
                </a:r>
                <a:r>
                  <a:rPr lang="en-US" sz="1050" b="0" i="1" dirty="0">
                    <a:latin typeface="Arial" panose="020B0604020202020204" pitchFamily="34" charset="0"/>
                    <a:cs typeface="Arial" panose="020B0604020202020204" pitchFamily="34" charset="0"/>
                  </a:rPr>
                  <a:t>ranging: a critical review of usual techniques for distance </a:t>
                </a:r>
                <a:r>
                  <a:rPr lang="en-US" sz="1050" b="0" i="1" dirty="0" smtClean="0">
                    <a:latin typeface="Arial" panose="020B0604020202020204" pitchFamily="34" charset="0"/>
                    <a:cs typeface="Arial" panose="020B0604020202020204" pitchFamily="34" charset="0"/>
                  </a:rPr>
                  <a:t>measurement, Optical </a:t>
                </a:r>
                <a:r>
                  <a:rPr lang="en-US" sz="1050" b="0" i="1" dirty="0">
                    <a:latin typeface="Arial" panose="020B0604020202020204" pitchFamily="34" charset="0"/>
                    <a:cs typeface="Arial" panose="020B0604020202020204" pitchFamily="34" charset="0"/>
                  </a:rPr>
                  <a:t>Engineering, Vol. 40, No. 1. (2001), pp. 10-19 by Markus C. Amann, Thierry Bosch, Marc Lescure, Risto Myllylä, Marc </a:t>
                </a:r>
                <a:r>
                  <a:rPr lang="en-US" sz="1050" b="0" i="1" dirty="0" smtClean="0">
                    <a:latin typeface="Arial" panose="020B0604020202020204" pitchFamily="34" charset="0"/>
                    <a:cs typeface="Arial" panose="020B0604020202020204" pitchFamily="34" charset="0"/>
                  </a:rPr>
                  <a:t>Rioux</a:t>
                </a:r>
              </a:p>
              <a:p>
                <a:pPr marL="0" indent="0">
                  <a:buNone/>
                </a:pPr>
                <a:r>
                  <a:rPr lang="en-US" sz="1050" b="0" i="1" dirty="0" smtClean="0">
                    <a:latin typeface="Arial" panose="020B0604020202020204" pitchFamily="34" charset="0"/>
                    <a:cs typeface="Arial" panose="020B0604020202020204" pitchFamily="34" charset="0"/>
                  </a:rPr>
                  <a:t>REF 2</a:t>
                </a:r>
                <a:r>
                  <a:rPr lang="en-US" sz="1050" b="0" i="1" dirty="0">
                    <a:latin typeface="Arial" panose="020B0604020202020204" pitchFamily="34" charset="0"/>
                    <a:cs typeface="Arial" panose="020B0604020202020204" pitchFamily="34" charset="0"/>
                  </a:rPr>
                  <a:t>: Ahmed H. Elghandour; Chen D. Ren; Modeling and comparative study of various detection techniques for FMCW LIDAR using OptiSystem, Proc. SPIE 8905, International Symposium on Photoelectronic Detection and Imaging 2013: Laser Sensing and Imaging and Applications, 890529 (September 19, 2013</a:t>
                </a:r>
                <a:r>
                  <a:rPr lang="en-US" sz="1050" b="0" i="1" dirty="0" smtClean="0">
                    <a:latin typeface="Arial" panose="020B0604020202020204" pitchFamily="34" charset="0"/>
                    <a:cs typeface="Arial" panose="020B0604020202020204" pitchFamily="34" charset="0"/>
                  </a:rPr>
                  <a:t>)</a:t>
                </a:r>
              </a:p>
              <a:p>
                <a:pPr marL="0" indent="0">
                  <a:buNone/>
                </a:pPr>
                <a:r>
                  <a:rPr lang="en-US" sz="1050" b="0" i="1" dirty="0" smtClean="0">
                    <a:latin typeface="Arial" panose="020B0604020202020204" pitchFamily="34" charset="0"/>
                    <a:cs typeface="Arial" panose="020B0604020202020204" pitchFamily="34" charset="0"/>
                  </a:rPr>
                  <a:t>REF 3</a:t>
                </a:r>
                <a:r>
                  <a:rPr lang="en-US" sz="1050" b="0" i="1" dirty="0">
                    <a:latin typeface="Arial" panose="020B0604020202020204" pitchFamily="34" charset="0"/>
                    <a:cs typeface="Arial" panose="020B0604020202020204" pitchFamily="34" charset="0"/>
                  </a:rPr>
                  <a:t>: Fast-Timing Discriminator </a:t>
                </a:r>
                <a:r>
                  <a:rPr lang="en-US" sz="1050" b="0" i="1" dirty="0" smtClean="0">
                    <a:latin typeface="Arial" panose="020B0604020202020204" pitchFamily="34" charset="0"/>
                    <a:cs typeface="Arial" panose="020B0604020202020204" pitchFamily="34" charset="0"/>
                  </a:rPr>
                  <a:t>Introduction, Ortec Inc., </a:t>
                </a:r>
                <a:r>
                  <a:rPr lang="en-US" sz="1050" b="0" i="1" dirty="0" smtClean="0">
                    <a:latin typeface="Arial" panose="020B0604020202020204" pitchFamily="34" charset="0"/>
                    <a:cs typeface="Arial" panose="020B0604020202020204" pitchFamily="34" charset="0"/>
                    <a:hlinkClick r:id="rId5"/>
                  </a:rPr>
                  <a:t>http</a:t>
                </a:r>
                <a:r>
                  <a:rPr lang="en-US" sz="1050" b="0" i="1" dirty="0">
                    <a:latin typeface="Arial" panose="020B0604020202020204" pitchFamily="34" charset="0"/>
                    <a:cs typeface="Arial" panose="020B0604020202020204" pitchFamily="34" charset="0"/>
                    <a:hlinkClick r:id="rId5"/>
                  </a:rPr>
                  <a:t>://www.ortec-online.com/-/</a:t>
                </a:r>
                <a:r>
                  <a:rPr lang="en-US" sz="1050" b="0" i="1" dirty="0" smtClean="0">
                    <a:latin typeface="Arial" panose="020B0604020202020204" pitchFamily="34" charset="0"/>
                    <a:cs typeface="Arial" panose="020B0604020202020204" pitchFamily="34" charset="0"/>
                    <a:hlinkClick r:id="rId5"/>
                  </a:rPr>
                  <a:t>media/ametekortec/other/fast-timing-discriminator-introduction.pdf?la=en</a:t>
                </a:r>
                <a:r>
                  <a:rPr lang="en-US" sz="1050" b="0" i="1" dirty="0" smtClean="0">
                    <a:latin typeface="Arial" panose="020B0604020202020204" pitchFamily="34" charset="0"/>
                    <a:cs typeface="Arial" panose="020B0604020202020204" pitchFamily="34" charset="0"/>
                  </a:rPr>
                  <a:t> (accessed 10 Feb 2017)</a:t>
                </a:r>
                <a:endParaRPr lang="en-US" sz="1050" b="0" i="1" dirty="0">
                  <a:latin typeface="Arial" panose="020B0604020202020204" pitchFamily="34" charset="0"/>
                  <a:cs typeface="Arial" panose="020B0604020202020204" pitchFamily="34" charset="0"/>
                </a:endParaRPr>
              </a:p>
            </p:txBody>
          </p:sp>
        </mc:Choice>
        <mc:Fallback xmlns="">
          <p:sp>
            <p:nvSpPr>
              <p:cNvPr id="12" name="Rectangle 3"/>
              <p:cNvSpPr txBox="1">
                <a:spLocks noRot="1" noChangeAspect="1" noMove="1" noResize="1" noEditPoints="1" noAdjustHandles="1" noChangeArrowheads="1" noChangeShapeType="1" noTextEdit="1"/>
              </p:cNvSpPr>
              <p:nvPr/>
            </p:nvSpPr>
            <p:spPr bwMode="auto">
              <a:xfrm>
                <a:off x="158356" y="757924"/>
                <a:ext cx="4889894" cy="5584516"/>
              </a:xfrm>
              <a:prstGeom prst="rect">
                <a:avLst/>
              </a:prstGeom>
              <a:blipFill rotWithShape="1">
                <a:blip r:embed="rId6"/>
                <a:stretch>
                  <a:fillRect r="-498" b="-654"/>
                </a:stretch>
              </a:blipFill>
              <a:ln w="9525">
                <a:solidFill>
                  <a:srgbClr val="000000"/>
                </a:solidFill>
                <a:miter lim="800000"/>
                <a:headEnd/>
                <a:tailEnd/>
              </a:ln>
              <a:extLst/>
            </p:spPr>
            <p:txBody>
              <a:bodyPr/>
              <a:lstStyle/>
              <a:p>
                <a:r>
                  <a:rPr lang="en-CA">
                    <a:noFill/>
                  </a:rPr>
                  <a:t> </a:t>
                </a:r>
              </a:p>
            </p:txBody>
          </p:sp>
        </mc:Fallback>
      </mc:AlternateContent>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3957" y="1030998"/>
            <a:ext cx="3971925" cy="2528709"/>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8" name="TextBox 17"/>
          <p:cNvSpPr txBox="1"/>
          <p:nvPr/>
        </p:nvSpPr>
        <p:spPr>
          <a:xfrm>
            <a:off x="6766191" y="3421207"/>
            <a:ext cx="1861080"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Layout: Range finder (TofF)</a:t>
            </a:r>
            <a:endParaRPr lang="en-CA" sz="1200" i="1" dirty="0"/>
          </a:p>
        </p:txBody>
      </p:sp>
    </p:spTree>
    <p:extLst>
      <p:ext uri="{BB962C8B-B14F-4D97-AF65-F5344CB8AC3E}">
        <p14:creationId xmlns:p14="http://schemas.microsoft.com/office/powerpoint/2010/main" val="2465610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780" y="2494625"/>
            <a:ext cx="7696200" cy="3340622"/>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4</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a:solidFill>
                  <a:srgbClr val="4D4D4D"/>
                </a:solidFill>
              </a:rPr>
              <a:t>Range measurement (</a:t>
            </a:r>
            <a:r>
              <a:rPr lang="en-US" sz="3200" kern="0" dirty="0" smtClean="0">
                <a:solidFill>
                  <a:srgbClr val="4D4D4D"/>
                </a:solidFill>
              </a:rPr>
              <a:t>Time </a:t>
            </a:r>
            <a:r>
              <a:rPr lang="en-US" sz="3200" kern="0" dirty="0">
                <a:solidFill>
                  <a:srgbClr val="4D4D4D"/>
                </a:solidFill>
              </a:rPr>
              <a:t>of flight</a:t>
            </a:r>
            <a:r>
              <a:rPr lang="en-US" sz="3200" kern="0" dirty="0" smtClean="0">
                <a:solidFill>
                  <a:srgbClr val="4D4D4D"/>
                </a:solidFill>
              </a:rPr>
              <a:t>) (2)</a:t>
            </a:r>
            <a:endParaRPr lang="en-US" sz="3200" kern="0" dirty="0">
              <a:solidFill>
                <a:srgbClr val="4D4D4D"/>
              </a:solidFill>
            </a:endParaRPr>
          </a:p>
        </p:txBody>
      </p:sp>
      <p:cxnSp>
        <p:nvCxnSpPr>
          <p:cNvPr id="5" name="Straight Connector 4"/>
          <p:cNvCxnSpPr/>
          <p:nvPr/>
        </p:nvCxnSpPr>
        <p:spPr>
          <a:xfrm>
            <a:off x="26858"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91400" y="165530"/>
            <a:ext cx="1628774" cy="400110"/>
          </a:xfrm>
          <a:prstGeom prst="rect">
            <a:avLst/>
          </a:prstGeom>
          <a:solidFill>
            <a:schemeClr val="bg1">
              <a:lumMod val="95000"/>
            </a:schemeClr>
          </a:solidFill>
          <a:ln>
            <a:solidFill>
              <a:schemeClr val="tx1"/>
            </a:solidFill>
          </a:ln>
        </p:spPr>
        <p:txBody>
          <a:bodyPr wrap="square" rtlCol="0">
            <a:spAutoFit/>
          </a:bodyPr>
          <a:lstStyle/>
          <a:p>
            <a:r>
              <a:rPr lang="en-CA" sz="2000" dirty="0" smtClean="0"/>
              <a:t>LIDAR design</a:t>
            </a:r>
            <a:endParaRPr lang="en-CA" sz="2000" dirty="0"/>
          </a:p>
        </p:txBody>
      </p:sp>
      <p:sp>
        <p:nvSpPr>
          <p:cNvPr id="12" name="Rectangle 3"/>
          <p:cNvSpPr txBox="1">
            <a:spLocks noChangeArrowheads="1"/>
          </p:cNvSpPr>
          <p:nvPr/>
        </p:nvSpPr>
        <p:spPr bwMode="auto">
          <a:xfrm>
            <a:off x="158355" y="767450"/>
            <a:ext cx="8785620" cy="1299475"/>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smtClean="0">
                <a:latin typeface="Arial" panose="020B0604020202020204" pitchFamily="34" charset="0"/>
                <a:cs typeface="Arial" panose="020B0604020202020204" pitchFamily="34" charset="0"/>
              </a:rPr>
              <a:t>In the example below, a Gaussian pulse (Peak pulse time = 1 us) is transmitted optically and reflected from a virtual target (defined by the </a:t>
            </a:r>
            <a:r>
              <a:rPr lang="en-CA" sz="1200" b="0" u="sng" dirty="0" smtClean="0">
                <a:latin typeface="Arial" panose="020B0604020202020204" pitchFamily="34" charset="0"/>
                <a:cs typeface="Arial" panose="020B0604020202020204" pitchFamily="34" charset="0"/>
              </a:rPr>
              <a:t>Free space channel model (Extended target)</a:t>
            </a:r>
            <a:r>
              <a:rPr lang="en-CA" sz="1200" b="0" dirty="0" smtClean="0">
                <a:latin typeface="Arial" panose="020B0604020202020204" pitchFamily="34" charset="0"/>
                <a:cs typeface="Arial" panose="020B0604020202020204" pitchFamily="34" charset="0"/>
              </a:rPr>
              <a:t>). After being subjected to attenuation and delay, the received signal is detected and post-processed by the Cpp Component </a:t>
            </a:r>
            <a:r>
              <a:rPr lang="en-CA" sz="1200" i="1" dirty="0" smtClean="0">
                <a:latin typeface="Arial" panose="020B0604020202020204" pitchFamily="34" charset="0"/>
                <a:cs typeface="Arial" panose="020B0604020202020204" pitchFamily="34" charset="0"/>
              </a:rPr>
              <a:t>Constant Fraction Time Measurement</a:t>
            </a:r>
            <a:r>
              <a:rPr lang="en-CA" sz="1200" b="0" dirty="0" smtClean="0">
                <a:latin typeface="Arial" panose="020B0604020202020204" pitchFamily="34" charset="0"/>
                <a:cs typeface="Arial" panose="020B0604020202020204" pitchFamily="34" charset="0"/>
              </a:rPr>
              <a:t>. </a:t>
            </a:r>
            <a:endParaRPr lang="en-CA" sz="1200" b="0" dirty="0">
              <a:latin typeface="Arial" panose="020B0604020202020204" pitchFamily="34" charset="0"/>
              <a:cs typeface="Arial" panose="020B0604020202020204" pitchFamily="34" charset="0"/>
            </a:endParaRPr>
          </a:p>
          <a:p>
            <a:r>
              <a:rPr lang="en-CA" sz="1200" b="0" dirty="0" smtClean="0">
                <a:latin typeface="Arial" panose="020B0604020202020204" pitchFamily="34" charset="0"/>
                <a:cs typeface="Arial" panose="020B0604020202020204" pitchFamily="34" charset="0"/>
              </a:rPr>
              <a:t>The received pulse is time triggered at the time sample 6.02e-06 sec and in turn the range is found to be 751.27 m (compared to the global parameter range setting of 750 m). The sensitivity of the Constant Fraction Discriminator can be modified by changing the input parameters </a:t>
            </a:r>
            <a:r>
              <a:rPr lang="en-CA" sz="1200" b="0" i="1" dirty="0" smtClean="0">
                <a:latin typeface="Arial" panose="020B0604020202020204" pitchFamily="34" charset="0"/>
                <a:cs typeface="Arial" panose="020B0604020202020204" pitchFamily="34" charset="0"/>
              </a:rPr>
              <a:t>CFTDelay</a:t>
            </a:r>
            <a:r>
              <a:rPr lang="en-CA" sz="1200" b="0" dirty="0" smtClean="0">
                <a:latin typeface="Arial" panose="020B0604020202020204" pitchFamily="34" charset="0"/>
                <a:cs typeface="Arial" panose="020B0604020202020204" pitchFamily="34" charset="0"/>
              </a:rPr>
              <a:t>, </a:t>
            </a:r>
            <a:r>
              <a:rPr lang="en-CA" sz="1200" b="0" i="1" dirty="0" smtClean="0">
                <a:latin typeface="Arial" panose="020B0604020202020204" pitchFamily="34" charset="0"/>
                <a:cs typeface="Arial" panose="020B0604020202020204" pitchFamily="34" charset="0"/>
              </a:rPr>
              <a:t>CFTFraction</a:t>
            </a:r>
            <a:r>
              <a:rPr lang="en-CA" sz="1200" b="0" dirty="0" smtClean="0">
                <a:latin typeface="Arial" panose="020B0604020202020204" pitchFamily="34" charset="0"/>
                <a:cs typeface="Arial" panose="020B0604020202020204" pitchFamily="34" charset="0"/>
              </a:rPr>
              <a:t>, </a:t>
            </a:r>
            <a:r>
              <a:rPr lang="en-CA" sz="1200" b="0" i="1" dirty="0" smtClean="0">
                <a:latin typeface="Arial" panose="020B0604020202020204" pitchFamily="34" charset="0"/>
                <a:cs typeface="Arial" panose="020B0604020202020204" pitchFamily="34" charset="0"/>
              </a:rPr>
              <a:t>CFTNoiseThreshold</a:t>
            </a:r>
            <a:r>
              <a:rPr lang="en-CA" sz="1200" b="0" dirty="0" smtClean="0">
                <a:latin typeface="Arial" panose="020B0604020202020204" pitchFamily="34" charset="0"/>
                <a:cs typeface="Arial" panose="020B0604020202020204" pitchFamily="34" charset="0"/>
              </a:rPr>
              <a:t>.</a:t>
            </a:r>
            <a:endParaRPr lang="en-CA" sz="1200" dirty="0" smtClean="0"/>
          </a:p>
        </p:txBody>
      </p:sp>
      <p:sp>
        <p:nvSpPr>
          <p:cNvPr id="17" name="Rectangular Callout 16"/>
          <p:cNvSpPr/>
          <p:nvPr/>
        </p:nvSpPr>
        <p:spPr>
          <a:xfrm>
            <a:off x="3354791" y="5448236"/>
            <a:ext cx="4602954" cy="774022"/>
          </a:xfrm>
          <a:prstGeom prst="wedgeRectCallout">
            <a:avLst>
              <a:gd name="adj1" fmla="val 50386"/>
              <a:gd name="adj2" fmla="val -285928"/>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The Constant Fraction Discriminator works by first making a copy of the received signal, inverting it, and applying  a delay (CFTDelay). The original signal is then reduced in amplitude by the factor CFTFraction and summed with the copied signal waveform. An example of the output waveform is shown here. The zero-crossing point (from negative to positive) is then found and acts as the time trigger to determine the received pulse time.</a:t>
            </a:r>
            <a:endParaRPr lang="en-CA" sz="900" i="1" dirty="0" smtClean="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1110473" y="5463935"/>
            <a:ext cx="875098" cy="227754"/>
          </a:xfrm>
          <a:prstGeom prst="rect">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750" y="2200275"/>
            <a:ext cx="3780101" cy="739935"/>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9" name="Rectangular Callout 18"/>
          <p:cNvSpPr/>
          <p:nvPr/>
        </p:nvSpPr>
        <p:spPr>
          <a:xfrm>
            <a:off x="4598858" y="2104993"/>
            <a:ext cx="2393154" cy="228664"/>
          </a:xfrm>
          <a:prstGeom prst="wedgeRectCallout">
            <a:avLst>
              <a:gd name="adj1" fmla="val -62394"/>
              <a:gd name="adj2" fmla="val 31186"/>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Global parameter settings for LIDAR system.</a:t>
            </a:r>
            <a:endParaRPr lang="en-CA" sz="900" i="1"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2580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5</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Range measurement (Phase shift) </a:t>
            </a:r>
          </a:p>
        </p:txBody>
      </p:sp>
      <p:cxnSp>
        <p:nvCxnSpPr>
          <p:cNvPr id="5" name="Straight Connector 4"/>
          <p:cNvCxnSpPr/>
          <p:nvPr/>
        </p:nvCxnSpPr>
        <p:spPr>
          <a:xfrm>
            <a:off x="26858"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3"/>
              <p:cNvSpPr txBox="1">
                <a:spLocks noChangeArrowheads="1"/>
              </p:cNvSpPr>
              <p:nvPr/>
            </p:nvSpPr>
            <p:spPr bwMode="auto">
              <a:xfrm>
                <a:off x="209950" y="824599"/>
                <a:ext cx="8686400" cy="2129721"/>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smtClean="0">
                    <a:latin typeface="Arial" panose="020B0604020202020204" pitchFamily="34" charset="0"/>
                    <a:cs typeface="Arial" panose="020B0604020202020204" pitchFamily="34" charset="0"/>
                  </a:rPr>
                  <a:t>Another way to measure the range of an object/target is with a phase-shift range finder. With this method, the optical source is modulated at specific frequency </a:t>
                </a:r>
                <a:r>
                  <a:rPr lang="en-CA" sz="1200" b="0" i="1" dirty="0" smtClean="0">
                    <a:latin typeface="Arial" panose="020B0604020202020204" pitchFamily="34" charset="0"/>
                    <a:cs typeface="Arial" panose="020B0604020202020204" pitchFamily="34" charset="0"/>
                  </a:rPr>
                  <a:t>R</a:t>
                </a:r>
                <a:r>
                  <a:rPr lang="en-CA" sz="1200" b="0" i="1" baseline="-25000" dirty="0" smtClean="0">
                    <a:latin typeface="Arial" panose="020B0604020202020204" pitchFamily="34" charset="0"/>
                    <a:cs typeface="Arial" panose="020B0604020202020204" pitchFamily="34" charset="0"/>
                  </a:rPr>
                  <a:t>f</a:t>
                </a:r>
                <a:r>
                  <a:rPr lang="en-CA" sz="1200" b="0" dirty="0">
                    <a:latin typeface="Arial" panose="020B0604020202020204" pitchFamily="34" charset="0"/>
                    <a:cs typeface="Arial" panose="020B0604020202020204" pitchFamily="34" charset="0"/>
                  </a:rPr>
                  <a:t> </a:t>
                </a:r>
                <a:r>
                  <a:rPr lang="en-CA" sz="1200" b="0" dirty="0" smtClean="0">
                    <a:latin typeface="Arial" panose="020B0604020202020204" pitchFamily="34" charset="0"/>
                    <a:cs typeface="Arial" panose="020B0604020202020204" pitchFamily="34" charset="0"/>
                  </a:rPr>
                  <a:t>and transmitted towards the target. The reflected signal is then detected with a PIN photodiode followed by a heterodyne receiver. The phase shift resulting from </a:t>
                </a:r>
                <a:r>
                  <a:rPr lang="en-CA" sz="1200" b="0" dirty="0">
                    <a:latin typeface="Arial" panose="020B0604020202020204" pitchFamily="34" charset="0"/>
                    <a:cs typeface="Arial" panose="020B0604020202020204" pitchFamily="34" charset="0"/>
                  </a:rPr>
                  <a:t>t</a:t>
                </a:r>
                <a:r>
                  <a:rPr lang="en-CA" sz="1200" b="0" dirty="0" smtClean="0">
                    <a:latin typeface="Arial" panose="020B0604020202020204" pitchFamily="34" charset="0"/>
                    <a:cs typeface="Arial" panose="020B0604020202020204" pitchFamily="34" charset="0"/>
                  </a:rPr>
                  <a:t>he transmission of the optical signal (</a:t>
                </a:r>
                <a:r>
                  <a:rPr lang="en-CA" sz="1200" b="0" dirty="0" smtClean="0">
                    <a:latin typeface="Arial" panose="020B0604020202020204" pitchFamily="34" charset="0"/>
                    <a:cs typeface="Arial" panose="020B0604020202020204" pitchFamily="34" charset="0"/>
                    <a:sym typeface="Symbol"/>
                  </a:rPr>
                  <a:t>), relative to the original reference signal, </a:t>
                </a:r>
                <a:r>
                  <a:rPr lang="en-CA" sz="1200" b="0" dirty="0" smtClean="0">
                    <a:latin typeface="Arial" panose="020B0604020202020204" pitchFamily="34" charset="0"/>
                    <a:cs typeface="Arial" panose="020B0604020202020204" pitchFamily="34" charset="0"/>
                  </a:rPr>
                  <a:t>is then measured and used to calculate the range as follows [1]:</a:t>
                </a:r>
              </a:p>
              <a:p>
                <a:pPr marL="0" indent="0">
                  <a:buNone/>
                </a:pPr>
                <a:r>
                  <a:rPr lang="en-CA" sz="1200" dirty="0"/>
                  <a:t>	</a:t>
                </a:r>
                <a:r>
                  <a:rPr lang="en-CA" sz="1300" dirty="0" smtClean="0"/>
                  <a:t> </a:t>
                </a:r>
                <a14:m>
                  <m:oMath xmlns:m="http://schemas.openxmlformats.org/officeDocument/2006/math">
                    <m:r>
                      <a:rPr lang="en-US" sz="1400" b="0" i="1" smtClean="0">
                        <a:latin typeface="Cambria Math"/>
                      </a:rPr>
                      <m:t>𝑅</m:t>
                    </m:r>
                    <m:r>
                      <a:rPr lang="en-CA" sz="1400" i="1">
                        <a:latin typeface="Cambria Math"/>
                      </a:rPr>
                      <m:t>=</m:t>
                    </m:r>
                    <m:f>
                      <m:fPr>
                        <m:ctrlPr>
                          <a:rPr lang="en-CA" sz="1400" b="0" i="1" smtClean="0">
                            <a:latin typeface="Cambria Math"/>
                            <a:ea typeface="Cambria Math"/>
                          </a:rPr>
                        </m:ctrlPr>
                      </m:fPr>
                      <m:num>
                        <m:r>
                          <a:rPr lang="en-US" sz="1400" b="0" i="1">
                            <a:latin typeface="Cambria Math"/>
                          </a:rPr>
                          <m:t>𝑐</m:t>
                        </m:r>
                        <m:r>
                          <a:rPr lang="en-CA" sz="1400" b="0">
                            <a:latin typeface="Cambria Math"/>
                            <a:ea typeface="Cambria Math"/>
                          </a:rPr>
                          <m:t>∆</m:t>
                        </m:r>
                        <m:r>
                          <a:rPr lang="en-CA" sz="1400" b="0" i="1">
                            <a:latin typeface="Cambria Math"/>
                            <a:ea typeface="Cambria Math"/>
                          </a:rPr>
                          <m:t>𝜑</m:t>
                        </m:r>
                        <m:sSub>
                          <m:sSubPr>
                            <m:ctrlPr>
                              <a:rPr lang="en-CA" sz="1400" b="0" i="1" smtClean="0">
                                <a:latin typeface="Cambria Math"/>
                                <a:ea typeface="Cambria Math"/>
                              </a:rPr>
                            </m:ctrlPr>
                          </m:sSubPr>
                          <m:e>
                            <m:r>
                              <a:rPr lang="en-US" sz="1400" b="0" i="1" smtClean="0">
                                <a:latin typeface="Cambria Math"/>
                                <a:ea typeface="Cambria Math"/>
                              </a:rPr>
                              <m:t>𝑅</m:t>
                            </m:r>
                          </m:e>
                          <m:sub>
                            <m:r>
                              <a:rPr lang="en-US" sz="1400" b="0" i="1" smtClean="0">
                                <a:latin typeface="Cambria Math"/>
                                <a:ea typeface="Cambria Math"/>
                              </a:rPr>
                              <m:t>𝑓</m:t>
                            </m:r>
                          </m:sub>
                        </m:sSub>
                      </m:num>
                      <m:den>
                        <m:r>
                          <a:rPr lang="en-US" sz="1400" b="0" i="1" smtClean="0">
                            <a:latin typeface="Cambria Math"/>
                            <a:ea typeface="Cambria Math"/>
                          </a:rPr>
                          <m:t>4</m:t>
                        </m:r>
                        <m:r>
                          <a:rPr lang="en-US" sz="1400" b="0" i="1" smtClean="0">
                            <a:latin typeface="Cambria Math"/>
                            <a:ea typeface="Cambria Math"/>
                          </a:rPr>
                          <m:t>𝜋</m:t>
                        </m:r>
                      </m:den>
                    </m:f>
                  </m:oMath>
                </a14:m>
                <a:r>
                  <a:rPr lang="en-CA" sz="1200" dirty="0"/>
                  <a:t>	</a:t>
                </a:r>
              </a:p>
              <a:p>
                <a:r>
                  <a:rPr lang="en-US" sz="1200" b="0" dirty="0" smtClean="0">
                    <a:latin typeface="Arial" panose="020B0604020202020204" pitchFamily="34" charset="0"/>
                    <a:cs typeface="Arial" panose="020B0604020202020204" pitchFamily="34" charset="0"/>
                  </a:rPr>
                  <a:t>To improve the accuracy of this system, the reference and received modulated signals can be mixed with a local oscillator </a:t>
                </a:r>
                <a:r>
                  <a:rPr lang="en-CA" sz="1200" b="0" i="1" dirty="0" smtClean="0">
                    <a:latin typeface="Arial" panose="020B0604020202020204" pitchFamily="34" charset="0"/>
                    <a:cs typeface="Arial" panose="020B0604020202020204" pitchFamily="34" charset="0"/>
                  </a:rPr>
                  <a:t>R</a:t>
                </a:r>
                <a:r>
                  <a:rPr lang="en-CA" sz="1200" b="0" i="1" baseline="-25000" dirty="0" smtClean="0">
                    <a:latin typeface="Arial" panose="020B0604020202020204" pitchFamily="34" charset="0"/>
                    <a:cs typeface="Arial" panose="020B0604020202020204" pitchFamily="34" charset="0"/>
                  </a:rPr>
                  <a:t>LO</a:t>
                </a:r>
                <a:r>
                  <a:rPr lang="en-US" sz="1200" b="0" dirty="0" smtClean="0">
                    <a:latin typeface="Arial" panose="020B0604020202020204" pitchFamily="34" charset="0"/>
                    <a:cs typeface="Arial" panose="020B0604020202020204" pitchFamily="34" charset="0"/>
                  </a:rPr>
                  <a:t> to down-convert the received waveform to a lower frequency (</a:t>
                </a:r>
                <a:r>
                  <a:rPr lang="en-CA" sz="1200" b="0" i="1" dirty="0" smtClean="0">
                    <a:latin typeface="Arial" panose="020B0604020202020204" pitchFamily="34" charset="0"/>
                    <a:cs typeface="Arial" panose="020B0604020202020204" pitchFamily="34" charset="0"/>
                  </a:rPr>
                  <a:t>R</a:t>
                </a:r>
                <a:r>
                  <a:rPr lang="en-CA" sz="1200" b="0" i="1" baseline="-25000" dirty="0" smtClean="0">
                    <a:latin typeface="Arial" panose="020B0604020202020204" pitchFamily="34" charset="0"/>
                    <a:cs typeface="Arial" panose="020B0604020202020204" pitchFamily="34" charset="0"/>
                  </a:rPr>
                  <a:t>LO</a:t>
                </a:r>
                <a:r>
                  <a:rPr lang="en-CA" sz="1200" b="0" i="1" dirty="0" smtClean="0">
                    <a:latin typeface="Arial" panose="020B0604020202020204" pitchFamily="34" charset="0"/>
                    <a:cs typeface="Arial" panose="020B0604020202020204" pitchFamily="34" charset="0"/>
                  </a:rPr>
                  <a:t> – R</a:t>
                </a:r>
                <a:r>
                  <a:rPr lang="en-CA" sz="1200" b="0" i="1" baseline="-25000" dirty="0" smtClean="0">
                    <a:latin typeface="Arial" panose="020B0604020202020204" pitchFamily="34" charset="0"/>
                    <a:cs typeface="Arial" panose="020B0604020202020204" pitchFamily="34" charset="0"/>
                  </a:rPr>
                  <a:t>f </a:t>
                </a:r>
                <a:r>
                  <a:rPr lang="en-CA" sz="1200" b="0" i="1" dirty="0" smtClean="0">
                    <a:latin typeface="Arial" panose="020B0604020202020204" pitchFamily="34" charset="0"/>
                    <a:cs typeface="Arial" panose="020B0604020202020204" pitchFamily="34" charset="0"/>
                  </a:rPr>
                  <a:t>). </a:t>
                </a:r>
                <a:r>
                  <a:rPr lang="en-CA" sz="1200" b="0" dirty="0" smtClean="0">
                    <a:latin typeface="Arial" panose="020B0604020202020204" pitchFamily="34" charset="0"/>
                    <a:cs typeface="Arial" panose="020B0604020202020204" pitchFamily="34" charset="0"/>
                  </a:rPr>
                  <a:t>These signals are then band-pass filtered (to reduce noise) and processed by a Phase Meter (using our programmable </a:t>
                </a:r>
                <a:r>
                  <a:rPr lang="en-CA" sz="1200" dirty="0" smtClean="0">
                    <a:latin typeface="Arial" panose="020B0604020202020204" pitchFamily="34" charset="0"/>
                    <a:cs typeface="Arial" panose="020B0604020202020204" pitchFamily="34" charset="0"/>
                  </a:rPr>
                  <a:t>Cpp Component</a:t>
                </a:r>
                <a:r>
                  <a:rPr lang="en-CA" sz="1200" b="0" dirty="0" smtClean="0">
                    <a:latin typeface="Arial" panose="020B0604020202020204" pitchFamily="34" charset="0"/>
                    <a:cs typeface="Arial" panose="020B0604020202020204" pitchFamily="34" charset="0"/>
                  </a:rPr>
                  <a:t>)</a:t>
                </a:r>
                <a:endParaRPr lang="en-CA" sz="1200" b="0" dirty="0">
                  <a:latin typeface="Arial" panose="020B0604020202020204" pitchFamily="34" charset="0"/>
                  <a:cs typeface="Arial" panose="020B0604020202020204" pitchFamily="34" charset="0"/>
                </a:endParaRPr>
              </a:p>
              <a:p>
                <a:pPr marL="0" indent="0">
                  <a:buNone/>
                </a:pPr>
                <a:r>
                  <a:rPr lang="en-CA" sz="1050" b="0" i="1" dirty="0" smtClean="0">
                    <a:latin typeface="Arial" panose="020B0604020202020204" pitchFamily="34" charset="0"/>
                    <a:cs typeface="Arial" panose="020B0604020202020204" pitchFamily="34" charset="0"/>
                  </a:rPr>
                  <a:t>REF </a:t>
                </a:r>
                <a:r>
                  <a:rPr lang="en-CA" sz="1050" b="0" i="1" dirty="0">
                    <a:latin typeface="Arial" panose="020B0604020202020204" pitchFamily="34" charset="0"/>
                    <a:cs typeface="Arial" panose="020B0604020202020204" pitchFamily="34" charset="0"/>
                  </a:rPr>
                  <a:t>1: Laser ranging: a critical review of usual techniques for distance </a:t>
                </a:r>
                <a:r>
                  <a:rPr lang="en-CA" sz="1050" b="0" i="1" dirty="0" smtClean="0">
                    <a:latin typeface="Arial" panose="020B0604020202020204" pitchFamily="34" charset="0"/>
                    <a:cs typeface="Arial" panose="020B0604020202020204" pitchFamily="34" charset="0"/>
                  </a:rPr>
                  <a:t>measurement, Optical </a:t>
                </a:r>
                <a:r>
                  <a:rPr lang="en-CA" sz="1050" b="0" i="1" dirty="0">
                    <a:latin typeface="Arial" panose="020B0604020202020204" pitchFamily="34" charset="0"/>
                    <a:cs typeface="Arial" panose="020B0604020202020204" pitchFamily="34" charset="0"/>
                  </a:rPr>
                  <a:t>Engineering, Vol. 40, No. 1. (2001), pp. 10-19 by Markus C. Amann, Thierry Bosch, Marc Lescure, Risto Myllylä, Marc Rioux</a:t>
                </a:r>
              </a:p>
            </p:txBody>
          </p:sp>
        </mc:Choice>
        <mc:Fallback xmlns="">
          <p:sp>
            <p:nvSpPr>
              <p:cNvPr id="12" name="Rectangle 3"/>
              <p:cNvSpPr txBox="1">
                <a:spLocks noRot="1" noChangeAspect="1" noMove="1" noResize="1" noEditPoints="1" noAdjustHandles="1" noChangeArrowheads="1" noChangeShapeType="1" noTextEdit="1"/>
              </p:cNvSpPr>
              <p:nvPr/>
            </p:nvSpPr>
            <p:spPr bwMode="auto">
              <a:xfrm>
                <a:off x="209950" y="824599"/>
                <a:ext cx="8686400" cy="2129721"/>
              </a:xfrm>
              <a:prstGeom prst="rect">
                <a:avLst/>
              </a:prstGeom>
              <a:blipFill rotWithShape="1">
                <a:blip r:embed="rId5"/>
                <a:stretch>
                  <a:fillRect r="-350" b="-1989"/>
                </a:stretch>
              </a:blipFill>
              <a:ln w="9525">
                <a:solidFill>
                  <a:srgbClr val="000000"/>
                </a:solidFill>
                <a:miter lim="800000"/>
                <a:headEnd/>
                <a:tailEnd/>
              </a:ln>
              <a:extLst/>
            </p:spPr>
            <p:txBody>
              <a:bodyPr/>
              <a:lstStyle/>
              <a:p>
                <a:r>
                  <a:rPr lang="en-CA">
                    <a:noFill/>
                  </a:rPr>
                  <a:t> </a:t>
                </a:r>
              </a:p>
            </p:txBody>
          </p:sp>
        </mc:Fallback>
      </mc:AlternateContent>
      <p:sp>
        <p:nvSpPr>
          <p:cNvPr id="16" name="TextBox 15"/>
          <p:cNvSpPr txBox="1"/>
          <p:nvPr/>
        </p:nvSpPr>
        <p:spPr>
          <a:xfrm>
            <a:off x="7496175" y="165530"/>
            <a:ext cx="1524000" cy="400110"/>
          </a:xfrm>
          <a:prstGeom prst="rect">
            <a:avLst/>
          </a:prstGeom>
          <a:solidFill>
            <a:schemeClr val="bg1">
              <a:lumMod val="95000"/>
            </a:schemeClr>
          </a:solidFill>
          <a:ln>
            <a:solidFill>
              <a:schemeClr val="tx1"/>
            </a:solidFill>
          </a:ln>
        </p:spPr>
        <p:txBody>
          <a:bodyPr wrap="square" rtlCol="0">
            <a:spAutoFit/>
          </a:bodyPr>
          <a:lstStyle/>
          <a:p>
            <a:r>
              <a:rPr lang="en-CA" sz="2000" dirty="0" smtClean="0"/>
              <a:t>LIDAR design</a:t>
            </a:r>
            <a:endParaRPr lang="en-CA" sz="2000"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7501" y="3040046"/>
            <a:ext cx="6499122" cy="3239135"/>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20" name="Rectangular Callout 19"/>
          <p:cNvSpPr/>
          <p:nvPr/>
        </p:nvSpPr>
        <p:spPr>
          <a:xfrm>
            <a:off x="3221778" y="5595147"/>
            <a:ext cx="3400424" cy="386554"/>
          </a:xfrm>
          <a:prstGeom prst="wedgeRectCallout">
            <a:avLst>
              <a:gd name="adj1" fmla="val -60081"/>
              <a:gd name="adj2" fmla="val 17244"/>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In this example the range has been calculated as 0.2012 m (compared to the global parameter setting of 0.2 m)</a:t>
            </a:r>
            <a:endParaRPr lang="en-CA" sz="900" i="1" dirty="0" smtClean="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1620409" y="5708733"/>
            <a:ext cx="1189466" cy="407837"/>
          </a:xfrm>
          <a:prstGeom prst="rect">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6348302" y="2994153"/>
            <a:ext cx="2295746"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Layout: Range finder (Phase Shift)</a:t>
            </a:r>
            <a:endParaRPr lang="en-CA" sz="1200" i="1" dirty="0"/>
          </a:p>
        </p:txBody>
      </p:sp>
    </p:spTree>
    <p:extLst>
      <p:ext uri="{BB962C8B-B14F-4D97-AF65-F5344CB8AC3E}">
        <p14:creationId xmlns:p14="http://schemas.microsoft.com/office/powerpoint/2010/main" val="3804321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6</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Range measurement (FMCW)</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400925" y="187510"/>
            <a:ext cx="1619250" cy="400110"/>
          </a:xfrm>
          <a:prstGeom prst="rect">
            <a:avLst/>
          </a:prstGeom>
          <a:solidFill>
            <a:schemeClr val="bg1">
              <a:lumMod val="95000"/>
            </a:schemeClr>
          </a:solidFill>
          <a:ln>
            <a:solidFill>
              <a:schemeClr val="tx1"/>
            </a:solidFill>
          </a:ln>
        </p:spPr>
        <p:txBody>
          <a:bodyPr wrap="square" rtlCol="0">
            <a:spAutoFit/>
          </a:bodyPr>
          <a:lstStyle/>
          <a:p>
            <a:r>
              <a:rPr lang="en-CA" sz="2000" dirty="0" smtClean="0"/>
              <a:t>LIDAR design</a:t>
            </a:r>
            <a:endParaRPr lang="en-CA" sz="2000" dirty="0"/>
          </a:p>
        </p:txBody>
      </p:sp>
      <mc:AlternateContent xmlns:mc="http://schemas.openxmlformats.org/markup-compatibility/2006" xmlns:a14="http://schemas.microsoft.com/office/drawing/2010/main">
        <mc:Choice Requires="a14">
          <p:sp>
            <p:nvSpPr>
              <p:cNvPr id="12" name="Rectangle 3"/>
              <p:cNvSpPr txBox="1">
                <a:spLocks noChangeArrowheads="1"/>
              </p:cNvSpPr>
              <p:nvPr/>
            </p:nvSpPr>
            <p:spPr bwMode="auto">
              <a:xfrm>
                <a:off x="148695" y="748400"/>
                <a:ext cx="8871480" cy="3068825"/>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smtClean="0">
                    <a:latin typeface="Arial" panose="020B0604020202020204" pitchFamily="34" charset="0"/>
                    <a:cs typeface="Arial" panose="020B0604020202020204" pitchFamily="34" charset="0"/>
                  </a:rPr>
                  <a:t>The last method to be presented is the frequency modulated continuous wave (FMCW) LIDAR. </a:t>
                </a:r>
                <a:r>
                  <a:rPr lang="en-CA" sz="1200" b="0" dirty="0">
                    <a:latin typeface="Arial" panose="020B0604020202020204" pitchFamily="34" charset="0"/>
                    <a:cs typeface="Arial" panose="020B0604020202020204" pitchFamily="34" charset="0"/>
                  </a:rPr>
                  <a:t>T</a:t>
                </a:r>
                <a:r>
                  <a:rPr lang="en-CA" sz="1200" b="0" dirty="0" smtClean="0">
                    <a:latin typeface="Arial" panose="020B0604020202020204" pitchFamily="34" charset="0"/>
                    <a:cs typeface="Arial" panose="020B0604020202020204" pitchFamily="34" charset="0"/>
                  </a:rPr>
                  <a:t>wo models have been developed: </a:t>
                </a:r>
                <a:r>
                  <a:rPr lang="en-CA" sz="1200" b="0" i="1" dirty="0" smtClean="0">
                    <a:latin typeface="Arial" panose="020B0604020202020204" pitchFamily="34" charset="0"/>
                    <a:cs typeface="Arial" panose="020B0604020202020204" pitchFamily="34" charset="0"/>
                  </a:rPr>
                  <a:t>FMCW LIDAR with Direct Detection</a:t>
                </a:r>
                <a:r>
                  <a:rPr lang="en-CA" sz="1200" b="0" dirty="0" smtClean="0">
                    <a:latin typeface="Arial" panose="020B0604020202020204" pitchFamily="34" charset="0"/>
                    <a:cs typeface="Arial" panose="020B0604020202020204" pitchFamily="34" charset="0"/>
                  </a:rPr>
                  <a:t> and </a:t>
                </a:r>
                <a:r>
                  <a:rPr lang="en-CA" sz="1200" b="0" i="1" dirty="0" smtClean="0">
                    <a:latin typeface="Arial" panose="020B0604020202020204" pitchFamily="34" charset="0"/>
                    <a:cs typeface="Arial" panose="020B0604020202020204" pitchFamily="34" charset="0"/>
                  </a:rPr>
                  <a:t>FMCW LIDAR with Coherent Detection</a:t>
                </a:r>
                <a:r>
                  <a:rPr lang="en-CA" sz="1200" b="0" dirty="0" smtClean="0">
                    <a:latin typeface="Arial" panose="020B0604020202020204" pitchFamily="34" charset="0"/>
                    <a:cs typeface="Arial" panose="020B0604020202020204" pitchFamily="34" charset="0"/>
                  </a:rPr>
                  <a:t>. Both models work on the same principle. A frequency modulated optical transmitter is sent out towards the target and the reflected signal is detected (by a photodetector) and mixed with the original linear frequency modulated (LFM) signal. As the received signal is time-delayed, an intermediate frequency signal is produced. Using a frequency counter (implemented with our </a:t>
                </a:r>
                <a:r>
                  <a:rPr lang="en-CA" sz="1200" dirty="0" smtClean="0">
                    <a:latin typeface="Arial" panose="020B0604020202020204" pitchFamily="34" charset="0"/>
                    <a:cs typeface="Arial" panose="020B0604020202020204" pitchFamily="34" charset="0"/>
                  </a:rPr>
                  <a:t>Cpp Component</a:t>
                </a:r>
                <a:r>
                  <a:rPr lang="en-CA" sz="1200" b="0" dirty="0" smtClean="0">
                    <a:latin typeface="Arial" panose="020B0604020202020204" pitchFamily="34" charset="0"/>
                    <a:cs typeface="Arial" panose="020B0604020202020204" pitchFamily="34" charset="0"/>
                  </a:rPr>
                  <a:t>) the detected </a:t>
                </a:r>
                <a:r>
                  <a:rPr lang="en-CA" sz="1200" b="0" i="1" dirty="0" smtClean="0">
                    <a:latin typeface="Arial" panose="020B0604020202020204" pitchFamily="34" charset="0"/>
                    <a:cs typeface="Arial" panose="020B0604020202020204" pitchFamily="34" charset="0"/>
                  </a:rPr>
                  <a:t>R</a:t>
                </a:r>
                <a:r>
                  <a:rPr lang="en-CA" sz="1200" b="0" i="1" baseline="-25000" dirty="0" smtClean="0">
                    <a:latin typeface="Arial" panose="020B0604020202020204" pitchFamily="34" charset="0"/>
                    <a:cs typeface="Arial" panose="020B0604020202020204" pitchFamily="34" charset="0"/>
                  </a:rPr>
                  <a:t>f</a:t>
                </a:r>
                <a:r>
                  <a:rPr lang="en-CA" sz="1200" b="0" dirty="0" smtClean="0">
                    <a:latin typeface="Arial" panose="020B0604020202020204" pitchFamily="34" charset="0"/>
                    <a:cs typeface="Arial" panose="020B0604020202020204" pitchFamily="34" charset="0"/>
                  </a:rPr>
                  <a:t> signal is measured and then used to calculate the range </a:t>
                </a:r>
                <a:r>
                  <a:rPr lang="en-CA" sz="1200" b="0" dirty="0">
                    <a:latin typeface="Arial" panose="020B0604020202020204" pitchFamily="34" charset="0"/>
                    <a:cs typeface="Arial" panose="020B0604020202020204" pitchFamily="34" charset="0"/>
                  </a:rPr>
                  <a:t>as </a:t>
                </a:r>
                <a:r>
                  <a:rPr lang="en-CA" sz="1200" b="0" dirty="0" smtClean="0">
                    <a:latin typeface="Arial" panose="020B0604020202020204" pitchFamily="34" charset="0"/>
                    <a:cs typeface="Arial" panose="020B0604020202020204" pitchFamily="34" charset="0"/>
                  </a:rPr>
                  <a:t>follows </a:t>
                </a:r>
                <a:r>
                  <a:rPr lang="en-CA" sz="1200" b="0" dirty="0">
                    <a:latin typeface="Arial" panose="020B0604020202020204" pitchFamily="34" charset="0"/>
                    <a:cs typeface="Arial" panose="020B0604020202020204" pitchFamily="34" charset="0"/>
                  </a:rPr>
                  <a:t>[</a:t>
                </a:r>
                <a:r>
                  <a:rPr lang="en-CA" sz="1200" b="0" dirty="0" smtClean="0">
                    <a:latin typeface="Arial" panose="020B0604020202020204" pitchFamily="34" charset="0"/>
                    <a:cs typeface="Arial" panose="020B0604020202020204" pitchFamily="34" charset="0"/>
                  </a:rPr>
                  <a:t>1]:</a:t>
                </a:r>
              </a:p>
              <a:p>
                <a:pPr marL="0" indent="0">
                  <a:buNone/>
                </a:pPr>
                <a:r>
                  <a:rPr lang="en-CA" sz="1200" b="0" dirty="0">
                    <a:latin typeface="Arial" panose="020B0604020202020204" pitchFamily="34" charset="0"/>
                    <a:cs typeface="Arial" panose="020B0604020202020204" pitchFamily="34" charset="0"/>
                  </a:rPr>
                  <a:t>	</a:t>
                </a:r>
                <a14:m>
                  <m:oMath xmlns:m="http://schemas.openxmlformats.org/officeDocument/2006/math">
                    <m:r>
                      <a:rPr lang="en-US" sz="1400" b="0" i="1">
                        <a:latin typeface="Cambria Math"/>
                      </a:rPr>
                      <m:t>𝑅</m:t>
                    </m:r>
                    <m:r>
                      <a:rPr lang="en-CA" sz="1400" i="1">
                        <a:latin typeface="Cambria Math"/>
                      </a:rPr>
                      <m:t>=</m:t>
                    </m:r>
                    <m:f>
                      <m:fPr>
                        <m:ctrlPr>
                          <a:rPr lang="en-CA" sz="1400" b="0" i="1">
                            <a:latin typeface="Cambria Math"/>
                            <a:ea typeface="Cambria Math"/>
                          </a:rPr>
                        </m:ctrlPr>
                      </m:fPr>
                      <m:num>
                        <m:sSub>
                          <m:sSubPr>
                            <m:ctrlPr>
                              <a:rPr lang="en-CA" sz="1400" b="0" i="1" smtClean="0">
                                <a:latin typeface="Cambria Math"/>
                                <a:ea typeface="Cambria Math"/>
                              </a:rPr>
                            </m:ctrlPr>
                          </m:sSubPr>
                          <m:e>
                            <m:r>
                              <a:rPr lang="en-US" sz="1400" b="0" i="1" smtClean="0">
                                <a:latin typeface="Cambria Math"/>
                                <a:ea typeface="Cambria Math"/>
                              </a:rPr>
                              <m:t>𝑅</m:t>
                            </m:r>
                          </m:e>
                          <m:sub>
                            <m:r>
                              <a:rPr lang="en-US" sz="1400" b="0" i="1" smtClean="0">
                                <a:latin typeface="Cambria Math"/>
                                <a:ea typeface="Cambria Math"/>
                              </a:rPr>
                              <m:t>𝑓</m:t>
                            </m:r>
                          </m:sub>
                        </m:sSub>
                        <m:r>
                          <a:rPr lang="en-CA" sz="1400" b="0" i="1" smtClean="0">
                            <a:latin typeface="Cambria Math"/>
                            <a:ea typeface="Cambria Math"/>
                          </a:rPr>
                          <m:t>∙</m:t>
                        </m:r>
                        <m:r>
                          <a:rPr lang="en-US" sz="1400" b="0" i="1" smtClean="0">
                            <a:latin typeface="Cambria Math"/>
                            <a:ea typeface="Cambria Math"/>
                          </a:rPr>
                          <m:t>𝑐</m:t>
                        </m:r>
                        <m:r>
                          <a:rPr lang="en-US" sz="1400" b="0" i="1" smtClean="0">
                            <a:latin typeface="Cambria Math"/>
                            <a:ea typeface="Cambria Math"/>
                          </a:rPr>
                          <m:t>∙</m:t>
                        </m:r>
                        <m:r>
                          <a:rPr lang="en-US" sz="1400" b="0" i="1" smtClean="0">
                            <a:latin typeface="Cambria Math"/>
                            <a:ea typeface="Cambria Math"/>
                          </a:rPr>
                          <m:t>𝑅𝑎𝑚𝑝𝑃𝑒𝑟𝑖𝑜𝑑</m:t>
                        </m:r>
                      </m:num>
                      <m:den>
                        <m:r>
                          <a:rPr lang="en-US" sz="1400" b="0" i="1" smtClean="0">
                            <a:latin typeface="Cambria Math"/>
                            <a:ea typeface="Cambria Math"/>
                          </a:rPr>
                          <m:t>2∙</m:t>
                        </m:r>
                        <m:r>
                          <a:rPr lang="en-US" sz="1400" b="0" i="1" smtClean="0">
                            <a:latin typeface="Cambria Math"/>
                            <a:ea typeface="Cambria Math"/>
                          </a:rPr>
                          <m:t>𝐷𝑒𝑙𝑡𝑎𝐹𝑟𝑒𝑞</m:t>
                        </m:r>
                      </m:den>
                    </m:f>
                  </m:oMath>
                </a14:m>
                <a:r>
                  <a:rPr lang="en-CA" sz="1100" dirty="0"/>
                  <a:t>	</a:t>
                </a:r>
              </a:p>
              <a:p>
                <a:pPr>
                  <a:buFont typeface="Arial" panose="020B0604020202020204" pitchFamily="34" charset="0"/>
                  <a:buChar char=" "/>
                </a:pPr>
                <a:r>
                  <a:rPr lang="en-CA" sz="1200" b="0" dirty="0">
                    <a:latin typeface="Arial" panose="020B0604020202020204" pitchFamily="34" charset="0"/>
                    <a:cs typeface="Arial" panose="020B0604020202020204" pitchFamily="34" charset="0"/>
                  </a:rPr>
                  <a:t>w</a:t>
                </a:r>
                <a:r>
                  <a:rPr lang="en-CA" sz="1200" b="0" dirty="0" smtClean="0">
                    <a:latin typeface="Arial" panose="020B0604020202020204" pitchFamily="34" charset="0"/>
                    <a:cs typeface="Arial" panose="020B0604020202020204" pitchFamily="34" charset="0"/>
                  </a:rPr>
                  <a:t>here the </a:t>
                </a:r>
                <a:r>
                  <a:rPr lang="en-CA" sz="1200" b="0" i="1" dirty="0" smtClean="0">
                    <a:latin typeface="Arial" panose="020B0604020202020204" pitchFamily="34" charset="0"/>
                    <a:cs typeface="Arial" panose="020B0604020202020204" pitchFamily="34" charset="0"/>
                  </a:rPr>
                  <a:t>RampPeriod</a:t>
                </a:r>
                <a:r>
                  <a:rPr lang="en-CA" sz="1200" b="0" dirty="0" smtClean="0">
                    <a:latin typeface="Arial" panose="020B0604020202020204" pitchFamily="34" charset="0"/>
                    <a:cs typeface="Arial" panose="020B0604020202020204" pitchFamily="34" charset="0"/>
                  </a:rPr>
                  <a:t> is equal to the global parameter </a:t>
                </a:r>
                <a:r>
                  <a:rPr lang="en-CA" sz="1200" i="1" dirty="0" smtClean="0">
                    <a:latin typeface="Arial" panose="020B0604020202020204" pitchFamily="34" charset="0"/>
                    <a:cs typeface="Arial" panose="020B0604020202020204" pitchFamily="34" charset="0"/>
                  </a:rPr>
                  <a:t>Time window</a:t>
                </a:r>
                <a:r>
                  <a:rPr lang="en-CA" sz="1200" b="0" dirty="0" smtClean="0">
                    <a:latin typeface="Arial" panose="020B0604020202020204" pitchFamily="34" charset="0"/>
                    <a:cs typeface="Arial" panose="020B0604020202020204" pitchFamily="34" charset="0"/>
                  </a:rPr>
                  <a:t> and the </a:t>
                </a:r>
                <a:r>
                  <a:rPr lang="en-CA" sz="1200" b="0" i="1" dirty="0" smtClean="0">
                    <a:latin typeface="Arial" panose="020B0604020202020204" pitchFamily="34" charset="0"/>
                    <a:cs typeface="Arial" panose="020B0604020202020204" pitchFamily="34" charset="0"/>
                  </a:rPr>
                  <a:t>DeltaFreq</a:t>
                </a:r>
                <a:r>
                  <a:rPr lang="en-CA" sz="1200" b="0" dirty="0" smtClean="0">
                    <a:latin typeface="Arial" panose="020B0604020202020204" pitchFamily="34" charset="0"/>
                    <a:cs typeface="Arial" panose="020B0604020202020204" pitchFamily="34" charset="0"/>
                  </a:rPr>
                  <a:t> is equal to the parameter </a:t>
                </a:r>
                <a:r>
                  <a:rPr lang="en-CA" sz="1200" i="1" dirty="0" smtClean="0">
                    <a:latin typeface="Arial" panose="020B0604020202020204" pitchFamily="34" charset="0"/>
                    <a:cs typeface="Arial" panose="020B0604020202020204" pitchFamily="34" charset="0"/>
                  </a:rPr>
                  <a:t>RFSweepBandwidth</a:t>
                </a:r>
                <a:r>
                  <a:rPr lang="en-CA" sz="1200" b="0" dirty="0" smtClean="0">
                    <a:latin typeface="Arial" panose="020B0604020202020204" pitchFamily="34" charset="0"/>
                    <a:cs typeface="Arial" panose="020B0604020202020204" pitchFamily="34" charset="0"/>
                  </a:rPr>
                  <a:t> (set within the component parameters of the Subsystem </a:t>
                </a:r>
                <a:r>
                  <a:rPr lang="en-CA" sz="1200" dirty="0" smtClean="0">
                    <a:latin typeface="Arial" panose="020B0604020202020204" pitchFamily="34" charset="0"/>
                    <a:cs typeface="Arial" panose="020B0604020202020204" pitchFamily="34" charset="0"/>
                  </a:rPr>
                  <a:t>RF LFM Waveform Generator</a:t>
                </a:r>
                <a:r>
                  <a:rPr lang="en-CA" sz="1200" b="0" dirty="0" smtClean="0">
                    <a:latin typeface="Arial" panose="020B0604020202020204" pitchFamily="34" charset="0"/>
                    <a:cs typeface="Arial" panose="020B0604020202020204" pitchFamily="34" charset="0"/>
                  </a:rPr>
                  <a:t>)</a:t>
                </a:r>
                <a:endParaRPr lang="en-CA" sz="1200" dirty="0"/>
              </a:p>
              <a:p>
                <a:r>
                  <a:rPr lang="en-US" sz="1200" b="0" dirty="0" smtClean="0">
                    <a:latin typeface="Arial" panose="020B0604020202020204" pitchFamily="34" charset="0"/>
                    <a:cs typeface="Arial" panose="020B0604020202020204" pitchFamily="34" charset="0"/>
                  </a:rPr>
                  <a:t>The only difference between both detection systems is that one uses square law detection whereas the other uses a coherent homodyne detector to recover the incoming optical signal before mixing (the latter thus provides a higher sensitivity as the detection process is shot-noise limited) </a:t>
                </a:r>
              </a:p>
              <a:p>
                <a:pPr marL="0" indent="0">
                  <a:buNone/>
                </a:pPr>
                <a:r>
                  <a:rPr lang="en-CA" sz="1050" b="0" i="1" dirty="0" smtClean="0">
                    <a:latin typeface="Arial" panose="020B0604020202020204" pitchFamily="34" charset="0"/>
                    <a:cs typeface="Arial" panose="020B0604020202020204" pitchFamily="34" charset="0"/>
                  </a:rPr>
                  <a:t>REF: </a:t>
                </a:r>
                <a:r>
                  <a:rPr lang="en-CA" sz="1050" b="0" i="1" dirty="0">
                    <a:latin typeface="Arial" panose="020B0604020202020204" pitchFamily="34" charset="0"/>
                    <a:cs typeface="Arial" panose="020B0604020202020204" pitchFamily="34" charset="0"/>
                  </a:rPr>
                  <a:t>Ahmed H. Elghandour; Chen D. Ren; Modeling and comparative study of various detection techniques for FMCW LIDAR using OptiSystem, Proc. SPIE 8905, International Symposium on Photoelectronic Detection and Imaging 2013: Laser Sensing and Imaging and Applications, 890529 (September 19, 2013)</a:t>
                </a:r>
              </a:p>
              <a:p>
                <a:endParaRPr lang="en-CA" sz="1050" b="0" i="1" dirty="0">
                  <a:latin typeface="Arial" panose="020B0604020202020204" pitchFamily="34" charset="0"/>
                  <a:cs typeface="Arial" panose="020B0604020202020204" pitchFamily="34" charset="0"/>
                </a:endParaRPr>
              </a:p>
            </p:txBody>
          </p:sp>
        </mc:Choice>
        <mc:Fallback xmlns="">
          <p:sp>
            <p:nvSpPr>
              <p:cNvPr id="12" name="Rectangle 3"/>
              <p:cNvSpPr txBox="1">
                <a:spLocks noRot="1" noChangeAspect="1" noMove="1" noResize="1" noEditPoints="1" noAdjustHandles="1" noChangeArrowheads="1" noChangeShapeType="1" noTextEdit="1"/>
              </p:cNvSpPr>
              <p:nvPr/>
            </p:nvSpPr>
            <p:spPr bwMode="auto">
              <a:xfrm>
                <a:off x="148695" y="748400"/>
                <a:ext cx="8871480" cy="3068825"/>
              </a:xfrm>
              <a:prstGeom prst="rect">
                <a:avLst/>
              </a:prstGeom>
              <a:blipFill rotWithShape="1">
                <a:blip r:embed="rId5"/>
                <a:stretch>
                  <a:fillRect r="-206" b="-2376"/>
                </a:stretch>
              </a:blipFill>
              <a:ln w="9525">
                <a:solidFill>
                  <a:srgbClr val="000000"/>
                </a:solidFill>
                <a:miter lim="800000"/>
                <a:headEnd/>
                <a:tailEnd/>
              </a:ln>
              <a:extLst/>
            </p:spPr>
            <p:txBody>
              <a:bodyPr/>
              <a:lstStyle/>
              <a:p>
                <a:r>
                  <a:rPr lang="en-CA">
                    <a:noFill/>
                  </a:rPr>
                  <a:t> </a:t>
                </a:r>
              </a:p>
            </p:txBody>
          </p:sp>
        </mc:Fallback>
      </mc:AlternateContent>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695" y="3854457"/>
            <a:ext cx="5448300" cy="2434962"/>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9" name="TextBox 18"/>
          <p:cNvSpPr txBox="1"/>
          <p:nvPr/>
        </p:nvSpPr>
        <p:spPr>
          <a:xfrm>
            <a:off x="2342930" y="3835407"/>
            <a:ext cx="2467196"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Layout: FMCW Coherent Detection</a:t>
            </a:r>
            <a:endParaRPr lang="en-CA" sz="1200" i="1" dirty="0"/>
          </a:p>
        </p:txBody>
      </p:sp>
      <p:sp>
        <p:nvSpPr>
          <p:cNvPr id="20" name="Rectangular Callout 19"/>
          <p:cNvSpPr/>
          <p:nvPr/>
        </p:nvSpPr>
        <p:spPr>
          <a:xfrm>
            <a:off x="1485680" y="6096142"/>
            <a:ext cx="3400424" cy="386554"/>
          </a:xfrm>
          <a:prstGeom prst="wedgeRectCallout">
            <a:avLst>
              <a:gd name="adj1" fmla="val -52798"/>
              <a:gd name="adj2" fmla="val -68999"/>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In this example the range has been calculated as 749 m (compared to the global parameter setting of 750 m)</a:t>
            </a:r>
            <a:endParaRPr lang="en-CA" sz="900" i="1" dirty="0" smtClean="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448834" y="5943600"/>
            <a:ext cx="894191" cy="169953"/>
          </a:xfrm>
          <a:prstGeom prst="rect">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8454" y="3945830"/>
            <a:ext cx="3559795" cy="2252216"/>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23" name="Rectangular Callout 22"/>
          <p:cNvSpPr/>
          <p:nvPr/>
        </p:nvSpPr>
        <p:spPr>
          <a:xfrm>
            <a:off x="5206267" y="5706061"/>
            <a:ext cx="3400424" cy="491985"/>
          </a:xfrm>
          <a:prstGeom prst="wedgeRectCallout">
            <a:avLst>
              <a:gd name="adj1" fmla="val -8820"/>
              <a:gd name="adj2" fmla="val -85721"/>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Received electrical spectrum. The peak is the intermediate frequency signal resulting from the mixing between  the reference and received FM waveforms</a:t>
            </a:r>
            <a:endParaRPr lang="en-CA" sz="900" i="1" dirty="0" smtClean="0">
              <a:solidFill>
                <a:schemeClr val="tx1"/>
              </a:solidFill>
              <a:latin typeface="Arial" panose="020B0604020202020204" pitchFamily="34" charset="0"/>
              <a:cs typeface="Arial" panose="020B0604020202020204" pitchFamily="34" charset="0"/>
            </a:endParaRPr>
          </a:p>
        </p:txBody>
      </p:sp>
      <p:sp>
        <p:nvSpPr>
          <p:cNvPr id="24" name="Rectangle 23"/>
          <p:cNvSpPr/>
          <p:nvPr/>
        </p:nvSpPr>
        <p:spPr>
          <a:xfrm>
            <a:off x="6686550" y="4286249"/>
            <a:ext cx="142875" cy="1343025"/>
          </a:xfrm>
          <a:prstGeom prst="rect">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24587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rgbClr val="3A569A"/>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3600" b="1" i="0" u="none" strike="noStrike" cap="none" normalizeH="0" baseline="0" smtClean="0">
            <a:ln>
              <a:noFill/>
            </a:ln>
            <a:solidFill>
              <a:schemeClr val="tx2"/>
            </a:solidFill>
            <a:effectLst/>
            <a:latin typeface="Arial" charset="0"/>
          </a:defRPr>
        </a:defPPr>
      </a:lstStyle>
    </a:spDef>
    <a:lnDef>
      <a:spPr bwMode="auto">
        <a:noFill/>
        <a:ln w="9525" cap="flat" cmpd="sng" algn="ctr">
          <a:solidFill>
            <a:srgbClr val="3A569A"/>
          </a:solidFill>
          <a:prstDash val="solid"/>
          <a:round/>
          <a:headEnd type="none" w="med" len="med"/>
          <a:tailEnd type="arrow"/>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4300</TotalTime>
  <Words>678</Words>
  <Application>Microsoft Office PowerPoint</Application>
  <PresentationFormat>On-screen Show (4:3)</PresentationFormat>
  <Paragraphs>58</Paragraphs>
  <Slides>6</Slides>
  <Notes>6</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Default Design</vt:lpstr>
      <vt:lpstr>1_Office Theme</vt:lpstr>
      <vt:lpstr>OptiSystem applications: LIDAR systems design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OptiSystem</dc:title>
  <dc:creator>Marc Verreault</dc:creator>
  <cp:lastModifiedBy>Bryan Tipper</cp:lastModifiedBy>
  <cp:revision>407</cp:revision>
  <dcterms:created xsi:type="dcterms:W3CDTF">2013-08-15T17:15:56Z</dcterms:created>
  <dcterms:modified xsi:type="dcterms:W3CDTF">2017-02-15T14:19:02Z</dcterms:modified>
</cp:coreProperties>
</file>