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12"/>
  </p:notesMasterIdLst>
  <p:sldIdLst>
    <p:sldId id="259" r:id="rId3"/>
    <p:sldId id="303" r:id="rId4"/>
    <p:sldId id="313" r:id="rId5"/>
    <p:sldId id="324" r:id="rId6"/>
    <p:sldId id="325" r:id="rId7"/>
    <p:sldId id="327" r:id="rId8"/>
    <p:sldId id="328" r:id="rId9"/>
    <p:sldId id="329" r:id="rId10"/>
    <p:sldId id="33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BFBFB"/>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47" autoAdjust="0"/>
  </p:normalViewPr>
  <p:slideViewPr>
    <p:cSldViewPr snapToGrid="0">
      <p:cViewPr>
        <p:scale>
          <a:sx n="100" d="100"/>
          <a:sy n="100" d="100"/>
        </p:scale>
        <p:origin x="-1944" y="-2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166E61-29B3-48CE-97F9-7EF1505847F9}" type="datetimeFigureOut">
              <a:rPr lang="en-CA" smtClean="0"/>
              <a:t>15/02/2017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B23DE5-E48F-4074-815B-A15D97F36286}" type="slidenum">
              <a:rPr lang="en-CA" smtClean="0"/>
              <a:t>‹#›</a:t>
            </a:fld>
            <a:endParaRPr lang="en-CA"/>
          </a:p>
        </p:txBody>
      </p:sp>
    </p:spTree>
    <p:extLst>
      <p:ext uri="{BB962C8B-B14F-4D97-AF65-F5344CB8AC3E}">
        <p14:creationId xmlns:p14="http://schemas.microsoft.com/office/powerpoint/2010/main" val="1460082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latin typeface="Times New Roman" pitchFamily="18"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500" b="1">
                <a:solidFill>
                  <a:schemeClr val="tx2"/>
                </a:solidFill>
                <a:latin typeface="Arial" charset="0"/>
              </a:defRPr>
            </a:lvl1pPr>
            <a:lvl2pPr marL="731731" indent="-281435" eaLnBrk="0" hangingPunct="0">
              <a:defRPr sz="3500" b="1">
                <a:solidFill>
                  <a:schemeClr val="tx2"/>
                </a:solidFill>
                <a:latin typeface="Arial" charset="0"/>
              </a:defRPr>
            </a:lvl2pPr>
            <a:lvl3pPr marL="1125741" indent="-225148" eaLnBrk="0" hangingPunct="0">
              <a:defRPr sz="3500" b="1">
                <a:solidFill>
                  <a:schemeClr val="tx2"/>
                </a:solidFill>
                <a:latin typeface="Arial" charset="0"/>
              </a:defRPr>
            </a:lvl3pPr>
            <a:lvl4pPr marL="1576037" indent="-225148" eaLnBrk="0" hangingPunct="0">
              <a:defRPr sz="3500" b="1">
                <a:solidFill>
                  <a:schemeClr val="tx2"/>
                </a:solidFill>
                <a:latin typeface="Arial" charset="0"/>
              </a:defRPr>
            </a:lvl4pPr>
            <a:lvl5pPr marL="2026333" indent="-225148" eaLnBrk="0" hangingPunct="0">
              <a:defRPr sz="3500" b="1">
                <a:solidFill>
                  <a:schemeClr val="tx2"/>
                </a:solidFill>
                <a:latin typeface="Arial" charset="0"/>
              </a:defRPr>
            </a:lvl5pPr>
            <a:lvl6pPr marL="2476630" indent="-225148" eaLnBrk="0" fontAlgn="base" hangingPunct="0">
              <a:spcBef>
                <a:spcPct val="0"/>
              </a:spcBef>
              <a:spcAft>
                <a:spcPct val="0"/>
              </a:spcAft>
              <a:defRPr sz="3500" b="1">
                <a:solidFill>
                  <a:schemeClr val="tx2"/>
                </a:solidFill>
                <a:latin typeface="Arial" charset="0"/>
              </a:defRPr>
            </a:lvl6pPr>
            <a:lvl7pPr marL="2926926" indent="-225148" eaLnBrk="0" fontAlgn="base" hangingPunct="0">
              <a:spcBef>
                <a:spcPct val="0"/>
              </a:spcBef>
              <a:spcAft>
                <a:spcPct val="0"/>
              </a:spcAft>
              <a:defRPr sz="3500" b="1">
                <a:solidFill>
                  <a:schemeClr val="tx2"/>
                </a:solidFill>
                <a:latin typeface="Arial" charset="0"/>
              </a:defRPr>
            </a:lvl7pPr>
            <a:lvl8pPr marL="3377222" indent="-225148" eaLnBrk="0" fontAlgn="base" hangingPunct="0">
              <a:spcBef>
                <a:spcPct val="0"/>
              </a:spcBef>
              <a:spcAft>
                <a:spcPct val="0"/>
              </a:spcAft>
              <a:defRPr sz="3500" b="1">
                <a:solidFill>
                  <a:schemeClr val="tx2"/>
                </a:solidFill>
                <a:latin typeface="Arial" charset="0"/>
              </a:defRPr>
            </a:lvl8pPr>
            <a:lvl9pPr marL="3827518" indent="-225148" eaLnBrk="0" fontAlgn="base" hangingPunct="0">
              <a:spcBef>
                <a:spcPct val="0"/>
              </a:spcBef>
              <a:spcAft>
                <a:spcPct val="0"/>
              </a:spcAft>
              <a:defRPr sz="3500" b="1">
                <a:solidFill>
                  <a:schemeClr val="tx2"/>
                </a:solidFill>
                <a:latin typeface="Arial" charset="0"/>
              </a:defRPr>
            </a:lvl9pPr>
          </a:lstStyle>
          <a:p>
            <a:fld id="{15300EE5-C484-44F1-87A9-3599F263C716}" type="slidenum">
              <a:rPr lang="en-US" sz="1200" b="0">
                <a:solidFill>
                  <a:srgbClr val="000000"/>
                </a:solidFill>
                <a:latin typeface="Times New Roman" pitchFamily="18" charset="0"/>
              </a:rPr>
              <a:pPr/>
              <a:t>1</a:t>
            </a:fld>
            <a:endParaRPr lang="en-US" sz="1200" b="0">
              <a:solidFill>
                <a:srgbClr val="000000"/>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2</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3</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4</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5</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6</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7</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8</a:t>
            </a:fld>
            <a:endParaRPr lang="en-CA"/>
          </a:p>
        </p:txBody>
      </p:sp>
    </p:spTree>
    <p:extLst>
      <p:ext uri="{BB962C8B-B14F-4D97-AF65-F5344CB8AC3E}">
        <p14:creationId xmlns:p14="http://schemas.microsoft.com/office/powerpoint/2010/main" val="4020512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1B23DE5-E48F-4074-815B-A15D97F36286}" type="slidenum">
              <a:rPr lang="en-CA" smtClean="0"/>
              <a:t>9</a:t>
            </a:fld>
            <a:endParaRPr lang="en-CA"/>
          </a:p>
        </p:txBody>
      </p:sp>
    </p:spTree>
    <p:extLst>
      <p:ext uri="{BB962C8B-B14F-4D97-AF65-F5344CB8AC3E}">
        <p14:creationId xmlns:p14="http://schemas.microsoft.com/office/powerpoint/2010/main" val="4020512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3" name="Picture 8" descr="c:\users\jackson\Pictures\Picture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7" y="130174"/>
            <a:ext cx="5356365" cy="401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5592763" y="5943600"/>
            <a:ext cx="1524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000000"/>
                </a:solidFill>
                <a:round/>
                <a:headEnd/>
                <a:tailEnd/>
              </a14:hiddenLine>
            </a:ext>
          </a:extLst>
        </p:spPr>
        <p:txBody>
          <a:bodyPr wrap="none" lIns="90000" tIns="45000" rIns="90000" bIns="450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7 Capella Court</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Nepean, ON, Canada</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K2E 7X1</a:t>
            </a:r>
            <a:endParaRPr lang="en-GB" sz="1200" smtClean="0">
              <a:solidFill>
                <a:srgbClr val="808080"/>
              </a:solidFill>
            </a:endParaRPr>
          </a:p>
        </p:txBody>
      </p:sp>
      <p:sp>
        <p:nvSpPr>
          <p:cNvPr id="7" name="Rectangle 12"/>
          <p:cNvSpPr>
            <a:spLocks noChangeArrowheads="1"/>
          </p:cNvSpPr>
          <p:nvPr userDrawn="1"/>
        </p:nvSpPr>
        <p:spPr bwMode="auto">
          <a:xfrm>
            <a:off x="7273925" y="5954713"/>
            <a:ext cx="13795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93000"/>
              </a:lnSpc>
              <a:spcBef>
                <a:spcPct val="0"/>
              </a:spcBef>
              <a:spcAft>
                <a:spcPct val="0"/>
              </a:spcAft>
              <a:buClr>
                <a:srgbClr val="1D528D"/>
              </a:buClr>
              <a:buSzPct val="100000"/>
              <a:buFont typeface="Times New Roman" pitchFamily="18" charset="0"/>
              <a:buNone/>
            </a:pPr>
            <a:r>
              <a:rPr lang="en-GB" sz="1100" b="1" smtClean="0">
                <a:solidFill>
                  <a:srgbClr val="808080"/>
                </a:solidFill>
              </a:rPr>
              <a:t>+1 (613) 224-4700</a:t>
            </a:r>
          </a:p>
          <a:p>
            <a:pPr fontAlgn="base">
              <a:lnSpc>
                <a:spcPct val="95000"/>
              </a:lnSpc>
              <a:spcBef>
                <a:spcPct val="0"/>
              </a:spcBef>
              <a:spcAft>
                <a:spcPct val="0"/>
              </a:spcAft>
              <a:buClr>
                <a:srgbClr val="1D528D"/>
              </a:buClr>
              <a:buSzPct val="100000"/>
              <a:buFont typeface="Times New Roman" pitchFamily="18" charset="0"/>
              <a:buNone/>
            </a:pPr>
            <a:r>
              <a:rPr lang="en-GB" sz="1100" b="1" smtClean="0">
                <a:solidFill>
                  <a:srgbClr val="FF0000"/>
                </a:solidFill>
              </a:rPr>
              <a:t>www.optiwave.com</a:t>
            </a:r>
            <a:endParaRPr lang="en-GB" sz="1100" b="1" smtClean="0">
              <a:solidFill>
                <a:srgbClr val="808080"/>
              </a:solidFill>
            </a:endParaRPr>
          </a:p>
        </p:txBody>
      </p:sp>
      <p:sp>
        <p:nvSpPr>
          <p:cNvPr id="8" name="Line 14"/>
          <p:cNvSpPr>
            <a:spLocks noChangeShapeType="1"/>
          </p:cNvSpPr>
          <p:nvPr userDrawn="1"/>
        </p:nvSpPr>
        <p:spPr bwMode="auto">
          <a:xfrm>
            <a:off x="54102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
        <p:nvSpPr>
          <p:cNvPr id="9" name="Line 16"/>
          <p:cNvSpPr>
            <a:spLocks noChangeShapeType="1"/>
          </p:cNvSpPr>
          <p:nvPr userDrawn="1"/>
        </p:nvSpPr>
        <p:spPr bwMode="auto">
          <a:xfrm>
            <a:off x="71628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
        <p:nvSpPr>
          <p:cNvPr id="11" name="Text Box 9"/>
          <p:cNvSpPr txBox="1">
            <a:spLocks noChangeArrowheads="1"/>
          </p:cNvSpPr>
          <p:nvPr userDrawn="1"/>
        </p:nvSpPr>
        <p:spPr bwMode="auto">
          <a:xfrm rot="16200000">
            <a:off x="8001000" y="5119688"/>
            <a:ext cx="2073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charset="0"/>
              </a:defRPr>
            </a:lvl1pPr>
            <a:lvl2pPr marL="742950" indent="-285750" eaLnBrk="0" hangingPunct="0">
              <a:defRPr sz="3600" b="1">
                <a:solidFill>
                  <a:schemeClr val="tx2"/>
                </a:solidFill>
                <a:latin typeface="Arial" charset="0"/>
              </a:defRPr>
            </a:lvl2pPr>
            <a:lvl3pPr marL="1143000" indent="-228600" eaLnBrk="0" hangingPunct="0">
              <a:defRPr sz="3600" b="1">
                <a:solidFill>
                  <a:schemeClr val="tx2"/>
                </a:solidFill>
                <a:latin typeface="Arial" charset="0"/>
              </a:defRPr>
            </a:lvl3pPr>
            <a:lvl4pPr marL="1600200" indent="-228600" eaLnBrk="0" hangingPunct="0">
              <a:defRPr sz="3600" b="1">
                <a:solidFill>
                  <a:schemeClr val="tx2"/>
                </a:solidFill>
                <a:latin typeface="Arial" charset="0"/>
              </a:defRPr>
            </a:lvl4pPr>
            <a:lvl5pPr marL="2057400" indent="-228600" eaLnBrk="0" hangingPunct="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pPr fontAlgn="base">
              <a:spcBef>
                <a:spcPct val="50000"/>
              </a:spcBef>
              <a:spcAft>
                <a:spcPct val="0"/>
              </a:spcAft>
              <a:defRPr/>
            </a:pPr>
            <a:r>
              <a:rPr lang="en-US" sz="800" b="0" smtClean="0">
                <a:solidFill>
                  <a:srgbClr val="808080"/>
                </a:solidFill>
              </a:rPr>
              <a:t>© 2009 Optiwave Systems, Inc.</a:t>
            </a:r>
          </a:p>
        </p:txBody>
      </p:sp>
      <p:pic>
        <p:nvPicPr>
          <p:cNvPr id="12" name="Picture 18" descr="Optiwav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70625" y="130175"/>
            <a:ext cx="2600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a:spLocks noGrp="1" noChangeArrowheads="1"/>
          </p:cNvSpPr>
          <p:nvPr>
            <p:ph type="ctrTitle"/>
          </p:nvPr>
        </p:nvSpPr>
        <p:spPr>
          <a:xfrm>
            <a:off x="2041664" y="3650366"/>
            <a:ext cx="5436508" cy="1447800"/>
          </a:xfrm>
        </p:spPr>
        <p:txBody>
          <a:bodyPr/>
          <a:lstStyle>
            <a:lvl1pPr>
              <a:defRPr sz="3600">
                <a:solidFill>
                  <a:srgbClr val="0070C0"/>
                </a:solidFill>
              </a:defRPr>
            </a:lvl1pPr>
          </a:lstStyle>
          <a:p>
            <a:endParaRPr lang="en-GB" dirty="0"/>
          </a:p>
        </p:txBody>
      </p:sp>
    </p:spTree>
    <p:extLst>
      <p:ext uri="{BB962C8B-B14F-4D97-AF65-F5344CB8AC3E}">
        <p14:creationId xmlns:p14="http://schemas.microsoft.com/office/powerpoint/2010/main" val="34770836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766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24216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9225" y="685800"/>
            <a:ext cx="1958975" cy="54102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20713" y="685800"/>
            <a:ext cx="5726112"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20725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0713" y="685800"/>
            <a:ext cx="7834312" cy="106997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869144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20713" y="685800"/>
            <a:ext cx="7834312" cy="1069975"/>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685800" y="1981200"/>
            <a:ext cx="7772400" cy="4114800"/>
          </a:xfrm>
        </p:spPr>
        <p:txBody>
          <a:bodyPr/>
          <a:lstStyle/>
          <a:p>
            <a:pPr lvl="0"/>
            <a:endParaRPr lang="en-CA" noProof="0" smtClean="0"/>
          </a:p>
        </p:txBody>
      </p:sp>
    </p:spTree>
    <p:extLst>
      <p:ext uri="{BB962C8B-B14F-4D97-AF65-F5344CB8AC3E}">
        <p14:creationId xmlns:p14="http://schemas.microsoft.com/office/powerpoint/2010/main" val="3627640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20713" y="685800"/>
            <a:ext cx="7834312" cy="1069975"/>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075736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20713" y="685800"/>
            <a:ext cx="7834312" cy="106997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655026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84857FA2-9F0F-49AE-872E-87FCD82185C6}" type="datetimeFigureOut">
              <a:rPr lang="en-CA" smtClean="0">
                <a:solidFill>
                  <a:prstClr val="black">
                    <a:tint val="75000"/>
                  </a:prstClr>
                </a:solidFill>
              </a:rPr>
              <a:pPr/>
              <a:t>15/02/2017</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5585638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4857FA2-9F0F-49AE-872E-87FCD82185C6}" type="datetimeFigureOut">
              <a:rPr lang="en-CA" smtClean="0">
                <a:solidFill>
                  <a:prstClr val="black">
                    <a:tint val="75000"/>
                  </a:prstClr>
                </a:solidFill>
              </a:rPr>
              <a:pPr/>
              <a:t>15/02/2017</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35170564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857FA2-9F0F-49AE-872E-87FCD82185C6}" type="datetimeFigureOut">
              <a:rPr lang="en-CA" smtClean="0">
                <a:solidFill>
                  <a:prstClr val="black">
                    <a:tint val="75000"/>
                  </a:prstClr>
                </a:solidFill>
              </a:rPr>
              <a:pPr/>
              <a:t>15/02/2017</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4052355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1"/>
      </p:bgRef>
    </p:bg>
    <p:spTree>
      <p:nvGrpSpPr>
        <p:cNvPr id="1" name=""/>
        <p:cNvGrpSpPr/>
        <p:nvPr/>
      </p:nvGrpSpPr>
      <p:grpSpPr>
        <a:xfrm>
          <a:off x="0" y="0"/>
          <a:ext cx="0" cy="0"/>
          <a:chOff x="0" y="0"/>
          <a:chExt cx="0" cy="0"/>
        </a:xfrm>
      </p:grpSpPr>
      <p:pic>
        <p:nvPicPr>
          <p:cNvPr id="3" name="Picture 8" descr="c:\users\jackson\Pictures\Picture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8" y="130175"/>
            <a:ext cx="521335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5888" y="5937250"/>
            <a:ext cx="2895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Text Box 5"/>
          <p:cNvSpPr txBox="1">
            <a:spLocks noChangeArrowheads="1"/>
          </p:cNvSpPr>
          <p:nvPr userDrawn="1"/>
        </p:nvSpPr>
        <p:spPr bwMode="auto">
          <a:xfrm>
            <a:off x="5592763" y="5943600"/>
            <a:ext cx="1524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000000"/>
                </a:solidFill>
                <a:round/>
                <a:headEnd/>
                <a:tailEnd/>
              </a14:hiddenLine>
            </a:ext>
          </a:extLst>
        </p:spPr>
        <p:txBody>
          <a:bodyPr wrap="none" lIns="90000" tIns="45000" rIns="90000" bIns="450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7 Capella Court</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Nepean, ON, Canada</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smtClean="0">
                <a:solidFill>
                  <a:srgbClr val="808080"/>
                </a:solidFill>
              </a:rPr>
              <a:t>K2E 7X1</a:t>
            </a:r>
            <a:endParaRPr lang="en-GB" sz="1200" smtClean="0">
              <a:solidFill>
                <a:srgbClr val="808080"/>
              </a:solidFill>
            </a:endParaRPr>
          </a:p>
        </p:txBody>
      </p:sp>
      <p:sp>
        <p:nvSpPr>
          <p:cNvPr id="6" name="Text Box 6"/>
          <p:cNvSpPr txBox="1">
            <a:spLocks noChangeArrowheads="1"/>
          </p:cNvSpPr>
          <p:nvPr userDrawn="1"/>
        </p:nvSpPr>
        <p:spPr bwMode="auto">
          <a:xfrm>
            <a:off x="3200400" y="5913438"/>
            <a:ext cx="2220913"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000000"/>
                </a:solidFill>
                <a:round/>
                <a:headEnd/>
                <a:tailEnd/>
              </a14:hiddenLine>
            </a:ext>
          </a:extLst>
        </p:spPr>
        <p:txBody>
          <a:bodyPr wrap="none" lIns="90000" tIns="45000" rIns="90000" bIns="450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200" dirty="0" smtClean="0">
                <a:solidFill>
                  <a:srgbClr val="000000"/>
                </a:solidFill>
              </a:rPr>
              <a:t>Marc Verreault</a:t>
            </a:r>
            <a:endParaRPr lang="en-GB" sz="1100" dirty="0" smtClean="0">
              <a:solidFill>
                <a:srgbClr val="808080"/>
              </a:solidFill>
            </a:endParaRP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dirty="0" smtClean="0">
                <a:solidFill>
                  <a:srgbClr val="808080"/>
                </a:solidFill>
              </a:rPr>
              <a:t>Director Optical Systems</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i="1" dirty="0" smtClean="0">
                <a:solidFill>
                  <a:srgbClr val="808080"/>
                </a:solidFill>
              </a:rPr>
              <a:t>marc.verreault@optiwave.com</a:t>
            </a:r>
            <a:endParaRPr lang="en-GB" sz="2000" i="1" dirty="0" smtClean="0">
              <a:solidFill>
                <a:srgbClr val="FFFFCC"/>
              </a:solidFill>
            </a:endParaRPr>
          </a:p>
          <a:p>
            <a:pPr eaLnBrk="1" fontAlgn="base" hangingPunct="1">
              <a:lnSpc>
                <a:spcPct val="95000"/>
              </a:lnSpc>
              <a:spcBef>
                <a:spcPct val="0"/>
              </a:spcBef>
              <a:spcAft>
                <a:spcPct val="0"/>
              </a:spcAft>
              <a:buClr>
                <a:srgbClr val="1D528D"/>
              </a:buClr>
              <a:buSzPct val="100000"/>
              <a:buFont typeface="Times New Roman" pitchFamily="18" charset="0"/>
              <a:buNone/>
              <a:defRPr/>
            </a:pPr>
            <a:r>
              <a:rPr lang="en-GB" sz="2000" dirty="0" smtClean="0">
                <a:solidFill>
                  <a:srgbClr val="1D528D"/>
                </a:solidFill>
                <a:latin typeface="Times New Roman" pitchFamily="18" charset="0"/>
              </a:rPr>
              <a:t> </a:t>
            </a:r>
          </a:p>
        </p:txBody>
      </p:sp>
      <p:sp>
        <p:nvSpPr>
          <p:cNvPr id="7" name="Rectangle 12"/>
          <p:cNvSpPr>
            <a:spLocks noChangeArrowheads="1"/>
          </p:cNvSpPr>
          <p:nvPr userDrawn="1"/>
        </p:nvSpPr>
        <p:spPr bwMode="auto">
          <a:xfrm>
            <a:off x="7273925" y="5954713"/>
            <a:ext cx="13795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93000"/>
              </a:lnSpc>
              <a:spcBef>
                <a:spcPct val="0"/>
              </a:spcBef>
              <a:spcAft>
                <a:spcPct val="0"/>
              </a:spcAft>
              <a:buClr>
                <a:srgbClr val="1D528D"/>
              </a:buClr>
              <a:buSzPct val="100000"/>
              <a:buFont typeface="Times New Roman" pitchFamily="18" charset="0"/>
              <a:buNone/>
            </a:pPr>
            <a:r>
              <a:rPr lang="en-GB" sz="1100" b="1" smtClean="0">
                <a:solidFill>
                  <a:srgbClr val="808080"/>
                </a:solidFill>
              </a:rPr>
              <a:t>+1 (613) 224-4700</a:t>
            </a:r>
          </a:p>
          <a:p>
            <a:pPr fontAlgn="base">
              <a:lnSpc>
                <a:spcPct val="95000"/>
              </a:lnSpc>
              <a:spcBef>
                <a:spcPct val="0"/>
              </a:spcBef>
              <a:spcAft>
                <a:spcPct val="0"/>
              </a:spcAft>
              <a:buClr>
                <a:srgbClr val="1D528D"/>
              </a:buClr>
              <a:buSzPct val="100000"/>
              <a:buFont typeface="Times New Roman" pitchFamily="18" charset="0"/>
              <a:buNone/>
            </a:pPr>
            <a:r>
              <a:rPr lang="en-GB" sz="1100" b="1" smtClean="0">
                <a:solidFill>
                  <a:srgbClr val="FF0000"/>
                </a:solidFill>
              </a:rPr>
              <a:t>www.optiwave.com</a:t>
            </a:r>
            <a:endParaRPr lang="en-GB" sz="1100" b="1" smtClean="0">
              <a:solidFill>
                <a:srgbClr val="808080"/>
              </a:solidFill>
            </a:endParaRPr>
          </a:p>
        </p:txBody>
      </p:sp>
      <p:sp>
        <p:nvSpPr>
          <p:cNvPr id="8" name="Line 14"/>
          <p:cNvSpPr>
            <a:spLocks noChangeShapeType="1"/>
          </p:cNvSpPr>
          <p:nvPr userDrawn="1"/>
        </p:nvSpPr>
        <p:spPr bwMode="auto">
          <a:xfrm>
            <a:off x="54102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
        <p:nvSpPr>
          <p:cNvPr id="9" name="Line 16"/>
          <p:cNvSpPr>
            <a:spLocks noChangeShapeType="1"/>
          </p:cNvSpPr>
          <p:nvPr userDrawn="1"/>
        </p:nvSpPr>
        <p:spPr bwMode="auto">
          <a:xfrm>
            <a:off x="71628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
        <p:nvSpPr>
          <p:cNvPr id="10" name="Line 21"/>
          <p:cNvSpPr>
            <a:spLocks noChangeShapeType="1"/>
          </p:cNvSpPr>
          <p:nvPr userDrawn="1"/>
        </p:nvSpPr>
        <p:spPr bwMode="auto">
          <a:xfrm>
            <a:off x="31242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
        <p:nvSpPr>
          <p:cNvPr id="11" name="Text Box 9"/>
          <p:cNvSpPr txBox="1">
            <a:spLocks noChangeArrowheads="1"/>
          </p:cNvSpPr>
          <p:nvPr userDrawn="1"/>
        </p:nvSpPr>
        <p:spPr bwMode="auto">
          <a:xfrm rot="16200000">
            <a:off x="8001000" y="5119688"/>
            <a:ext cx="2073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charset="0"/>
              </a:defRPr>
            </a:lvl1pPr>
            <a:lvl2pPr marL="742950" indent="-285750" eaLnBrk="0" hangingPunct="0">
              <a:defRPr sz="3600" b="1">
                <a:solidFill>
                  <a:schemeClr val="tx2"/>
                </a:solidFill>
                <a:latin typeface="Arial" charset="0"/>
              </a:defRPr>
            </a:lvl2pPr>
            <a:lvl3pPr marL="1143000" indent="-228600" eaLnBrk="0" hangingPunct="0">
              <a:defRPr sz="3600" b="1">
                <a:solidFill>
                  <a:schemeClr val="tx2"/>
                </a:solidFill>
                <a:latin typeface="Arial" charset="0"/>
              </a:defRPr>
            </a:lvl3pPr>
            <a:lvl4pPr marL="1600200" indent="-228600" eaLnBrk="0" hangingPunct="0">
              <a:defRPr sz="3600" b="1">
                <a:solidFill>
                  <a:schemeClr val="tx2"/>
                </a:solidFill>
                <a:latin typeface="Arial" charset="0"/>
              </a:defRPr>
            </a:lvl4pPr>
            <a:lvl5pPr marL="2057400" indent="-228600" eaLnBrk="0" hangingPunct="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pPr fontAlgn="base">
              <a:spcBef>
                <a:spcPct val="50000"/>
              </a:spcBef>
              <a:spcAft>
                <a:spcPct val="0"/>
              </a:spcAft>
              <a:defRPr/>
            </a:pPr>
            <a:r>
              <a:rPr lang="en-US" sz="800" b="0" smtClean="0">
                <a:solidFill>
                  <a:srgbClr val="808080"/>
                </a:solidFill>
              </a:rPr>
              <a:t>© 2009 Optiwave Systems, Inc.</a:t>
            </a:r>
          </a:p>
        </p:txBody>
      </p:sp>
      <p:pic>
        <p:nvPicPr>
          <p:cNvPr id="12" name="Picture 18" descr="Optiwave_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70625" y="130175"/>
            <a:ext cx="2600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a:spLocks noGrp="1" noChangeArrowheads="1"/>
          </p:cNvSpPr>
          <p:nvPr>
            <p:ph type="ctrTitle"/>
          </p:nvPr>
        </p:nvSpPr>
        <p:spPr>
          <a:xfrm>
            <a:off x="2041664" y="3650366"/>
            <a:ext cx="5436508" cy="1447800"/>
          </a:xfrm>
        </p:spPr>
        <p:txBody>
          <a:bodyPr/>
          <a:lstStyle>
            <a:lvl1pPr>
              <a:defRPr sz="3600">
                <a:solidFill>
                  <a:srgbClr val="0070C0"/>
                </a:solidFill>
              </a:defRPr>
            </a:lvl1pPr>
          </a:lstStyle>
          <a:p>
            <a:endParaRPr lang="en-GB" dirty="0"/>
          </a:p>
        </p:txBody>
      </p:sp>
    </p:spTree>
    <p:extLst>
      <p:ext uri="{BB962C8B-B14F-4D97-AF65-F5344CB8AC3E}">
        <p14:creationId xmlns:p14="http://schemas.microsoft.com/office/powerpoint/2010/main" val="42652687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4857FA2-9F0F-49AE-872E-87FCD82185C6}" type="datetimeFigureOut">
              <a:rPr lang="en-CA" smtClean="0">
                <a:solidFill>
                  <a:prstClr val="black">
                    <a:tint val="75000"/>
                  </a:prstClr>
                </a:solidFill>
              </a:rPr>
              <a:pPr/>
              <a:t>15/02/2017</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979210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84857FA2-9F0F-49AE-872E-87FCD82185C6}" type="datetimeFigureOut">
              <a:rPr lang="en-CA" smtClean="0">
                <a:solidFill>
                  <a:prstClr val="black">
                    <a:tint val="75000"/>
                  </a:prstClr>
                </a:solidFill>
              </a:rPr>
              <a:pPr/>
              <a:t>15/02/2017</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90440442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84857FA2-9F0F-49AE-872E-87FCD82185C6}" type="datetimeFigureOut">
              <a:rPr lang="en-CA" smtClean="0">
                <a:solidFill>
                  <a:prstClr val="black">
                    <a:tint val="75000"/>
                  </a:prstClr>
                </a:solidFill>
              </a:rPr>
              <a:pPr/>
              <a:t>15/02/2017</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58465858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857FA2-9F0F-49AE-872E-87FCD82185C6}" type="datetimeFigureOut">
              <a:rPr lang="en-CA" smtClean="0">
                <a:solidFill>
                  <a:prstClr val="black">
                    <a:tint val="75000"/>
                  </a:prstClr>
                </a:solidFill>
              </a:rPr>
              <a:pPr/>
              <a:t>15/02/2017</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97788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857FA2-9F0F-49AE-872E-87FCD82185C6}" type="datetimeFigureOut">
              <a:rPr lang="en-CA" smtClean="0">
                <a:solidFill>
                  <a:prstClr val="black">
                    <a:tint val="75000"/>
                  </a:prstClr>
                </a:solidFill>
              </a:rPr>
              <a:pPr/>
              <a:t>15/02/2017</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259273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857FA2-9F0F-49AE-872E-87FCD82185C6}" type="datetimeFigureOut">
              <a:rPr lang="en-CA" smtClean="0">
                <a:solidFill>
                  <a:prstClr val="black">
                    <a:tint val="75000"/>
                  </a:prstClr>
                </a:solidFill>
              </a:rPr>
              <a:pPr/>
              <a:t>15/02/2017</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CBD6D7B-7522-436D-937E-C3DFAAEACD77}"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78747288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8" descr="c:\users\jackson\Pictures\Picture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9087" y="130174"/>
            <a:ext cx="5356365" cy="401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userDrawn="1"/>
        </p:nvSpPr>
        <p:spPr bwMode="auto">
          <a:xfrm>
            <a:off x="5592763" y="5943600"/>
            <a:ext cx="1524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000000"/>
                </a:solidFill>
                <a:round/>
                <a:headEnd/>
                <a:tailEnd/>
              </a14:hiddenLine>
            </a:ext>
          </a:extLst>
        </p:spPr>
        <p:txBody>
          <a:bodyPr wrap="none" lIns="90000" tIns="45000" rIns="90000" bIns="45000">
            <a:spAutoFit/>
          </a:bodyP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dirty="0" smtClean="0">
                <a:solidFill>
                  <a:srgbClr val="808080"/>
                </a:solidFill>
                <a:cs typeface="Arial" charset="0"/>
              </a:rPr>
              <a:t>7 Capella Court</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dirty="0" smtClean="0">
                <a:solidFill>
                  <a:srgbClr val="808080"/>
                </a:solidFill>
                <a:cs typeface="Arial" charset="0"/>
              </a:rPr>
              <a:t>Nepean, ON, Canada</a:t>
            </a:r>
          </a:p>
          <a:p>
            <a:pPr eaLnBrk="1" fontAlgn="base" hangingPunct="1">
              <a:lnSpc>
                <a:spcPct val="93000"/>
              </a:lnSpc>
              <a:spcBef>
                <a:spcPct val="0"/>
              </a:spcBef>
              <a:spcAft>
                <a:spcPct val="0"/>
              </a:spcAft>
              <a:buClr>
                <a:srgbClr val="1D528D"/>
              </a:buClr>
              <a:buSzPct val="100000"/>
              <a:buFont typeface="Times New Roman" pitchFamily="18" charset="0"/>
              <a:buNone/>
              <a:defRPr/>
            </a:pPr>
            <a:r>
              <a:rPr lang="en-GB" sz="1100" dirty="0" smtClean="0">
                <a:solidFill>
                  <a:srgbClr val="808080"/>
                </a:solidFill>
                <a:cs typeface="Arial" charset="0"/>
              </a:rPr>
              <a:t>K2E 7X1</a:t>
            </a:r>
            <a:endParaRPr lang="en-GB" sz="1200" dirty="0" smtClean="0">
              <a:solidFill>
                <a:srgbClr val="808080"/>
              </a:solidFill>
              <a:cs typeface="Arial" charset="0"/>
            </a:endParaRPr>
          </a:p>
        </p:txBody>
      </p:sp>
      <p:sp>
        <p:nvSpPr>
          <p:cNvPr id="7" name="Rectangle 12"/>
          <p:cNvSpPr>
            <a:spLocks noChangeArrowheads="1"/>
          </p:cNvSpPr>
          <p:nvPr userDrawn="1"/>
        </p:nvSpPr>
        <p:spPr bwMode="auto">
          <a:xfrm>
            <a:off x="7273925" y="5954713"/>
            <a:ext cx="13795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lnSpc>
                <a:spcPct val="93000"/>
              </a:lnSpc>
              <a:spcBef>
                <a:spcPct val="0"/>
              </a:spcBef>
              <a:spcAft>
                <a:spcPct val="0"/>
              </a:spcAft>
              <a:buClr>
                <a:srgbClr val="1D528D"/>
              </a:buClr>
              <a:buSzPct val="100000"/>
              <a:buFont typeface="Times New Roman" pitchFamily="18" charset="0"/>
              <a:buNone/>
            </a:pPr>
            <a:r>
              <a:rPr lang="en-GB" sz="1100" b="1" dirty="0">
                <a:solidFill>
                  <a:srgbClr val="808080"/>
                </a:solidFill>
                <a:cs typeface="Arial" charset="0"/>
              </a:rPr>
              <a:t>+1 (613) 224-4700</a:t>
            </a:r>
          </a:p>
          <a:p>
            <a:pPr fontAlgn="base">
              <a:lnSpc>
                <a:spcPct val="95000"/>
              </a:lnSpc>
              <a:spcBef>
                <a:spcPct val="0"/>
              </a:spcBef>
              <a:spcAft>
                <a:spcPct val="0"/>
              </a:spcAft>
              <a:buClr>
                <a:srgbClr val="1D528D"/>
              </a:buClr>
              <a:buSzPct val="100000"/>
              <a:buFont typeface="Times New Roman" pitchFamily="18" charset="0"/>
              <a:buNone/>
            </a:pPr>
            <a:r>
              <a:rPr lang="en-GB" sz="1100" b="1" dirty="0">
                <a:solidFill>
                  <a:srgbClr val="FF0000"/>
                </a:solidFill>
                <a:cs typeface="Arial" charset="0"/>
              </a:rPr>
              <a:t>www.optiwave.com</a:t>
            </a:r>
            <a:endParaRPr lang="en-GB" sz="1100" b="1" dirty="0">
              <a:solidFill>
                <a:srgbClr val="808080"/>
              </a:solidFill>
              <a:cs typeface="Arial" charset="0"/>
            </a:endParaRPr>
          </a:p>
        </p:txBody>
      </p:sp>
      <p:sp>
        <p:nvSpPr>
          <p:cNvPr id="8" name="Line 14"/>
          <p:cNvSpPr>
            <a:spLocks noChangeShapeType="1"/>
          </p:cNvSpPr>
          <p:nvPr userDrawn="1"/>
        </p:nvSpPr>
        <p:spPr bwMode="auto">
          <a:xfrm>
            <a:off x="54102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dirty="0">
              <a:solidFill>
                <a:srgbClr val="000000"/>
              </a:solidFill>
              <a:cs typeface="Arial" charset="0"/>
            </a:endParaRPr>
          </a:p>
        </p:txBody>
      </p:sp>
      <p:sp>
        <p:nvSpPr>
          <p:cNvPr id="9" name="Line 16"/>
          <p:cNvSpPr>
            <a:spLocks noChangeShapeType="1"/>
          </p:cNvSpPr>
          <p:nvPr userDrawn="1"/>
        </p:nvSpPr>
        <p:spPr bwMode="auto">
          <a:xfrm>
            <a:off x="7162800" y="5943600"/>
            <a:ext cx="0" cy="533400"/>
          </a:xfrm>
          <a:prstGeom prst="line">
            <a:avLst/>
          </a:prstGeom>
          <a:noFill/>
          <a:ln w="6350">
            <a:solidFill>
              <a:srgbClr val="B4B4B4"/>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dirty="0">
              <a:solidFill>
                <a:srgbClr val="000000"/>
              </a:solidFill>
              <a:cs typeface="Arial" charset="0"/>
            </a:endParaRPr>
          </a:p>
        </p:txBody>
      </p:sp>
      <p:sp>
        <p:nvSpPr>
          <p:cNvPr id="11" name="Text Box 9"/>
          <p:cNvSpPr txBox="1">
            <a:spLocks noChangeArrowheads="1"/>
          </p:cNvSpPr>
          <p:nvPr userDrawn="1"/>
        </p:nvSpPr>
        <p:spPr bwMode="auto">
          <a:xfrm rot="16200000">
            <a:off x="8001000" y="5119688"/>
            <a:ext cx="2073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charset="0"/>
              </a:defRPr>
            </a:lvl1pPr>
            <a:lvl2pPr marL="742950" indent="-285750" eaLnBrk="0" hangingPunct="0">
              <a:defRPr sz="3600" b="1">
                <a:solidFill>
                  <a:schemeClr val="tx2"/>
                </a:solidFill>
                <a:latin typeface="Arial" charset="0"/>
              </a:defRPr>
            </a:lvl2pPr>
            <a:lvl3pPr marL="1143000" indent="-228600" eaLnBrk="0" hangingPunct="0">
              <a:defRPr sz="3600" b="1">
                <a:solidFill>
                  <a:schemeClr val="tx2"/>
                </a:solidFill>
                <a:latin typeface="Arial" charset="0"/>
              </a:defRPr>
            </a:lvl3pPr>
            <a:lvl4pPr marL="1600200" indent="-228600" eaLnBrk="0" hangingPunct="0">
              <a:defRPr sz="3600" b="1">
                <a:solidFill>
                  <a:schemeClr val="tx2"/>
                </a:solidFill>
                <a:latin typeface="Arial" charset="0"/>
              </a:defRPr>
            </a:lvl4pPr>
            <a:lvl5pPr marL="2057400" indent="-228600" eaLnBrk="0" hangingPunct="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pPr fontAlgn="base">
              <a:spcBef>
                <a:spcPct val="50000"/>
              </a:spcBef>
              <a:spcAft>
                <a:spcPct val="0"/>
              </a:spcAft>
              <a:defRPr/>
            </a:pPr>
            <a:r>
              <a:rPr lang="en-US" sz="800" b="0" dirty="0" smtClean="0">
                <a:solidFill>
                  <a:srgbClr val="808080"/>
                </a:solidFill>
                <a:cs typeface="Arial" charset="0"/>
              </a:rPr>
              <a:t>© 2009 Optiwave Systems, Inc.</a:t>
            </a:r>
          </a:p>
        </p:txBody>
      </p:sp>
      <p:pic>
        <p:nvPicPr>
          <p:cNvPr id="12" name="Picture 18" descr="Optiwave_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70625" y="130175"/>
            <a:ext cx="2600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a:spLocks noGrp="1" noChangeArrowheads="1"/>
          </p:cNvSpPr>
          <p:nvPr>
            <p:ph type="ctrTitle"/>
          </p:nvPr>
        </p:nvSpPr>
        <p:spPr>
          <a:xfrm>
            <a:off x="2041664" y="3650366"/>
            <a:ext cx="5436508" cy="1447800"/>
          </a:xfrm>
        </p:spPr>
        <p:txBody>
          <a:bodyPr/>
          <a:lstStyle>
            <a:lvl1pPr>
              <a:defRPr sz="3600">
                <a:solidFill>
                  <a:srgbClr val="0070C0"/>
                </a:solidFill>
              </a:defRPr>
            </a:lvl1pPr>
          </a:lstStyle>
          <a:p>
            <a:endParaRPr lang="en-GB" dirty="0"/>
          </a:p>
        </p:txBody>
      </p:sp>
    </p:spTree>
    <p:extLst>
      <p:ext uri="{BB962C8B-B14F-4D97-AF65-F5344CB8AC3E}">
        <p14:creationId xmlns:p14="http://schemas.microsoft.com/office/powerpoint/2010/main" val="3251038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8712200" y="6505575"/>
            <a:ext cx="431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600" b="1">
                <a:solidFill>
                  <a:schemeClr val="tx2"/>
                </a:solidFill>
                <a:latin typeface="Arial" charset="0"/>
              </a:defRPr>
            </a:lvl9pPr>
          </a:lstStyle>
          <a:p>
            <a:pPr algn="ctr" eaLnBrk="1" fontAlgn="base" hangingPunct="1">
              <a:lnSpc>
                <a:spcPct val="93000"/>
              </a:lnSpc>
              <a:spcBef>
                <a:spcPts val="875"/>
              </a:spcBef>
              <a:spcAft>
                <a:spcPct val="0"/>
              </a:spcAft>
              <a:buClr>
                <a:srgbClr val="000000"/>
              </a:buClr>
              <a:buSzPct val="100000"/>
              <a:buFont typeface="Times New Roman" pitchFamily="18" charset="0"/>
              <a:buNone/>
              <a:defRPr/>
            </a:pPr>
            <a:fld id="{55A2338E-951F-49EA-8036-F2D5F30D18EE}" type="slidenum">
              <a:rPr lang="en-GB" sz="1200" smtClean="0">
                <a:solidFill>
                  <a:srgbClr val="B4B4B4"/>
                </a:solidFill>
              </a:rPr>
              <a:pPr algn="ctr" eaLnBrk="1" fontAlgn="base" hangingPunct="1">
                <a:lnSpc>
                  <a:spcPct val="93000"/>
                </a:lnSpc>
                <a:spcBef>
                  <a:spcPts val="875"/>
                </a:spcBef>
                <a:spcAft>
                  <a:spcPct val="0"/>
                </a:spcAft>
                <a:buClr>
                  <a:srgbClr val="000000"/>
                </a:buClr>
                <a:buSzPct val="100000"/>
                <a:buFont typeface="Times New Roman" pitchFamily="18" charset="0"/>
                <a:buNone/>
                <a:defRPr/>
              </a:pPr>
              <a:t>‹#›</a:t>
            </a:fld>
            <a:endParaRPr lang="en-GB" sz="1400" smtClean="0">
              <a:solidFill>
                <a:srgbClr val="FFFFFF"/>
              </a:solidFill>
            </a:endParaRPr>
          </a:p>
        </p:txBody>
      </p:sp>
      <p:sp>
        <p:nvSpPr>
          <p:cNvPr id="2" name="Title 1"/>
          <p:cNvSpPr>
            <a:spLocks noGrp="1"/>
          </p:cNvSpPr>
          <p:nvPr>
            <p:ph type="title"/>
          </p:nvPr>
        </p:nvSpPr>
        <p:spPr>
          <a:xfrm>
            <a:off x="152400" y="609600"/>
            <a:ext cx="7758112" cy="1069975"/>
          </a:xfrm>
        </p:spPr>
        <p:txBody>
          <a:bodyPr/>
          <a:lstStyle/>
          <a:p>
            <a:r>
              <a:rPr lang="en-US" dirty="0" smtClean="0"/>
              <a:t>Click to edit Master title style</a:t>
            </a:r>
            <a:endParaRPr lang="en-CA" dirty="0"/>
          </a:p>
        </p:txBody>
      </p:sp>
      <p:sp>
        <p:nvSpPr>
          <p:cNvPr id="3" name="Content Placeholder 2"/>
          <p:cNvSpPr>
            <a:spLocks noGrp="1"/>
          </p:cNvSpPr>
          <p:nvPr>
            <p:ph idx="1"/>
          </p:nvPr>
        </p:nvSpPr>
        <p:spPr>
          <a:xfrm>
            <a:off x="228600" y="1981200"/>
            <a:ext cx="77724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40604819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8474310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757883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3933921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701028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276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23429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219825" y="82550"/>
            <a:ext cx="2895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27" name="Rectangle 2"/>
          <p:cNvSpPr>
            <a:spLocks noGrp="1" noChangeArrowheads="1"/>
          </p:cNvSpPr>
          <p:nvPr>
            <p:ph type="title"/>
          </p:nvPr>
        </p:nvSpPr>
        <p:spPr bwMode="auto">
          <a:xfrm>
            <a:off x="620713" y="685800"/>
            <a:ext cx="7834312"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Text Box 9"/>
          <p:cNvSpPr txBox="1">
            <a:spLocks noChangeArrowheads="1"/>
          </p:cNvSpPr>
          <p:nvPr userDrawn="1"/>
        </p:nvSpPr>
        <p:spPr bwMode="auto">
          <a:xfrm>
            <a:off x="8712200" y="6505575"/>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2"/>
                </a:solidFill>
                <a:latin typeface="Arial" charset="0"/>
              </a:defRPr>
            </a:lvl1pPr>
            <a:lvl2pPr marL="742950" indent="-285750" eaLnBrk="0" hangingPunct="0">
              <a:defRPr sz="3600" b="1">
                <a:solidFill>
                  <a:schemeClr val="tx2"/>
                </a:solidFill>
                <a:latin typeface="Arial" charset="0"/>
              </a:defRPr>
            </a:lvl2pPr>
            <a:lvl3pPr marL="1143000" indent="-228600" eaLnBrk="0" hangingPunct="0">
              <a:defRPr sz="3600" b="1">
                <a:solidFill>
                  <a:schemeClr val="tx2"/>
                </a:solidFill>
                <a:latin typeface="Arial" charset="0"/>
              </a:defRPr>
            </a:lvl3pPr>
            <a:lvl4pPr marL="1600200" indent="-228600" eaLnBrk="0" hangingPunct="0">
              <a:defRPr sz="3600" b="1">
                <a:solidFill>
                  <a:schemeClr val="tx2"/>
                </a:solidFill>
                <a:latin typeface="Arial" charset="0"/>
              </a:defRPr>
            </a:lvl4pPr>
            <a:lvl5pPr marL="2057400" indent="-228600" eaLnBrk="0" hangingPunct="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pPr algn="ctr" fontAlgn="base">
              <a:spcBef>
                <a:spcPct val="50000"/>
              </a:spcBef>
              <a:spcAft>
                <a:spcPct val="0"/>
              </a:spcAft>
              <a:defRPr/>
            </a:pPr>
            <a:fld id="{BF3E3443-4363-4E33-9DFD-575B278643CF}" type="slidenum">
              <a:rPr lang="en-US" sz="1400" smtClean="0">
                <a:solidFill>
                  <a:srgbClr val="FFFFFF"/>
                </a:solidFill>
              </a:rPr>
              <a:pPr algn="ctr" fontAlgn="base">
                <a:spcBef>
                  <a:spcPct val="50000"/>
                </a:spcBef>
                <a:spcAft>
                  <a:spcPct val="0"/>
                </a:spcAft>
                <a:defRPr/>
              </a:pPr>
              <a:t>‹#›</a:t>
            </a:fld>
            <a:endParaRPr lang="en-US" sz="1400" smtClean="0">
              <a:solidFill>
                <a:srgbClr val="FFFFFF"/>
              </a:solidFill>
            </a:endParaRPr>
          </a:p>
        </p:txBody>
      </p:sp>
      <p:pic>
        <p:nvPicPr>
          <p:cNvPr id="1030" name="Picture 18" descr="Optiwave_Logo"/>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80963" y="76200"/>
            <a:ext cx="19764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Line 9"/>
          <p:cNvSpPr>
            <a:spLocks noChangeShapeType="1"/>
          </p:cNvSpPr>
          <p:nvPr userDrawn="1"/>
        </p:nvSpPr>
        <p:spPr bwMode="auto">
          <a:xfrm>
            <a:off x="228600" y="685800"/>
            <a:ext cx="8686800" cy="0"/>
          </a:xfrm>
          <a:prstGeom prst="line">
            <a:avLst/>
          </a:prstGeom>
          <a:noFill/>
          <a:ln w="6350">
            <a:solidFill>
              <a:srgbClr val="C0C0C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CA" sz="3600" b="1" smtClean="0">
              <a:solidFill>
                <a:srgbClr val="000000"/>
              </a:solidFill>
            </a:endParaRPr>
          </a:p>
        </p:txBody>
      </p:sp>
    </p:spTree>
    <p:extLst>
      <p:ext uri="{BB962C8B-B14F-4D97-AF65-F5344CB8AC3E}">
        <p14:creationId xmlns:p14="http://schemas.microsoft.com/office/powerpoint/2010/main" val="392056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57FA2-9F0F-49AE-872E-87FCD82185C6}" type="datetimeFigureOut">
              <a:rPr lang="en-CA" smtClean="0">
                <a:solidFill>
                  <a:prstClr val="black">
                    <a:tint val="75000"/>
                  </a:prstClr>
                </a:solidFill>
                <a:cs typeface="Arial" charset="0"/>
              </a:rPr>
              <a:pPr/>
              <a:t>15/02/2017</a:t>
            </a:fld>
            <a:endParaRPr lang="en-CA" dirty="0">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smtClean="0">
                <a:solidFill>
                  <a:prstClr val="black">
                    <a:tint val="75000"/>
                  </a:prstClr>
                </a:solidFill>
                <a:cs typeface="Arial" charset="0"/>
              </a:rPr>
              <a:t>Confidential</a:t>
            </a:r>
            <a:endParaRPr lang="en-CA" dirty="0">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D6D7B-7522-436D-937E-C3DFAAEACD77}" type="slidenum">
              <a:rPr lang="en-CA" smtClean="0">
                <a:solidFill>
                  <a:prstClr val="black">
                    <a:tint val="75000"/>
                  </a:prstClr>
                </a:solidFill>
                <a:cs typeface="Arial" charset="0"/>
              </a:rPr>
              <a:pPr/>
              <a:t>‹#›</a:t>
            </a:fld>
            <a:endParaRPr lang="en-CA" dirty="0">
              <a:solidFill>
                <a:prstClr val="black">
                  <a:tint val="75000"/>
                </a:prstClr>
              </a:solidFill>
              <a:cs typeface="Arial" charset="0"/>
            </a:endParaRPr>
          </a:p>
        </p:txBody>
      </p:sp>
    </p:spTree>
    <p:extLst>
      <p:ext uri="{BB962C8B-B14F-4D97-AF65-F5344CB8AC3E}">
        <p14:creationId xmlns:p14="http://schemas.microsoft.com/office/powerpoint/2010/main" val="18122202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269875" y="3789040"/>
            <a:ext cx="8636000" cy="1868810"/>
          </a:xfrm>
        </p:spPr>
        <p:txBody>
          <a:bodyPr/>
          <a:lstStyle/>
          <a:p>
            <a:r>
              <a:rPr lang="en-CA" sz="3200" dirty="0" smtClean="0">
                <a:solidFill>
                  <a:schemeClr val="tx1"/>
                </a:solidFill>
              </a:rPr>
              <a:t>OptiSystem applications:</a:t>
            </a:r>
            <a:br>
              <a:rPr lang="en-CA" sz="3200" dirty="0" smtClean="0">
                <a:solidFill>
                  <a:schemeClr val="tx1"/>
                </a:solidFill>
              </a:rPr>
            </a:br>
            <a:r>
              <a:rPr lang="en-CA" sz="3200" dirty="0" smtClean="0">
                <a:solidFill>
                  <a:schemeClr val="bg2">
                    <a:lumMod val="75000"/>
                  </a:schemeClr>
                </a:solidFill>
              </a:rPr>
              <a:t>BER analysis of BPSK with RS </a:t>
            </a:r>
            <a:r>
              <a:rPr lang="en-CA" sz="3200" dirty="0" smtClean="0">
                <a:solidFill>
                  <a:schemeClr val="bg2">
                    <a:lumMod val="75000"/>
                  </a:schemeClr>
                </a:solidFill>
              </a:rPr>
              <a:t>encoding</a:t>
            </a:r>
            <a:endParaRPr lang="en-CA" sz="2800" b="0" i="1" dirty="0" smtClean="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925861"/>
            <a:ext cx="3868639"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091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2</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kern="0" dirty="0" smtClean="0">
                <a:solidFill>
                  <a:srgbClr val="4D4D4D"/>
                </a:solidFill>
              </a:rPr>
              <a:t>Introduction</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93533" y="873981"/>
            <a:ext cx="8945691" cy="3488470"/>
          </a:xfrm>
          <a:prstGeom prst="rect">
            <a:avLst/>
          </a:prstGeom>
          <a:noFill/>
          <a:ln w="63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pPr eaLnBrk="1" hangingPunct="1">
              <a:spcBef>
                <a:spcPts val="600"/>
              </a:spcBef>
              <a:defRPr/>
            </a:pPr>
            <a:r>
              <a:rPr lang="en-US" sz="1400" b="0" kern="0" dirty="0" smtClean="0">
                <a:solidFill>
                  <a:srgbClr val="000000"/>
                </a:solidFill>
                <a:latin typeface="Arial"/>
              </a:rPr>
              <a:t>This application note demonstrates how to perform the BER testing of a BPSK system with Reed Solomon (RS) encoders and decoders.</a:t>
            </a:r>
          </a:p>
          <a:p>
            <a:pPr eaLnBrk="1" hangingPunct="1">
              <a:spcBef>
                <a:spcPts val="600"/>
              </a:spcBef>
              <a:defRPr/>
            </a:pPr>
            <a:r>
              <a:rPr lang="en-US" sz="1400" b="0" kern="0" dirty="0" smtClean="0">
                <a:solidFill>
                  <a:srgbClr val="000000"/>
                </a:solidFill>
                <a:latin typeface="Arial"/>
              </a:rPr>
              <a:t>The typical output of a BER analysis is a set of waterfall curves that map a system’s BER results against gradually increasing background noise levels, defined as Eb/No (</a:t>
            </a:r>
            <a:r>
              <a:rPr lang="en-CA" sz="1400" b="0" kern="0" dirty="0">
                <a:solidFill>
                  <a:srgbClr val="000000"/>
                </a:solidFill>
                <a:latin typeface="Arial"/>
              </a:rPr>
              <a:t>the ratio of energy per bit to noise </a:t>
            </a:r>
            <a:r>
              <a:rPr lang="en-CA" sz="1400" b="0" kern="0" dirty="0" smtClean="0">
                <a:solidFill>
                  <a:srgbClr val="000000"/>
                </a:solidFill>
                <a:latin typeface="Arial"/>
              </a:rPr>
              <a:t>density). When Reed Solomon encoding is applied, the BER performance can be significantly improved as RS encoding can correct multiple errors per symbol block.</a:t>
            </a:r>
          </a:p>
          <a:p>
            <a:pPr eaLnBrk="1" hangingPunct="1">
              <a:spcBef>
                <a:spcPts val="600"/>
              </a:spcBef>
              <a:defRPr/>
            </a:pPr>
            <a:r>
              <a:rPr lang="en-CA" sz="1400" b="0" kern="0" dirty="0" smtClean="0">
                <a:solidFill>
                  <a:srgbClr val="000000"/>
                </a:solidFill>
                <a:latin typeface="Arial"/>
              </a:rPr>
              <a:t>An OptiSystem project has been built to allow for the automatic creation of BER waterfall curves for different settings of the RS encoder/decoder. </a:t>
            </a:r>
            <a:r>
              <a:rPr lang="en-US" sz="1400" b="0" kern="0" dirty="0" smtClean="0">
                <a:solidFill>
                  <a:srgbClr val="000000"/>
                </a:solidFill>
                <a:latin typeface="Arial"/>
              </a:rPr>
              <a:t>The project folder includes three files:</a:t>
            </a:r>
            <a:endParaRPr lang="en-US" sz="1200" b="0" kern="0" dirty="0" smtClean="0">
              <a:solidFill>
                <a:srgbClr val="000000"/>
              </a:solidFill>
              <a:latin typeface="Arial"/>
            </a:endParaRPr>
          </a:p>
          <a:p>
            <a:pPr lvl="1" eaLnBrk="1" hangingPunct="1">
              <a:spcBef>
                <a:spcPts val="200"/>
              </a:spcBef>
              <a:defRPr/>
            </a:pPr>
            <a:r>
              <a:rPr lang="en-US" sz="1200" b="0" kern="0" dirty="0" smtClean="0">
                <a:solidFill>
                  <a:srgbClr val="000000"/>
                </a:solidFill>
                <a:latin typeface="Arial"/>
              </a:rPr>
              <a:t>The OptiSystem project for the BPSK system analysis (</a:t>
            </a:r>
            <a:r>
              <a:rPr lang="en-US" sz="1200" i="1" kern="0" dirty="0">
                <a:solidFill>
                  <a:srgbClr val="000000"/>
                </a:solidFill>
                <a:latin typeface="Arial"/>
              </a:rPr>
              <a:t>BER_Calculation_RS_FEC_BPSK.osd</a:t>
            </a:r>
            <a:r>
              <a:rPr lang="en-US" sz="1200" b="0" kern="0" dirty="0" smtClean="0">
                <a:solidFill>
                  <a:srgbClr val="000000"/>
                </a:solidFill>
                <a:latin typeface="Arial"/>
              </a:rPr>
              <a:t>)</a:t>
            </a:r>
          </a:p>
          <a:p>
            <a:pPr lvl="1" eaLnBrk="1" hangingPunct="1">
              <a:spcBef>
                <a:spcPts val="200"/>
              </a:spcBef>
              <a:defRPr/>
            </a:pPr>
            <a:r>
              <a:rPr lang="en-US" sz="1200" b="0" kern="0" dirty="0" smtClean="0">
                <a:solidFill>
                  <a:srgbClr val="000000"/>
                </a:solidFill>
                <a:latin typeface="Arial"/>
              </a:rPr>
              <a:t>The Excel output file where the results are exported and plotted (</a:t>
            </a:r>
            <a:r>
              <a:rPr lang="en-US" sz="1200" i="1" kern="0" dirty="0" smtClean="0">
                <a:solidFill>
                  <a:srgbClr val="000000"/>
                </a:solidFill>
                <a:latin typeface="Arial"/>
              </a:rPr>
              <a:t>BER </a:t>
            </a:r>
            <a:r>
              <a:rPr lang="en-US" sz="1200" i="1" kern="0" dirty="0">
                <a:solidFill>
                  <a:srgbClr val="000000"/>
                </a:solidFill>
                <a:latin typeface="Arial"/>
              </a:rPr>
              <a:t>Analysis </a:t>
            </a:r>
            <a:r>
              <a:rPr lang="en-US" sz="1200" i="1" kern="0" dirty="0" smtClean="0">
                <a:solidFill>
                  <a:srgbClr val="000000"/>
                </a:solidFill>
                <a:latin typeface="Arial"/>
              </a:rPr>
              <a:t>BPSK FEC - </a:t>
            </a:r>
            <a:r>
              <a:rPr lang="en-US" sz="1200" i="1" kern="0" dirty="0">
                <a:solidFill>
                  <a:srgbClr val="000000"/>
                </a:solidFill>
                <a:latin typeface="Arial"/>
              </a:rPr>
              <a:t>Export </a:t>
            </a:r>
            <a:r>
              <a:rPr lang="en-US" sz="1200" i="1" kern="0" dirty="0" smtClean="0">
                <a:solidFill>
                  <a:srgbClr val="000000"/>
                </a:solidFill>
                <a:latin typeface="Arial"/>
              </a:rPr>
              <a:t>Excel.xlsx</a:t>
            </a:r>
            <a:r>
              <a:rPr lang="en-US" sz="1200" b="0" kern="0" dirty="0" smtClean="0">
                <a:solidFill>
                  <a:srgbClr val="000000"/>
                </a:solidFill>
                <a:latin typeface="Arial"/>
              </a:rPr>
              <a:t>)</a:t>
            </a:r>
          </a:p>
          <a:p>
            <a:pPr lvl="1" eaLnBrk="1" hangingPunct="1">
              <a:spcBef>
                <a:spcPts val="200"/>
              </a:spcBef>
              <a:defRPr/>
            </a:pPr>
            <a:r>
              <a:rPr lang="en-US" sz="1200" b="0" kern="0" dirty="0" smtClean="0">
                <a:solidFill>
                  <a:srgbClr val="000000"/>
                </a:solidFill>
                <a:latin typeface="Arial"/>
              </a:rPr>
              <a:t>The data tracking </a:t>
            </a:r>
            <a:r>
              <a:rPr lang="en-US" sz="1200" b="0" kern="0" dirty="0">
                <a:solidFill>
                  <a:srgbClr val="000000"/>
                </a:solidFill>
                <a:latin typeface="Arial"/>
              </a:rPr>
              <a:t>file </a:t>
            </a:r>
            <a:r>
              <a:rPr lang="en-US" sz="1200" b="0" kern="0" dirty="0" smtClean="0">
                <a:solidFill>
                  <a:srgbClr val="000000"/>
                </a:solidFill>
                <a:latin typeface="Arial"/>
              </a:rPr>
              <a:t>which provides more detailed information on the simulation results (</a:t>
            </a:r>
            <a:r>
              <a:rPr lang="en-US" sz="1200" i="1" kern="0" dirty="0">
                <a:solidFill>
                  <a:srgbClr val="000000"/>
                </a:solidFill>
                <a:latin typeface="Arial"/>
              </a:rPr>
              <a:t>BER_FEC_Analysis_Tracking.txt</a:t>
            </a:r>
            <a:r>
              <a:rPr lang="en-US" sz="1200" b="0" kern="0" dirty="0" smtClean="0">
                <a:solidFill>
                  <a:srgbClr val="000000"/>
                </a:solidFill>
                <a:latin typeface="Arial"/>
              </a:rPr>
              <a:t>) </a:t>
            </a:r>
          </a:p>
          <a:p>
            <a:pPr eaLnBrk="1" hangingPunct="1">
              <a:spcBef>
                <a:spcPts val="600"/>
              </a:spcBef>
              <a:defRPr/>
            </a:pPr>
            <a:r>
              <a:rPr lang="en-US" sz="1400" b="0" kern="0" dirty="0" smtClean="0">
                <a:solidFill>
                  <a:srgbClr val="000000"/>
                </a:solidFill>
                <a:latin typeface="Arial"/>
              </a:rPr>
              <a:t>The BER results for three common RS coding schemes (RS4, RS8, RS16) can be seen in the file </a:t>
            </a:r>
            <a:r>
              <a:rPr lang="en-US" sz="1400" b="0" i="1" kern="0" dirty="0">
                <a:solidFill>
                  <a:srgbClr val="000000"/>
                </a:solidFill>
                <a:latin typeface="Arial"/>
              </a:rPr>
              <a:t>BER Analysis BPSK FEC - Export </a:t>
            </a:r>
            <a:r>
              <a:rPr lang="en-US" sz="1400" b="0" i="1" kern="0" dirty="0" smtClean="0">
                <a:solidFill>
                  <a:srgbClr val="000000"/>
                </a:solidFill>
                <a:latin typeface="Arial"/>
              </a:rPr>
              <a:t>Excel.xlsx</a:t>
            </a:r>
            <a:r>
              <a:rPr lang="en-US" sz="1400" b="0" kern="0" dirty="0" smtClean="0">
                <a:solidFill>
                  <a:srgbClr val="000000"/>
                </a:solidFill>
                <a:latin typeface="Arial"/>
              </a:rPr>
              <a:t>. Prior to running a simulation these coding schemes can be set from the OptiSystem global parameters RSN and RSK. For example for RS16, RSN = 255 and RSK = 223</a:t>
            </a:r>
          </a:p>
        </p:txBody>
      </p:sp>
      <p:sp>
        <p:nvSpPr>
          <p:cNvPr id="13" name="TextBox 12"/>
          <p:cNvSpPr txBox="1"/>
          <p:nvPr/>
        </p:nvSpPr>
        <p:spPr>
          <a:xfrm>
            <a:off x="2819400" y="86396"/>
            <a:ext cx="3962400" cy="707886"/>
          </a:xfrm>
          <a:prstGeom prst="rect">
            <a:avLst/>
          </a:prstGeom>
          <a:solidFill>
            <a:schemeClr val="bg1">
              <a:lumMod val="95000"/>
            </a:schemeClr>
          </a:solidFill>
          <a:ln>
            <a:solidFill>
              <a:schemeClr val="tx1"/>
            </a:solidFill>
          </a:ln>
        </p:spPr>
        <p:txBody>
          <a:bodyPr wrap="square" rtlCol="0">
            <a:spAutoFit/>
          </a:bodyPr>
          <a:lstStyle/>
          <a:p>
            <a:r>
              <a:rPr lang="en-US" sz="2000" dirty="0" smtClean="0"/>
              <a:t>BER Analysis of BPSK with Reed Solomon encoding</a:t>
            </a:r>
            <a:endParaRPr lang="en-CA" sz="2000" dirty="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7525" y="65595"/>
            <a:ext cx="2188054" cy="756360"/>
          </a:xfrm>
          <a:prstGeom prst="rect">
            <a:avLst/>
          </a:prstGeom>
          <a:ln w="6350">
            <a:solidFill>
              <a:srgbClr val="002060"/>
            </a:solidFill>
          </a:ln>
        </p:spPr>
      </p:pic>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2220" y="4507300"/>
            <a:ext cx="3745155" cy="2039366"/>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15" name="Rectangle 14"/>
          <p:cNvSpPr/>
          <p:nvPr/>
        </p:nvSpPr>
        <p:spPr>
          <a:xfrm>
            <a:off x="2000250" y="6210300"/>
            <a:ext cx="2560371" cy="285750"/>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ular Callout 15"/>
          <p:cNvSpPr/>
          <p:nvPr/>
        </p:nvSpPr>
        <p:spPr>
          <a:xfrm>
            <a:off x="4641402" y="5349835"/>
            <a:ext cx="2749998" cy="488990"/>
          </a:xfrm>
          <a:prstGeom prst="wedgeRectCallout">
            <a:avLst>
              <a:gd name="adj1" fmla="val -51423"/>
              <a:gd name="adj2" fmla="val 126429"/>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These global parameters are linked to the “RS Index N” and “RS Index K” parameters of the </a:t>
            </a:r>
            <a:r>
              <a:rPr lang="en-US" sz="900" b="1" i="1" dirty="0" smtClean="0">
                <a:solidFill>
                  <a:schemeClr val="tx1"/>
                </a:solidFill>
                <a:latin typeface="Arial" panose="020B0604020202020204" pitchFamily="34" charset="0"/>
                <a:cs typeface="Arial" panose="020B0604020202020204" pitchFamily="34" charset="0"/>
              </a:rPr>
              <a:t>FEC Encoder </a:t>
            </a:r>
            <a:r>
              <a:rPr lang="en-US" sz="900" i="1" dirty="0" smtClean="0">
                <a:solidFill>
                  <a:schemeClr val="tx1"/>
                </a:solidFill>
                <a:latin typeface="Arial" panose="020B0604020202020204" pitchFamily="34" charset="0"/>
                <a:cs typeface="Arial" panose="020B0604020202020204" pitchFamily="34" charset="0"/>
              </a:rPr>
              <a:t>and </a:t>
            </a:r>
            <a:r>
              <a:rPr lang="en-US" sz="900" b="1" i="1" dirty="0" smtClean="0">
                <a:solidFill>
                  <a:schemeClr val="tx1"/>
                </a:solidFill>
                <a:latin typeface="Arial" panose="020B0604020202020204" pitchFamily="34" charset="0"/>
                <a:cs typeface="Arial" panose="020B0604020202020204" pitchFamily="34" charset="0"/>
              </a:rPr>
              <a:t>FEC Decoder</a:t>
            </a:r>
            <a:endParaRPr lang="en-CA" sz="900" b="1"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5511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131" y="2295525"/>
            <a:ext cx="6016012" cy="3709987"/>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51965"/>
            <a:ext cx="2133600" cy="365125"/>
          </a:xfrm>
        </p:spPr>
        <p:txBody>
          <a:bodyPr/>
          <a:lstStyle/>
          <a:p>
            <a:fld id="{8CBD6D7B-7522-436D-937E-C3DFAAEACD77}" type="slidenum">
              <a:rPr lang="en-CA" smtClean="0">
                <a:solidFill>
                  <a:prstClr val="black">
                    <a:tint val="75000"/>
                  </a:prstClr>
                </a:solidFill>
              </a:rPr>
              <a:pPr/>
              <a:t>3</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smtClean="0">
                <a:solidFill>
                  <a:srgbClr val="4D4D4D"/>
                </a:solidFill>
              </a:rPr>
              <a:t>How to run a BER simulation (1)</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993867" y="187510"/>
            <a:ext cx="3054883" cy="400110"/>
          </a:xfrm>
          <a:prstGeom prst="rect">
            <a:avLst/>
          </a:prstGeom>
          <a:solidFill>
            <a:schemeClr val="bg1">
              <a:lumMod val="95000"/>
            </a:schemeClr>
          </a:solidFill>
          <a:ln>
            <a:solidFill>
              <a:schemeClr val="tx1"/>
            </a:solidFill>
          </a:ln>
        </p:spPr>
        <p:txBody>
          <a:bodyPr wrap="square" rtlCol="0">
            <a:spAutoFit/>
          </a:bodyPr>
          <a:lstStyle/>
          <a:p>
            <a:r>
              <a:rPr lang="en-US" sz="2000" dirty="0" smtClean="0"/>
              <a:t>BER analysis – RS encoding</a:t>
            </a:r>
            <a:endParaRPr lang="en-CA" sz="2000" dirty="0"/>
          </a:p>
        </p:txBody>
      </p:sp>
      <p:sp>
        <p:nvSpPr>
          <p:cNvPr id="12" name="Rectangle 3"/>
          <p:cNvSpPr txBox="1">
            <a:spLocks noChangeArrowheads="1"/>
          </p:cNvSpPr>
          <p:nvPr/>
        </p:nvSpPr>
        <p:spPr bwMode="auto">
          <a:xfrm>
            <a:off x="209951" y="843650"/>
            <a:ext cx="8591149" cy="1289950"/>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pPr eaLnBrk="1" hangingPunct="1">
              <a:spcBef>
                <a:spcPts val="200"/>
              </a:spcBef>
              <a:buFont typeface="+mj-lt"/>
              <a:buAutoNum type="arabicPeriod"/>
              <a:defRPr/>
            </a:pPr>
            <a:r>
              <a:rPr lang="en-US" sz="1200" b="0" kern="0" dirty="0" smtClean="0">
                <a:solidFill>
                  <a:srgbClr val="000000"/>
                </a:solidFill>
                <a:latin typeface="Arial"/>
              </a:rPr>
              <a:t>Open the OptiSystem </a:t>
            </a:r>
            <a:r>
              <a:rPr lang="en-US" sz="1200" b="0" kern="0" dirty="0">
                <a:solidFill>
                  <a:srgbClr val="000000"/>
                </a:solidFill>
                <a:latin typeface="Arial"/>
              </a:rPr>
              <a:t>project </a:t>
            </a:r>
            <a:r>
              <a:rPr lang="en-US" sz="1200" i="1" kern="0" dirty="0" smtClean="0">
                <a:solidFill>
                  <a:srgbClr val="000000"/>
                </a:solidFill>
                <a:latin typeface="Arial"/>
              </a:rPr>
              <a:t>BER_Calculation_RS_FEC_BPSK.osd</a:t>
            </a:r>
            <a:endParaRPr lang="en-US" sz="1200" b="0" kern="0" dirty="0" smtClean="0">
              <a:solidFill>
                <a:srgbClr val="000000"/>
              </a:solidFill>
              <a:latin typeface="Arial"/>
            </a:endParaRPr>
          </a:p>
          <a:p>
            <a:pPr eaLnBrk="1" hangingPunct="1">
              <a:spcBef>
                <a:spcPts val="200"/>
              </a:spcBef>
              <a:buFont typeface="+mj-lt"/>
              <a:buAutoNum type="arabicPeriod"/>
              <a:defRPr/>
            </a:pPr>
            <a:r>
              <a:rPr lang="en-US" sz="1200" b="0" kern="0" dirty="0" smtClean="0">
                <a:solidFill>
                  <a:srgbClr val="000000"/>
                </a:solidFill>
                <a:latin typeface="Arial"/>
              </a:rPr>
              <a:t>After determining which RS coding scheme you wish to run (see previous slide for further information), select the tab “Script” (see GREEN box below)</a:t>
            </a:r>
          </a:p>
          <a:p>
            <a:pPr eaLnBrk="1" hangingPunct="1">
              <a:spcBef>
                <a:spcPts val="200"/>
              </a:spcBef>
              <a:buFont typeface="+mj-lt"/>
              <a:buAutoNum type="arabicPeriod"/>
              <a:defRPr/>
            </a:pPr>
            <a:r>
              <a:rPr lang="en-US" sz="1200" b="0" kern="0" dirty="0" smtClean="0">
                <a:solidFill>
                  <a:srgbClr val="000000"/>
                </a:solidFill>
                <a:latin typeface="Arial"/>
              </a:rPr>
              <a:t>Got </a:t>
            </a:r>
            <a:r>
              <a:rPr lang="en-US" sz="1200" b="0" kern="0" dirty="0">
                <a:solidFill>
                  <a:srgbClr val="000000"/>
                </a:solidFill>
                <a:latin typeface="Arial"/>
              </a:rPr>
              <a:t>to the line </a:t>
            </a:r>
            <a:r>
              <a:rPr lang="en-US" sz="1200" b="0" kern="0" dirty="0" smtClean="0">
                <a:solidFill>
                  <a:srgbClr val="000000"/>
                </a:solidFill>
                <a:latin typeface="Arial"/>
              </a:rPr>
              <a:t>“Set </a:t>
            </a:r>
            <a:r>
              <a:rPr lang="en-US" sz="1200" b="0" kern="0" dirty="0">
                <a:solidFill>
                  <a:srgbClr val="000000"/>
                </a:solidFill>
                <a:latin typeface="Arial"/>
              </a:rPr>
              <a:t>objWorkbook = </a:t>
            </a:r>
            <a:r>
              <a:rPr lang="en-US" sz="1200" b="0" kern="0" dirty="0" smtClean="0">
                <a:solidFill>
                  <a:srgbClr val="000000"/>
                </a:solidFill>
                <a:latin typeface="Arial"/>
              </a:rPr>
              <a:t>objExcel.Workbooks.Open(…)” (see BLUE box below) and set up the file path information such that it matches the location of the Excel export file on your computer. The format should be </a:t>
            </a:r>
            <a:r>
              <a:rPr lang="en-US" sz="1200" b="0" kern="0" dirty="0">
                <a:solidFill>
                  <a:srgbClr val="000000"/>
                </a:solidFill>
                <a:latin typeface="Arial"/>
              </a:rPr>
              <a:t>as </a:t>
            </a:r>
            <a:r>
              <a:rPr lang="en-US" sz="1200" b="0" kern="0" dirty="0" smtClean="0">
                <a:solidFill>
                  <a:srgbClr val="000000"/>
                </a:solidFill>
                <a:latin typeface="Arial"/>
              </a:rPr>
              <a:t>follows: </a:t>
            </a:r>
            <a:r>
              <a:rPr lang="en-US" sz="1200" b="0" i="1" kern="0" dirty="0">
                <a:solidFill>
                  <a:srgbClr val="C00000"/>
                </a:solidFill>
                <a:latin typeface="Arial"/>
              </a:rPr>
              <a:t>"C</a:t>
            </a:r>
            <a:r>
              <a:rPr lang="en-US" sz="1200" b="0" i="1" kern="0" dirty="0" smtClean="0">
                <a:solidFill>
                  <a:srgbClr val="C00000"/>
                </a:solidFill>
                <a:latin typeface="Arial"/>
              </a:rPr>
              <a:t>:\YourFilepath\BER analysis Reed Solomon\BER </a:t>
            </a:r>
            <a:r>
              <a:rPr lang="en-US" sz="1200" b="0" i="1" kern="0" dirty="0">
                <a:solidFill>
                  <a:srgbClr val="C00000"/>
                </a:solidFill>
                <a:latin typeface="Arial"/>
              </a:rPr>
              <a:t>Analysis BPSK FEC - Export Excel.xlsx ")</a:t>
            </a:r>
            <a:endParaRPr lang="en-US" sz="1200" b="0" i="1" kern="0" dirty="0" smtClean="0">
              <a:solidFill>
                <a:srgbClr val="C00000"/>
              </a:solidFill>
              <a:latin typeface="Arial"/>
            </a:endParaRPr>
          </a:p>
        </p:txBody>
      </p:sp>
      <p:sp>
        <p:nvSpPr>
          <p:cNvPr id="20" name="Rectangle 19"/>
          <p:cNvSpPr/>
          <p:nvPr/>
        </p:nvSpPr>
        <p:spPr>
          <a:xfrm>
            <a:off x="1160275" y="3620156"/>
            <a:ext cx="5871867" cy="85551"/>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ular Callout 20"/>
          <p:cNvSpPr/>
          <p:nvPr/>
        </p:nvSpPr>
        <p:spPr>
          <a:xfrm>
            <a:off x="7120205" y="3185686"/>
            <a:ext cx="1728876" cy="320462"/>
          </a:xfrm>
          <a:prstGeom prst="wedgeRectCallout">
            <a:avLst>
              <a:gd name="adj1" fmla="val -81879"/>
              <a:gd name="adj2" fmla="val 68524"/>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File path for Excel spreadsheet </a:t>
            </a:r>
            <a:endParaRPr lang="en-CA" sz="900" i="1"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1973921" y="5584076"/>
            <a:ext cx="428626" cy="179766"/>
          </a:xfrm>
          <a:prstGeom prst="rect">
            <a:avLst/>
          </a:prstGeom>
          <a:noFill/>
          <a:ln w="158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ular Callout 18"/>
          <p:cNvSpPr/>
          <p:nvPr/>
        </p:nvSpPr>
        <p:spPr>
          <a:xfrm>
            <a:off x="2654015" y="5225065"/>
            <a:ext cx="1270285" cy="254240"/>
          </a:xfrm>
          <a:prstGeom prst="wedgeRectCallout">
            <a:avLst>
              <a:gd name="adj1" fmla="val -72089"/>
              <a:gd name="adj2" fmla="val 140673"/>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b="1" i="1" dirty="0" smtClean="0">
                <a:solidFill>
                  <a:schemeClr val="tx1"/>
                </a:solidFill>
                <a:latin typeface="Arial" panose="020B0604020202020204" pitchFamily="34" charset="0"/>
                <a:cs typeface="Arial" panose="020B0604020202020204" pitchFamily="34" charset="0"/>
              </a:rPr>
              <a:t>OptiSystem Script tab</a:t>
            </a:r>
            <a:endParaRPr lang="en-CA" sz="900" b="1"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4587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503" y="2332746"/>
            <a:ext cx="7362813" cy="2831296"/>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80540"/>
            <a:ext cx="2133600" cy="365125"/>
          </a:xfrm>
        </p:spPr>
        <p:txBody>
          <a:bodyPr/>
          <a:lstStyle/>
          <a:p>
            <a:fld id="{8CBD6D7B-7522-436D-937E-C3DFAAEACD77}" type="slidenum">
              <a:rPr lang="en-CA" smtClean="0">
                <a:solidFill>
                  <a:prstClr val="black">
                    <a:tint val="75000"/>
                  </a:prstClr>
                </a:solidFill>
              </a:rPr>
              <a:pPr/>
              <a:t>4</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smtClean="0">
                <a:solidFill>
                  <a:srgbClr val="4D4D4D"/>
                </a:solidFill>
              </a:rPr>
              <a:t>How to run a BER simulation (2)</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209951" y="843649"/>
            <a:ext cx="8724499" cy="1436983"/>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pPr eaLnBrk="1" hangingPunct="1">
              <a:spcBef>
                <a:spcPts val="200"/>
              </a:spcBef>
              <a:buFont typeface="+mj-lt"/>
              <a:buAutoNum type="arabicPeriod" startAt="4"/>
              <a:defRPr/>
            </a:pPr>
            <a:r>
              <a:rPr lang="en-US" sz="1200" b="0" kern="0" dirty="0" smtClean="0">
                <a:solidFill>
                  <a:srgbClr val="000000"/>
                </a:solidFill>
                <a:latin typeface="Arial"/>
              </a:rPr>
              <a:t>Go to the line “</a:t>
            </a:r>
            <a:r>
              <a:rPr lang="en-CA" sz="1200" b="0" kern="0" dirty="0" smtClean="0">
                <a:solidFill>
                  <a:srgbClr val="000000"/>
                </a:solidFill>
                <a:latin typeface="Arial"/>
              </a:rPr>
              <a:t>Set objFileToWrite = CreateObject("Scripting.FileSystemObject").OpenTextFile(…)”</a:t>
            </a:r>
            <a:r>
              <a:rPr lang="en-US" sz="1200" b="0" kern="0" dirty="0" smtClean="0">
                <a:solidFill>
                  <a:srgbClr val="000000"/>
                </a:solidFill>
                <a:latin typeface="Arial"/>
              </a:rPr>
              <a:t> (see GREEN box below) and set up the file path information such that it matches the location of the data export file on your computer. The format should be as follows: </a:t>
            </a:r>
            <a:br>
              <a:rPr lang="en-US" sz="1200" b="0" kern="0" dirty="0" smtClean="0">
                <a:solidFill>
                  <a:srgbClr val="000000"/>
                </a:solidFill>
                <a:latin typeface="Arial"/>
              </a:rPr>
            </a:br>
            <a:r>
              <a:rPr lang="en-US" sz="1200" b="0" i="1" kern="0" dirty="0" smtClean="0">
                <a:solidFill>
                  <a:srgbClr val="C00000"/>
                </a:solidFill>
                <a:latin typeface="Arial"/>
              </a:rPr>
              <a:t>"C:\YourFilepath\BER analysis Reed Solomon\BER_FEC_Analysis_Tracking.txt",2,true)“</a:t>
            </a:r>
          </a:p>
          <a:p>
            <a:pPr eaLnBrk="1" hangingPunct="1">
              <a:spcBef>
                <a:spcPts val="200"/>
              </a:spcBef>
              <a:buFont typeface="+mj-lt"/>
              <a:buAutoNum type="arabicPeriod" startAt="4"/>
              <a:defRPr/>
            </a:pPr>
            <a:r>
              <a:rPr lang="en-US" sz="1200" b="0" kern="0" dirty="0" smtClean="0">
                <a:latin typeface="Arial"/>
              </a:rPr>
              <a:t>Go to the code section where the BER calculations are exported to Excel (see RED box below). Make sure to set the second number in the brackets (objExcel.Cells (7+i, </a:t>
            </a:r>
            <a:r>
              <a:rPr lang="en-US" sz="1200" b="0" kern="0" dirty="0" smtClean="0">
                <a:solidFill>
                  <a:srgbClr val="FF0000"/>
                </a:solidFill>
                <a:latin typeface="Arial"/>
              </a:rPr>
              <a:t>8</a:t>
            </a:r>
            <a:r>
              <a:rPr lang="en-US" sz="1200" b="0" kern="0" dirty="0" smtClean="0">
                <a:latin typeface="Arial"/>
              </a:rPr>
              <a:t>)) to align with the configuration for your simulation (no FEC, RS4, RS8, RS16 or </a:t>
            </a:r>
            <a:r>
              <a:rPr lang="en-US" sz="1200" b="0" kern="0" dirty="0" smtClean="0">
                <a:solidFill>
                  <a:srgbClr val="FF0000"/>
                </a:solidFill>
                <a:latin typeface="Arial"/>
              </a:rPr>
              <a:t>6</a:t>
            </a:r>
            <a:r>
              <a:rPr lang="en-US" sz="1200" b="0" kern="0" dirty="0" smtClean="0">
                <a:latin typeface="Arial"/>
              </a:rPr>
              <a:t>, </a:t>
            </a:r>
            <a:r>
              <a:rPr lang="en-US" sz="1200" b="0" kern="0" dirty="0" smtClean="0">
                <a:solidFill>
                  <a:srgbClr val="FF0000"/>
                </a:solidFill>
                <a:latin typeface="Arial"/>
              </a:rPr>
              <a:t>7</a:t>
            </a:r>
            <a:r>
              <a:rPr lang="en-US" sz="1200" b="0" kern="0" dirty="0" smtClean="0">
                <a:latin typeface="Arial"/>
              </a:rPr>
              <a:t>, </a:t>
            </a:r>
            <a:r>
              <a:rPr lang="en-US" sz="1200" b="0" kern="0" dirty="0" smtClean="0">
                <a:solidFill>
                  <a:srgbClr val="FF0000"/>
                </a:solidFill>
                <a:latin typeface="Arial"/>
              </a:rPr>
              <a:t>8</a:t>
            </a:r>
            <a:r>
              <a:rPr lang="en-US" sz="1200" b="0" kern="0" dirty="0" smtClean="0">
                <a:latin typeface="Arial"/>
              </a:rPr>
              <a:t> or </a:t>
            </a:r>
            <a:r>
              <a:rPr lang="en-US" sz="1200" b="0" kern="0" dirty="0" smtClean="0">
                <a:solidFill>
                  <a:srgbClr val="FF0000"/>
                </a:solidFill>
                <a:latin typeface="Arial"/>
              </a:rPr>
              <a:t>9</a:t>
            </a:r>
            <a:r>
              <a:rPr lang="en-US" sz="1200" b="0" kern="0" dirty="0" smtClean="0">
                <a:latin typeface="Arial"/>
              </a:rPr>
              <a:t>; respectively).</a:t>
            </a:r>
            <a:endParaRPr lang="en-US" sz="1200" b="0" kern="0" dirty="0" smtClean="0">
              <a:solidFill>
                <a:srgbClr val="000000"/>
              </a:solidFill>
              <a:latin typeface="Arial"/>
            </a:endParaRPr>
          </a:p>
          <a:p>
            <a:pPr eaLnBrk="1" hangingPunct="1">
              <a:spcBef>
                <a:spcPts val="200"/>
              </a:spcBef>
              <a:defRPr/>
            </a:pPr>
            <a:endParaRPr lang="en-US" sz="1200" b="0" kern="0" dirty="0">
              <a:solidFill>
                <a:srgbClr val="000000"/>
              </a:solidFill>
              <a:latin typeface="Arial"/>
            </a:endParaRPr>
          </a:p>
        </p:txBody>
      </p:sp>
      <p:sp>
        <p:nvSpPr>
          <p:cNvPr id="20" name="Rectangle 19"/>
          <p:cNvSpPr/>
          <p:nvPr/>
        </p:nvSpPr>
        <p:spPr>
          <a:xfrm>
            <a:off x="1190625" y="4675545"/>
            <a:ext cx="6984802" cy="85551"/>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ular Callout 20"/>
          <p:cNvSpPr/>
          <p:nvPr/>
        </p:nvSpPr>
        <p:spPr>
          <a:xfrm>
            <a:off x="6855039" y="4221733"/>
            <a:ext cx="1134927" cy="245492"/>
          </a:xfrm>
          <a:prstGeom prst="wedgeRectCallout">
            <a:avLst>
              <a:gd name="adj1" fmla="val -70298"/>
              <a:gd name="adj2" fmla="val 116898"/>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File path for </a:t>
            </a:r>
            <a:r>
              <a:rPr lang="en-US" sz="900" i="1" dirty="0">
                <a:solidFill>
                  <a:schemeClr val="tx1"/>
                </a:solidFill>
                <a:latin typeface="Arial" panose="020B0604020202020204" pitchFamily="34" charset="0"/>
                <a:cs typeface="Arial" panose="020B0604020202020204" pitchFamily="34" charset="0"/>
              </a:rPr>
              <a:t>d</a:t>
            </a:r>
            <a:r>
              <a:rPr lang="en-US" sz="900" i="1" dirty="0" smtClean="0">
                <a:solidFill>
                  <a:schemeClr val="tx1"/>
                </a:solidFill>
                <a:latin typeface="Arial" panose="020B0604020202020204" pitchFamily="34" charset="0"/>
                <a:cs typeface="Arial" panose="020B0604020202020204" pitchFamily="34" charset="0"/>
              </a:rPr>
              <a:t>ata file </a:t>
            </a:r>
            <a:endParaRPr lang="en-CA" sz="900" i="1" dirty="0">
              <a:solidFill>
                <a:schemeClr val="tx1"/>
              </a:solidFill>
              <a:latin typeface="Arial" panose="020B0604020202020204" pitchFamily="34" charset="0"/>
              <a:cs typeface="Arial" panose="020B0604020202020204" pitchFamily="34" charset="0"/>
            </a:endParaRPr>
          </a:p>
        </p:txBody>
      </p:sp>
      <p:sp>
        <p:nvSpPr>
          <p:cNvPr id="17" name="Rectangular Callout 16"/>
          <p:cNvSpPr/>
          <p:nvPr/>
        </p:nvSpPr>
        <p:spPr>
          <a:xfrm>
            <a:off x="5305090" y="2788667"/>
            <a:ext cx="1453754" cy="245492"/>
          </a:xfrm>
          <a:prstGeom prst="wedgeRectCallout">
            <a:avLst>
              <a:gd name="adj1" fmla="val 47029"/>
              <a:gd name="adj2" fmla="val -143060"/>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b="1" i="1" dirty="0" smtClean="0">
                <a:solidFill>
                  <a:schemeClr val="tx1"/>
                </a:solidFill>
                <a:latin typeface="Arial" panose="020B0604020202020204" pitchFamily="34" charset="0"/>
                <a:cs typeface="Arial" panose="020B0604020202020204" pitchFamily="34" charset="0"/>
              </a:rPr>
              <a:t>Run script </a:t>
            </a:r>
            <a:r>
              <a:rPr lang="en-US" sz="900" i="1" dirty="0" smtClean="0">
                <a:solidFill>
                  <a:schemeClr val="tx1"/>
                </a:solidFill>
                <a:latin typeface="Arial" panose="020B0604020202020204" pitchFamily="34" charset="0"/>
                <a:cs typeface="Arial" panose="020B0604020202020204" pitchFamily="34" charset="0"/>
              </a:rPr>
              <a:t>action button</a:t>
            </a:r>
            <a:endParaRPr lang="en-CA" sz="900" i="1"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6643687" y="2362199"/>
            <a:ext cx="140494" cy="179766"/>
          </a:xfrm>
          <a:prstGeom prst="rect">
            <a:avLst/>
          </a:prstGeom>
          <a:noFill/>
          <a:ln w="158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4405" y="4832727"/>
            <a:ext cx="5327030" cy="1519238"/>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1409700" y="5762624"/>
            <a:ext cx="3895390" cy="390525"/>
          </a:xfrm>
          <a:prstGeom prst="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ular Callout 18"/>
          <p:cNvSpPr/>
          <p:nvPr/>
        </p:nvSpPr>
        <p:spPr>
          <a:xfrm>
            <a:off x="5579006" y="5469599"/>
            <a:ext cx="2739804" cy="683549"/>
          </a:xfrm>
          <a:prstGeom prst="wedgeRectCallout">
            <a:avLst>
              <a:gd name="adj1" fmla="val -59659"/>
              <a:gd name="adj2" fmla="val 28216"/>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rgbClr val="FF0000"/>
                </a:solidFill>
                <a:latin typeface="Arial" panose="020B0604020202020204" pitchFamily="34" charset="0"/>
                <a:cs typeface="Arial" panose="020B0604020202020204" pitchFamily="34" charset="0"/>
              </a:rPr>
              <a:t>IMPORTANT: On the third line of objExcel.Cells(…) make sure to set the second value to 6, 7, 8  or 9 depending on the FEC configuration. Otherwise the wrong column will be populated with the BER results</a:t>
            </a:r>
            <a:endParaRPr lang="en-CA" sz="900" i="1" dirty="0">
              <a:solidFill>
                <a:srgbClr val="FF0000"/>
              </a:solidFill>
              <a:latin typeface="Arial" panose="020B0604020202020204" pitchFamily="34" charset="0"/>
              <a:cs typeface="Arial" panose="020B0604020202020204" pitchFamily="34" charset="0"/>
            </a:endParaRPr>
          </a:p>
        </p:txBody>
      </p:sp>
      <p:sp>
        <p:nvSpPr>
          <p:cNvPr id="22" name="TextBox 21"/>
          <p:cNvSpPr txBox="1"/>
          <p:nvPr/>
        </p:nvSpPr>
        <p:spPr>
          <a:xfrm>
            <a:off x="5993867" y="187510"/>
            <a:ext cx="3054883" cy="400110"/>
          </a:xfrm>
          <a:prstGeom prst="rect">
            <a:avLst/>
          </a:prstGeom>
          <a:solidFill>
            <a:schemeClr val="bg1">
              <a:lumMod val="95000"/>
            </a:schemeClr>
          </a:solidFill>
          <a:ln>
            <a:solidFill>
              <a:schemeClr val="tx1"/>
            </a:solidFill>
          </a:ln>
        </p:spPr>
        <p:txBody>
          <a:bodyPr wrap="square" rtlCol="0">
            <a:spAutoFit/>
          </a:bodyPr>
          <a:lstStyle/>
          <a:p>
            <a:r>
              <a:rPr lang="en-US" sz="2000" dirty="0" smtClean="0"/>
              <a:t>BER analysis – RS encoding</a:t>
            </a:r>
            <a:endParaRPr lang="en-CA" sz="2000" dirty="0"/>
          </a:p>
        </p:txBody>
      </p:sp>
    </p:spTree>
    <p:extLst>
      <p:ext uri="{BB962C8B-B14F-4D97-AF65-F5344CB8AC3E}">
        <p14:creationId xmlns:p14="http://schemas.microsoft.com/office/powerpoint/2010/main" val="4001835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41" y="3190071"/>
            <a:ext cx="8729265" cy="2901506"/>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80540"/>
            <a:ext cx="2133600" cy="365125"/>
          </a:xfrm>
        </p:spPr>
        <p:txBody>
          <a:bodyPr/>
          <a:lstStyle/>
          <a:p>
            <a:fld id="{8CBD6D7B-7522-436D-937E-C3DFAAEACD77}" type="slidenum">
              <a:rPr lang="en-CA" smtClean="0">
                <a:solidFill>
                  <a:prstClr val="black">
                    <a:tint val="75000"/>
                  </a:prstClr>
                </a:solidFill>
              </a:rPr>
              <a:pPr/>
              <a:t>5</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smtClean="0">
                <a:solidFill>
                  <a:srgbClr val="4D4D4D"/>
                </a:solidFill>
              </a:rPr>
              <a:t>How to run a BER simulation (3)</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209951" y="843650"/>
            <a:ext cx="8591149" cy="1499500"/>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pPr eaLnBrk="1" hangingPunct="1">
              <a:spcBef>
                <a:spcPts val="200"/>
              </a:spcBef>
              <a:buFont typeface="+mj-lt"/>
              <a:buAutoNum type="arabicPeriod" startAt="6"/>
              <a:defRPr/>
            </a:pPr>
            <a:r>
              <a:rPr lang="en-US" sz="1200" b="0" kern="0" dirty="0">
                <a:latin typeface="Arial"/>
              </a:rPr>
              <a:t>On the upper right menu bar, left-click select the “Run Script” action button (see GREEN box </a:t>
            </a:r>
            <a:r>
              <a:rPr lang="en-US" sz="1200" b="0" kern="0" dirty="0" smtClean="0">
                <a:latin typeface="Arial"/>
              </a:rPr>
              <a:t>previous slide). </a:t>
            </a:r>
            <a:r>
              <a:rPr lang="en-US" sz="1200" b="0" kern="0" dirty="0">
                <a:latin typeface="Arial"/>
              </a:rPr>
              <a:t>The simulation will start.</a:t>
            </a:r>
            <a:endParaRPr lang="en-US" sz="1200" b="0" kern="0" dirty="0">
              <a:solidFill>
                <a:srgbClr val="000000"/>
              </a:solidFill>
              <a:latin typeface="Arial"/>
            </a:endParaRPr>
          </a:p>
          <a:p>
            <a:pPr eaLnBrk="1" hangingPunct="1">
              <a:spcBef>
                <a:spcPts val="200"/>
              </a:spcBef>
              <a:buFont typeface="+mj-lt"/>
              <a:buAutoNum type="arabicPeriod" startAt="6"/>
              <a:defRPr/>
            </a:pPr>
            <a:r>
              <a:rPr lang="en-US" sz="1200" b="0" kern="0" dirty="0" smtClean="0">
                <a:solidFill>
                  <a:srgbClr val="000000"/>
                </a:solidFill>
                <a:latin typeface="Arial"/>
              </a:rPr>
              <a:t>The Excel spreadsheet will automatically open. At the end of each BER iteration, the simulation data for the BPSK system will be exported to the associated data columns in the spreadsheet (including </a:t>
            </a:r>
            <a:r>
              <a:rPr lang="en-US" sz="1200" kern="0" dirty="0" smtClean="0">
                <a:solidFill>
                  <a:srgbClr val="000000"/>
                </a:solidFill>
                <a:latin typeface="Arial"/>
              </a:rPr>
              <a:t>Eb/No</a:t>
            </a:r>
            <a:r>
              <a:rPr lang="en-US" sz="1200" b="0" kern="0" dirty="0" smtClean="0">
                <a:solidFill>
                  <a:srgbClr val="000000"/>
                </a:solidFill>
                <a:latin typeface="Arial"/>
              </a:rPr>
              <a:t>, </a:t>
            </a:r>
            <a:r>
              <a:rPr lang="en-US" sz="1200" kern="0" dirty="0" smtClean="0">
                <a:solidFill>
                  <a:srgbClr val="000000"/>
                </a:solidFill>
                <a:latin typeface="Arial"/>
              </a:rPr>
              <a:t>Eb/No (dB) </a:t>
            </a:r>
            <a:r>
              <a:rPr lang="en-US" sz="1200" b="0" kern="0" dirty="0" smtClean="0">
                <a:solidFill>
                  <a:srgbClr val="000000"/>
                </a:solidFill>
                <a:latin typeface="Arial"/>
              </a:rPr>
              <a:t>and one of the BER test configurations: </a:t>
            </a:r>
            <a:r>
              <a:rPr lang="en-US" sz="1200" kern="0" dirty="0" smtClean="0">
                <a:solidFill>
                  <a:srgbClr val="000000"/>
                </a:solidFill>
                <a:latin typeface="Arial"/>
              </a:rPr>
              <a:t>BER (No FEC)</a:t>
            </a:r>
            <a:r>
              <a:rPr lang="en-US" sz="1200" b="0" kern="0" dirty="0" smtClean="0">
                <a:solidFill>
                  <a:srgbClr val="000000"/>
                </a:solidFill>
                <a:latin typeface="Arial"/>
              </a:rPr>
              <a:t>, </a:t>
            </a:r>
            <a:r>
              <a:rPr lang="en-US" sz="1200" kern="0" dirty="0" smtClean="0">
                <a:solidFill>
                  <a:srgbClr val="000000"/>
                </a:solidFill>
                <a:latin typeface="Arial"/>
              </a:rPr>
              <a:t>BER(RS4)</a:t>
            </a:r>
            <a:r>
              <a:rPr lang="en-US" sz="1200" b="0" kern="0" dirty="0" smtClean="0">
                <a:solidFill>
                  <a:srgbClr val="000000"/>
                </a:solidFill>
                <a:latin typeface="Arial"/>
              </a:rPr>
              <a:t>, </a:t>
            </a:r>
            <a:r>
              <a:rPr lang="en-US" sz="1200" kern="0" dirty="0" smtClean="0">
                <a:solidFill>
                  <a:srgbClr val="000000"/>
                </a:solidFill>
                <a:latin typeface="Arial"/>
              </a:rPr>
              <a:t>BER(RS8)</a:t>
            </a:r>
            <a:r>
              <a:rPr lang="en-US" sz="1200" b="0" kern="0" dirty="0" smtClean="0">
                <a:solidFill>
                  <a:srgbClr val="000000"/>
                </a:solidFill>
                <a:latin typeface="Arial"/>
              </a:rPr>
              <a:t>, or </a:t>
            </a:r>
            <a:r>
              <a:rPr lang="en-US" sz="1200" kern="0" dirty="0" smtClean="0">
                <a:solidFill>
                  <a:srgbClr val="000000"/>
                </a:solidFill>
                <a:latin typeface="Arial"/>
              </a:rPr>
              <a:t>BER(RS16)</a:t>
            </a:r>
            <a:r>
              <a:rPr lang="en-US" sz="1200" b="0" kern="0" dirty="0" smtClean="0">
                <a:solidFill>
                  <a:srgbClr val="000000"/>
                </a:solidFill>
                <a:latin typeface="Arial"/>
              </a:rPr>
              <a:t> (see RED boxes)</a:t>
            </a:r>
            <a:endParaRPr lang="en-US" sz="1200" i="1" kern="0" dirty="0" smtClean="0">
              <a:solidFill>
                <a:srgbClr val="C00000"/>
              </a:solidFill>
              <a:latin typeface="Arial"/>
            </a:endParaRPr>
          </a:p>
          <a:p>
            <a:pPr eaLnBrk="1" hangingPunct="1">
              <a:spcBef>
                <a:spcPts val="200"/>
              </a:spcBef>
              <a:buFont typeface="+mj-lt"/>
              <a:buAutoNum type="arabicPeriod" startAt="6"/>
              <a:defRPr/>
            </a:pPr>
            <a:r>
              <a:rPr lang="en-US" sz="1200" b="0" kern="0" dirty="0" smtClean="0">
                <a:latin typeface="Arial"/>
              </a:rPr>
              <a:t>During the simulation a progress box will appear to provide information on the status of the simulation sweeps. Once the message “Simulation complete!” is posted, this dialog box can be closed</a:t>
            </a:r>
            <a:endParaRPr lang="en-US" sz="1200" b="0" kern="0" dirty="0" smtClean="0">
              <a:solidFill>
                <a:srgbClr val="000000"/>
              </a:solidFill>
              <a:latin typeface="Arial"/>
            </a:endParaRPr>
          </a:p>
        </p:txBody>
      </p:sp>
      <p:sp>
        <p:nvSpPr>
          <p:cNvPr id="21" name="Rectangular Callout 20"/>
          <p:cNvSpPr/>
          <p:nvPr/>
        </p:nvSpPr>
        <p:spPr>
          <a:xfrm>
            <a:off x="1369321" y="2835863"/>
            <a:ext cx="2226123" cy="354295"/>
          </a:xfrm>
          <a:prstGeom prst="wedgeRectCallout">
            <a:avLst>
              <a:gd name="adj1" fmla="val -59389"/>
              <a:gd name="adj2" fmla="val 182918"/>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The data for each row is updated after a simulation run of the OptiSystem script </a:t>
            </a:r>
            <a:endParaRPr lang="en-CA" sz="900" i="1"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371475" y="3695698"/>
            <a:ext cx="866775" cy="2395879"/>
          </a:xfrm>
          <a:prstGeom prst="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9" name="Straight Arrow Connector 18"/>
          <p:cNvCxnSpPr/>
          <p:nvPr/>
        </p:nvCxnSpPr>
        <p:spPr>
          <a:xfrm>
            <a:off x="1238250" y="5240899"/>
            <a:ext cx="3658611" cy="0"/>
          </a:xfrm>
          <a:prstGeom prst="straightConnector1">
            <a:avLst/>
          </a:prstGeom>
          <a:ln w="1905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17" name="Rectangular Callout 16"/>
          <p:cNvSpPr/>
          <p:nvPr/>
        </p:nvSpPr>
        <p:spPr>
          <a:xfrm>
            <a:off x="6200776" y="2517352"/>
            <a:ext cx="2870088" cy="1345612"/>
          </a:xfrm>
          <a:prstGeom prst="wedgeRectCallout">
            <a:avLst>
              <a:gd name="adj1" fmla="val -28970"/>
              <a:gd name="adj2" fmla="val 96946"/>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a:solidFill>
                  <a:schemeClr val="tx1"/>
                </a:solidFill>
                <a:latin typeface="Arial" panose="020B0604020202020204" pitchFamily="34" charset="0"/>
                <a:cs typeface="Arial" panose="020B0604020202020204" pitchFamily="34" charset="0"/>
              </a:rPr>
              <a:t>B</a:t>
            </a:r>
            <a:r>
              <a:rPr lang="en-US" sz="900" i="1" dirty="0" smtClean="0">
                <a:solidFill>
                  <a:schemeClr val="tx1"/>
                </a:solidFill>
                <a:latin typeface="Arial" panose="020B0604020202020204" pitchFamily="34" charset="0"/>
                <a:cs typeface="Arial" panose="020B0604020202020204" pitchFamily="34" charset="0"/>
              </a:rPr>
              <a:t>ER vs Eb/No simulation results are automatically plotted for the specified  RS format. Also the associated BER theoretical limit is calculated (obtained from  column </a:t>
            </a:r>
            <a:r>
              <a:rPr lang="en-US" sz="900" b="1" i="1" dirty="0" smtClean="0">
                <a:solidFill>
                  <a:schemeClr val="tx1"/>
                </a:solidFill>
                <a:latin typeface="Arial" panose="020B0604020202020204" pitchFamily="34" charset="0"/>
                <a:cs typeface="Arial" panose="020B0604020202020204" pitchFamily="34" charset="0"/>
              </a:rPr>
              <a:t>BER – Th</a:t>
            </a:r>
            <a:r>
              <a:rPr lang="en-US" sz="900" i="1" dirty="0" smtClean="0">
                <a:solidFill>
                  <a:schemeClr val="tx1"/>
                </a:solidFill>
                <a:latin typeface="Arial" panose="020B0604020202020204" pitchFamily="34" charset="0"/>
                <a:cs typeface="Arial" panose="020B0604020202020204" pitchFamily="34" charset="0"/>
              </a:rPr>
              <a:t>).</a:t>
            </a:r>
          </a:p>
          <a:p>
            <a:endParaRPr lang="en-US" sz="900" i="1" dirty="0">
              <a:solidFill>
                <a:schemeClr val="tx1"/>
              </a:solidFill>
              <a:latin typeface="Arial" panose="020B0604020202020204" pitchFamily="34" charset="0"/>
              <a:cs typeface="Arial" panose="020B0604020202020204" pitchFamily="34" charset="0"/>
            </a:endParaRPr>
          </a:p>
          <a:p>
            <a:r>
              <a:rPr lang="en-US" sz="900" i="1" dirty="0" smtClean="0">
                <a:solidFill>
                  <a:schemeClr val="tx1"/>
                </a:solidFill>
                <a:latin typeface="Arial" panose="020B0604020202020204" pitchFamily="34" charset="0"/>
                <a:cs typeface="Arial" panose="020B0604020202020204" pitchFamily="34" charset="0"/>
              </a:rPr>
              <a:t>As expected, RS16 provides the most powerful error correction capability as it can correct up to 16 symbols per correcting block. It however requires a larger number of  redundant symbols (overhead bits)</a:t>
            </a:r>
          </a:p>
        </p:txBody>
      </p:sp>
      <p:sp>
        <p:nvSpPr>
          <p:cNvPr id="20" name="Rectangle 19"/>
          <p:cNvSpPr/>
          <p:nvPr/>
        </p:nvSpPr>
        <p:spPr>
          <a:xfrm>
            <a:off x="1782625" y="3695697"/>
            <a:ext cx="2170249" cy="2395879"/>
          </a:xfrm>
          <a:prstGeom prst="rect">
            <a:avLst/>
          </a:prstGeom>
          <a:no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4" name="Straight Arrow Connector 23"/>
          <p:cNvCxnSpPr/>
          <p:nvPr/>
        </p:nvCxnSpPr>
        <p:spPr>
          <a:xfrm>
            <a:off x="3952874" y="4461998"/>
            <a:ext cx="1944570" cy="0"/>
          </a:xfrm>
          <a:prstGeom prst="straightConnector1">
            <a:avLst/>
          </a:prstGeom>
          <a:ln w="1905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993867" y="187510"/>
            <a:ext cx="3054883" cy="400110"/>
          </a:xfrm>
          <a:prstGeom prst="rect">
            <a:avLst/>
          </a:prstGeom>
          <a:solidFill>
            <a:schemeClr val="bg1">
              <a:lumMod val="95000"/>
            </a:schemeClr>
          </a:solidFill>
          <a:ln>
            <a:solidFill>
              <a:schemeClr val="tx1"/>
            </a:solidFill>
          </a:ln>
        </p:spPr>
        <p:txBody>
          <a:bodyPr wrap="square" rtlCol="0">
            <a:spAutoFit/>
          </a:bodyPr>
          <a:lstStyle/>
          <a:p>
            <a:r>
              <a:rPr lang="en-US" sz="2000" dirty="0" smtClean="0"/>
              <a:t>BER analysis – RS encoding</a:t>
            </a:r>
            <a:endParaRPr lang="en-CA" sz="2000" dirty="0"/>
          </a:p>
        </p:txBody>
      </p:sp>
    </p:spTree>
    <p:extLst>
      <p:ext uri="{BB962C8B-B14F-4D97-AF65-F5344CB8AC3E}">
        <p14:creationId xmlns:p14="http://schemas.microsoft.com/office/powerpoint/2010/main" val="1402725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82" y="2782709"/>
            <a:ext cx="7678118" cy="3008690"/>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80540"/>
            <a:ext cx="2133600" cy="365125"/>
          </a:xfrm>
        </p:spPr>
        <p:txBody>
          <a:bodyPr/>
          <a:lstStyle/>
          <a:p>
            <a:fld id="{8CBD6D7B-7522-436D-937E-C3DFAAEACD77}" type="slidenum">
              <a:rPr lang="en-CA" smtClean="0">
                <a:solidFill>
                  <a:prstClr val="black">
                    <a:tint val="75000"/>
                  </a:prstClr>
                </a:solidFill>
              </a:rPr>
              <a:pPr/>
              <a:t>6</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smtClean="0">
                <a:solidFill>
                  <a:srgbClr val="4D4D4D"/>
                </a:solidFill>
              </a:rPr>
              <a:t>How to run a BER simulation (4)</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209951" y="891275"/>
            <a:ext cx="8591149" cy="727975"/>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pPr eaLnBrk="1" hangingPunct="1">
              <a:spcBef>
                <a:spcPts val="200"/>
              </a:spcBef>
              <a:buFont typeface="+mj-lt"/>
              <a:buAutoNum type="arabicPeriod" startAt="9"/>
              <a:defRPr/>
            </a:pPr>
            <a:r>
              <a:rPr lang="en-US" sz="1200" b="0" kern="0" dirty="0" smtClean="0">
                <a:solidFill>
                  <a:srgbClr val="000000"/>
                </a:solidFill>
                <a:latin typeface="Arial"/>
              </a:rPr>
              <a:t>In addition to the Excel spreadsheet analysis tool kit, a data file is also created during the simulation. An example view of the data file content (from </a:t>
            </a:r>
            <a:r>
              <a:rPr lang="en-US" sz="1200" b="0" i="1" kern="0" dirty="0" smtClean="0">
                <a:solidFill>
                  <a:srgbClr val="000000"/>
                </a:solidFill>
                <a:latin typeface="Arial"/>
              </a:rPr>
              <a:t>BER_FEC_Analysis_Tracking.txt</a:t>
            </a:r>
            <a:r>
              <a:rPr lang="en-US" sz="1200" b="0" kern="0" dirty="0" smtClean="0">
                <a:solidFill>
                  <a:srgbClr val="000000"/>
                </a:solidFill>
                <a:latin typeface="Arial"/>
              </a:rPr>
              <a:t>) is shown below. The content of this file can be modified as required </a:t>
            </a:r>
            <a:r>
              <a:rPr lang="en-US" sz="1200" b="0" kern="0" dirty="0">
                <a:solidFill>
                  <a:srgbClr val="000000"/>
                </a:solidFill>
                <a:latin typeface="Arial"/>
              </a:rPr>
              <a:t>by </a:t>
            </a:r>
            <a:r>
              <a:rPr lang="en-US" sz="1200" b="0" kern="0" dirty="0" smtClean="0">
                <a:solidFill>
                  <a:srgbClr val="000000"/>
                </a:solidFill>
                <a:latin typeface="Arial"/>
              </a:rPr>
              <a:t>using the </a:t>
            </a:r>
            <a:r>
              <a:rPr lang="en-US" sz="1200" b="0" i="1" kern="0" dirty="0">
                <a:solidFill>
                  <a:srgbClr val="000000"/>
                </a:solidFill>
                <a:latin typeface="Arial"/>
              </a:rPr>
              <a:t>objFileToWrite.WriteLine</a:t>
            </a:r>
            <a:r>
              <a:rPr lang="en-US" sz="1200" b="0" i="1" kern="0" dirty="0" smtClean="0">
                <a:solidFill>
                  <a:srgbClr val="000000"/>
                </a:solidFill>
                <a:latin typeface="Arial"/>
              </a:rPr>
              <a:t>(“…") </a:t>
            </a:r>
            <a:r>
              <a:rPr lang="en-US" sz="1200" b="0" kern="0" dirty="0" smtClean="0">
                <a:solidFill>
                  <a:srgbClr val="000000"/>
                </a:solidFill>
                <a:latin typeface="Arial"/>
              </a:rPr>
              <a:t>command in the simulation script</a:t>
            </a:r>
          </a:p>
        </p:txBody>
      </p:sp>
      <p:sp>
        <p:nvSpPr>
          <p:cNvPr id="16" name="TextBox 15"/>
          <p:cNvSpPr txBox="1"/>
          <p:nvPr/>
        </p:nvSpPr>
        <p:spPr>
          <a:xfrm>
            <a:off x="812613" y="2534285"/>
            <a:ext cx="3215137" cy="276999"/>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smtClean="0"/>
              <a:t>Sample view </a:t>
            </a:r>
            <a:r>
              <a:rPr lang="en-US" sz="1200" i="1" dirty="0"/>
              <a:t>of </a:t>
            </a:r>
            <a:r>
              <a:rPr lang="en-US" sz="1200" i="1" dirty="0" smtClean="0"/>
              <a:t>BER_FEC_Analysis_Tracking.txt </a:t>
            </a:r>
            <a:endParaRPr lang="en-CA" sz="1200" i="1" dirty="0"/>
          </a:p>
        </p:txBody>
      </p:sp>
      <p:sp>
        <p:nvSpPr>
          <p:cNvPr id="13" name="Rectangular Callout 12"/>
          <p:cNvSpPr/>
          <p:nvPr/>
        </p:nvSpPr>
        <p:spPr>
          <a:xfrm>
            <a:off x="5162550" y="2908652"/>
            <a:ext cx="2906681" cy="374368"/>
          </a:xfrm>
          <a:prstGeom prst="wedgeRectCallout">
            <a:avLst>
              <a:gd name="adj1" fmla="val -36869"/>
              <a:gd name="adj2" fmla="val 112062"/>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In this example, five BER measurement iterations were performed per SNR per Symbol setting.</a:t>
            </a:r>
            <a:endParaRPr lang="en-CA" sz="900" i="1"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513582" y="3561120"/>
            <a:ext cx="5649093" cy="648930"/>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513582" y="4780320"/>
            <a:ext cx="5649093" cy="648930"/>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5993867" y="187510"/>
            <a:ext cx="3054883" cy="400110"/>
          </a:xfrm>
          <a:prstGeom prst="rect">
            <a:avLst/>
          </a:prstGeom>
          <a:solidFill>
            <a:schemeClr val="bg1">
              <a:lumMod val="95000"/>
            </a:schemeClr>
          </a:solidFill>
          <a:ln>
            <a:solidFill>
              <a:schemeClr val="tx1"/>
            </a:solidFill>
          </a:ln>
        </p:spPr>
        <p:txBody>
          <a:bodyPr wrap="square" rtlCol="0">
            <a:spAutoFit/>
          </a:bodyPr>
          <a:lstStyle/>
          <a:p>
            <a:r>
              <a:rPr lang="en-US" sz="2000" dirty="0" smtClean="0"/>
              <a:t>BER analysis – RS encoding</a:t>
            </a:r>
            <a:endParaRPr lang="en-CA" sz="2000" dirty="0"/>
          </a:p>
        </p:txBody>
      </p:sp>
    </p:spTree>
    <p:extLst>
      <p:ext uri="{BB962C8B-B14F-4D97-AF65-F5344CB8AC3E}">
        <p14:creationId xmlns:p14="http://schemas.microsoft.com/office/powerpoint/2010/main" val="2366740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774" y="3542033"/>
            <a:ext cx="8143875" cy="1295400"/>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80540"/>
            <a:ext cx="2133600" cy="365125"/>
          </a:xfrm>
        </p:spPr>
        <p:txBody>
          <a:bodyPr/>
          <a:lstStyle/>
          <a:p>
            <a:fld id="{8CBD6D7B-7522-436D-937E-C3DFAAEACD77}" type="slidenum">
              <a:rPr lang="en-CA" smtClean="0">
                <a:solidFill>
                  <a:prstClr val="black">
                    <a:tint val="75000"/>
                  </a:prstClr>
                </a:solidFill>
              </a:rPr>
              <a:pPr/>
              <a:t>7</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smtClean="0">
                <a:solidFill>
                  <a:srgbClr val="4D4D4D"/>
                </a:solidFill>
              </a:rPr>
              <a:t>Notes on BER &amp; FEC analysis (1)</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148694" y="843650"/>
            <a:ext cx="8591149" cy="2071000"/>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pPr eaLnBrk="1" hangingPunct="1">
              <a:spcBef>
                <a:spcPts val="200"/>
              </a:spcBef>
              <a:defRPr/>
            </a:pPr>
            <a:r>
              <a:rPr lang="en-US" sz="1200" b="0" kern="0" dirty="0" smtClean="0">
                <a:solidFill>
                  <a:srgbClr val="000000"/>
                </a:solidFill>
                <a:latin typeface="Arial"/>
              </a:rPr>
              <a:t>To create a waterfall curve for a specified modulation format, the VBScripting feature of OptiSystem is used to set up the test conditions, create an instance of OptiSystem, run the simulation and retrieve results from the components and visualizers (thus all simulation runs must start from the </a:t>
            </a:r>
            <a:r>
              <a:rPr lang="en-US" sz="1200" kern="0" dirty="0" smtClean="0">
                <a:solidFill>
                  <a:srgbClr val="000000"/>
                </a:solidFill>
                <a:latin typeface="Arial"/>
              </a:rPr>
              <a:t>Scripts</a:t>
            </a:r>
            <a:r>
              <a:rPr lang="en-US" sz="1200" b="0" kern="0" dirty="0" smtClean="0">
                <a:solidFill>
                  <a:srgbClr val="000000"/>
                </a:solidFill>
                <a:latin typeface="Arial"/>
              </a:rPr>
              <a:t> tab). If you wish to run a standalone simulation, to verify for example the system setup, start the simulation from the </a:t>
            </a:r>
            <a:r>
              <a:rPr lang="en-US" sz="1200" kern="0" dirty="0" smtClean="0">
                <a:solidFill>
                  <a:srgbClr val="000000"/>
                </a:solidFill>
                <a:latin typeface="Arial"/>
              </a:rPr>
              <a:t>Layout</a:t>
            </a:r>
            <a:r>
              <a:rPr lang="en-US" sz="1200" b="0" kern="0" dirty="0" smtClean="0">
                <a:solidFill>
                  <a:srgbClr val="000000"/>
                </a:solidFill>
                <a:latin typeface="Arial"/>
              </a:rPr>
              <a:t> tab (</a:t>
            </a:r>
            <a:r>
              <a:rPr lang="en-US" sz="1200" b="0" u="sng" kern="0" dirty="0" smtClean="0">
                <a:solidFill>
                  <a:srgbClr val="000000"/>
                </a:solidFill>
                <a:latin typeface="Arial"/>
              </a:rPr>
              <a:t>in this case the script will be ignored</a:t>
            </a:r>
            <a:r>
              <a:rPr lang="en-US" sz="1200" b="0" kern="0" dirty="0" smtClean="0">
                <a:solidFill>
                  <a:srgbClr val="000000"/>
                </a:solidFill>
                <a:latin typeface="Arial"/>
              </a:rPr>
              <a:t>)</a:t>
            </a:r>
          </a:p>
          <a:p>
            <a:pPr eaLnBrk="1" hangingPunct="1">
              <a:spcBef>
                <a:spcPts val="200"/>
              </a:spcBef>
              <a:defRPr/>
            </a:pPr>
            <a:r>
              <a:rPr lang="en-US" sz="1200" b="0" kern="0" dirty="0" smtClean="0">
                <a:solidFill>
                  <a:srgbClr val="000000"/>
                </a:solidFill>
                <a:latin typeface="Arial"/>
              </a:rPr>
              <a:t>For each simulation run, the parameter Eb/No is configured based on settings in the script and in turn applied to a white noise source in the project layout (specifically the </a:t>
            </a:r>
            <a:r>
              <a:rPr lang="en-US" sz="1200" b="0" i="1" kern="0" dirty="0" smtClean="0">
                <a:solidFill>
                  <a:srgbClr val="000000"/>
                </a:solidFill>
                <a:latin typeface="Arial"/>
              </a:rPr>
              <a:t>Noise power </a:t>
            </a:r>
            <a:r>
              <a:rPr lang="en-US" sz="1200" b="0" kern="0" dirty="0" smtClean="0">
                <a:solidFill>
                  <a:srgbClr val="000000"/>
                </a:solidFill>
                <a:latin typeface="Arial"/>
              </a:rPr>
              <a:t>setting for the </a:t>
            </a:r>
            <a:r>
              <a:rPr lang="en-US" sz="1200" kern="0" dirty="0" smtClean="0">
                <a:solidFill>
                  <a:srgbClr val="000000"/>
                </a:solidFill>
                <a:latin typeface="Arial"/>
              </a:rPr>
              <a:t>AWGN I </a:t>
            </a:r>
            <a:r>
              <a:rPr lang="en-US" sz="1200" b="0" kern="0" dirty="0" smtClean="0">
                <a:solidFill>
                  <a:srgbClr val="000000"/>
                </a:solidFill>
                <a:latin typeface="Arial"/>
              </a:rPr>
              <a:t>noise source)</a:t>
            </a:r>
          </a:p>
          <a:p>
            <a:pPr eaLnBrk="1" hangingPunct="1">
              <a:spcBef>
                <a:spcPts val="200"/>
              </a:spcBef>
              <a:defRPr/>
            </a:pPr>
            <a:r>
              <a:rPr lang="en-US" sz="1200" b="0" kern="0" dirty="0" smtClean="0">
                <a:solidFill>
                  <a:srgbClr val="000000"/>
                </a:solidFill>
                <a:latin typeface="Arial"/>
              </a:rPr>
              <a:t>To set the number of iterations in your simulation, the start value for Eb/No, and the level of change of Eb/No per iteration use the parameters </a:t>
            </a:r>
            <a:r>
              <a:rPr lang="en-US" sz="1200" b="0" i="1" kern="0" dirty="0" smtClean="0">
                <a:solidFill>
                  <a:srgbClr val="000000"/>
                </a:solidFill>
                <a:latin typeface="Arial"/>
              </a:rPr>
              <a:t>IterSNRPerSym</a:t>
            </a:r>
            <a:r>
              <a:rPr lang="en-US" sz="1200" b="0" kern="0" dirty="0" smtClean="0">
                <a:solidFill>
                  <a:srgbClr val="000000"/>
                </a:solidFill>
                <a:latin typeface="Arial"/>
              </a:rPr>
              <a:t>, </a:t>
            </a:r>
            <a:r>
              <a:rPr lang="en-US" sz="1200" b="0" i="1" kern="0" dirty="0" smtClean="0">
                <a:solidFill>
                  <a:srgbClr val="000000"/>
                </a:solidFill>
                <a:latin typeface="Arial"/>
              </a:rPr>
              <a:t>SNRPerSymStart</a:t>
            </a:r>
            <a:r>
              <a:rPr lang="en-US" sz="1200" b="0" kern="0" dirty="0" smtClean="0">
                <a:solidFill>
                  <a:srgbClr val="000000"/>
                </a:solidFill>
                <a:latin typeface="Arial"/>
              </a:rPr>
              <a:t> and </a:t>
            </a:r>
            <a:r>
              <a:rPr lang="en-US" sz="1200" b="0" i="1" kern="0" dirty="0" smtClean="0">
                <a:solidFill>
                  <a:srgbClr val="000000"/>
                </a:solidFill>
                <a:latin typeface="Arial"/>
              </a:rPr>
              <a:t>SNRPerSymStep</a:t>
            </a:r>
            <a:r>
              <a:rPr lang="en-US" sz="1200" b="0" kern="0" dirty="0" smtClean="0">
                <a:solidFill>
                  <a:srgbClr val="000000"/>
                </a:solidFill>
                <a:latin typeface="Arial"/>
              </a:rPr>
              <a:t> (see below)</a:t>
            </a:r>
          </a:p>
          <a:p>
            <a:pPr eaLnBrk="1" hangingPunct="1">
              <a:spcBef>
                <a:spcPts val="200"/>
              </a:spcBef>
              <a:defRPr/>
            </a:pPr>
            <a:r>
              <a:rPr lang="en-US" sz="1200" b="0" kern="0" dirty="0" smtClean="0">
                <a:solidFill>
                  <a:srgbClr val="000000"/>
                </a:solidFill>
                <a:latin typeface="Arial"/>
              </a:rPr>
              <a:t>Also if you would like to run a reduced number of iterations over a specific  sub-set of the sweep indices, use the parameter </a:t>
            </a:r>
            <a:r>
              <a:rPr lang="en-US" sz="1200" b="0" i="1" kern="0" dirty="0" smtClean="0">
                <a:solidFill>
                  <a:srgbClr val="000000"/>
                </a:solidFill>
                <a:latin typeface="Arial"/>
              </a:rPr>
              <a:t>StartIndex</a:t>
            </a:r>
            <a:r>
              <a:rPr lang="en-US" sz="1200" b="0" kern="0" dirty="0" smtClean="0">
                <a:solidFill>
                  <a:srgbClr val="000000"/>
                </a:solidFill>
                <a:latin typeface="Arial"/>
              </a:rPr>
              <a:t> to define at which index point you would like to start your iterations.</a:t>
            </a:r>
            <a:endParaRPr lang="en-US" sz="1200" b="0" kern="0" dirty="0">
              <a:solidFill>
                <a:srgbClr val="000000"/>
              </a:solidFill>
              <a:latin typeface="Arial"/>
            </a:endParaRPr>
          </a:p>
        </p:txBody>
      </p:sp>
      <p:sp>
        <p:nvSpPr>
          <p:cNvPr id="15" name="Rectangular Callout 14"/>
          <p:cNvSpPr/>
          <p:nvPr/>
        </p:nvSpPr>
        <p:spPr>
          <a:xfrm>
            <a:off x="336364" y="3224915"/>
            <a:ext cx="2906681" cy="232340"/>
          </a:xfrm>
          <a:prstGeom prst="wedgeRectCallout">
            <a:avLst>
              <a:gd name="adj1" fmla="val -27038"/>
              <a:gd name="adj2" fmla="val 163383"/>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Set the total number of iterations with IterSNRPerSym </a:t>
            </a:r>
            <a:endParaRPr lang="en-CA" sz="900" i="1" dirty="0">
              <a:solidFill>
                <a:schemeClr val="tx1"/>
              </a:solidFill>
              <a:latin typeface="Arial" panose="020B0604020202020204" pitchFamily="34" charset="0"/>
              <a:cs typeface="Arial" panose="020B0604020202020204" pitchFamily="34" charset="0"/>
            </a:endParaRPr>
          </a:p>
        </p:txBody>
      </p:sp>
      <p:sp>
        <p:nvSpPr>
          <p:cNvPr id="17" name="Rectangular Callout 16"/>
          <p:cNvSpPr/>
          <p:nvPr/>
        </p:nvSpPr>
        <p:spPr>
          <a:xfrm>
            <a:off x="4444268" y="3907577"/>
            <a:ext cx="2906681" cy="354757"/>
          </a:xfrm>
          <a:prstGeom prst="wedgeRectCallout">
            <a:avLst>
              <a:gd name="adj1" fmla="val -137797"/>
              <a:gd name="adj2" fmla="val 4680"/>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Set the start value  of Eb/No with SNRPerSymStart</a:t>
            </a:r>
          </a:p>
          <a:p>
            <a:r>
              <a:rPr lang="en-US" sz="900" i="1" dirty="0" smtClean="0">
                <a:solidFill>
                  <a:schemeClr val="tx1"/>
                </a:solidFill>
                <a:latin typeface="Arial" panose="020B0604020202020204" pitchFamily="34" charset="0"/>
                <a:cs typeface="Arial" panose="020B0604020202020204" pitchFamily="34" charset="0"/>
              </a:rPr>
              <a:t>NOTE: This value is assumed to be in dB! </a:t>
            </a:r>
            <a:endParaRPr lang="en-CA" sz="900" i="1" dirty="0">
              <a:solidFill>
                <a:schemeClr val="tx1"/>
              </a:solidFill>
              <a:latin typeface="Arial" panose="020B0604020202020204" pitchFamily="34" charset="0"/>
              <a:cs typeface="Arial" panose="020B0604020202020204" pitchFamily="34" charset="0"/>
            </a:endParaRPr>
          </a:p>
        </p:txBody>
      </p:sp>
      <p:sp>
        <p:nvSpPr>
          <p:cNvPr id="18" name="Rectangular Callout 17"/>
          <p:cNvSpPr/>
          <p:nvPr/>
        </p:nvSpPr>
        <p:spPr>
          <a:xfrm>
            <a:off x="4172588" y="4572276"/>
            <a:ext cx="3178361" cy="354757"/>
          </a:xfrm>
          <a:prstGeom prst="wedgeRectCallout">
            <a:avLst>
              <a:gd name="adj1" fmla="val -119775"/>
              <a:gd name="adj2" fmla="val -137622"/>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Set the incremental value  of Eb/No with SNRPerSymStep</a:t>
            </a:r>
          </a:p>
          <a:p>
            <a:r>
              <a:rPr lang="en-US" sz="900" i="1" dirty="0" smtClean="0">
                <a:solidFill>
                  <a:schemeClr val="tx1"/>
                </a:solidFill>
                <a:latin typeface="Arial" panose="020B0604020202020204" pitchFamily="34" charset="0"/>
                <a:cs typeface="Arial" panose="020B0604020202020204" pitchFamily="34" charset="0"/>
              </a:rPr>
              <a:t>NOTE: This value is assumed to be in dB! </a:t>
            </a:r>
            <a:endParaRPr lang="en-CA" sz="900" i="1" dirty="0">
              <a:solidFill>
                <a:schemeClr val="tx1"/>
              </a:solidFill>
              <a:latin typeface="Arial" panose="020B0604020202020204" pitchFamily="34" charset="0"/>
              <a:cs typeface="Arial" panose="020B0604020202020204" pitchFamily="34" charset="0"/>
            </a:endParaRPr>
          </a:p>
        </p:txBody>
      </p:sp>
      <p:sp>
        <p:nvSpPr>
          <p:cNvPr id="19" name="Rectangle 3"/>
          <p:cNvSpPr txBox="1">
            <a:spLocks noChangeArrowheads="1"/>
          </p:cNvSpPr>
          <p:nvPr/>
        </p:nvSpPr>
        <p:spPr bwMode="auto">
          <a:xfrm>
            <a:off x="85925" y="5524500"/>
            <a:ext cx="8867575" cy="827465"/>
          </a:xfrm>
          <a:prstGeom prst="rect">
            <a:avLst/>
          </a:prstGeom>
          <a:solidFill>
            <a:schemeClr val="accent1">
              <a:lumMod val="20000"/>
              <a:lumOff val="80000"/>
            </a:schemeClr>
          </a:solid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pPr marL="0" indent="0" eaLnBrk="1" hangingPunct="1">
              <a:spcBef>
                <a:spcPts val="200"/>
              </a:spcBef>
              <a:buNone/>
              <a:defRPr/>
            </a:pPr>
            <a:r>
              <a:rPr lang="en-US" sz="1200" i="1" kern="0" dirty="0" smtClean="0">
                <a:solidFill>
                  <a:srgbClr val="000000"/>
                </a:solidFill>
                <a:latin typeface="Arial"/>
              </a:rPr>
              <a:t>TIP:</a:t>
            </a:r>
            <a:r>
              <a:rPr lang="en-US" sz="1200" b="0" i="1" kern="0" dirty="0" smtClean="0">
                <a:solidFill>
                  <a:srgbClr val="000000"/>
                </a:solidFill>
                <a:latin typeface="Arial"/>
              </a:rPr>
              <a:t> To improve the accuracy of BER results under low noise conditions (where the symbol/bit error counts may be quite low) or when a strong FEC encoding is used, it is recommended to increase the Sequence length setting. Also you can increase the parameter </a:t>
            </a:r>
            <a:r>
              <a:rPr lang="en-US" sz="1200" b="0" i="1" u="sng" kern="0" dirty="0" err="1" smtClean="0">
                <a:solidFill>
                  <a:srgbClr val="000000"/>
                </a:solidFill>
                <a:latin typeface="Arial"/>
              </a:rPr>
              <a:t>IterBER</a:t>
            </a:r>
            <a:r>
              <a:rPr lang="en-US" sz="1200" b="0" i="1" kern="0" dirty="0" smtClean="0">
                <a:solidFill>
                  <a:srgbClr val="000000"/>
                </a:solidFill>
                <a:latin typeface="Arial"/>
              </a:rPr>
              <a:t> to a value greater than 1 (when this is done, the simulation will perform extra runs for each noise level and take the average of the results)</a:t>
            </a:r>
            <a:endParaRPr lang="en-US" sz="1200" b="0" i="1" kern="0" dirty="0">
              <a:solidFill>
                <a:srgbClr val="000000"/>
              </a:solidFill>
              <a:latin typeface="Arial"/>
            </a:endParaRPr>
          </a:p>
        </p:txBody>
      </p:sp>
      <p:sp>
        <p:nvSpPr>
          <p:cNvPr id="20" name="Rectangular Callout 19"/>
          <p:cNvSpPr/>
          <p:nvPr/>
        </p:nvSpPr>
        <p:spPr>
          <a:xfrm>
            <a:off x="3300755" y="3102961"/>
            <a:ext cx="3462555" cy="355386"/>
          </a:xfrm>
          <a:prstGeom prst="wedgeRectCallout">
            <a:avLst>
              <a:gd name="adj1" fmla="val -108251"/>
              <a:gd name="adj2" fmla="val 181844"/>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When set to a value greater than 1, multiple runs (equal to this value) will be performed for each Eb/No setting and averaged</a:t>
            </a:r>
            <a:endParaRPr lang="en-CA" sz="900" i="1" dirty="0">
              <a:solidFill>
                <a:schemeClr val="tx1"/>
              </a:solidFill>
              <a:latin typeface="Arial" panose="020B0604020202020204" pitchFamily="34" charset="0"/>
              <a:cs typeface="Arial" panose="020B0604020202020204" pitchFamily="34" charset="0"/>
            </a:endParaRPr>
          </a:p>
        </p:txBody>
      </p:sp>
      <p:sp>
        <p:nvSpPr>
          <p:cNvPr id="22" name="Rectangular Callout 21"/>
          <p:cNvSpPr/>
          <p:nvPr/>
        </p:nvSpPr>
        <p:spPr>
          <a:xfrm>
            <a:off x="200523" y="4985876"/>
            <a:ext cx="3178361" cy="354757"/>
          </a:xfrm>
          <a:prstGeom prst="wedgeRectCallout">
            <a:avLst>
              <a:gd name="adj1" fmla="val -19382"/>
              <a:gd name="adj2" fmla="val -199375"/>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Use the parameter StartIndex to fine tune your iterations by performing runs over a specific set of iteration indices</a:t>
            </a:r>
          </a:p>
        </p:txBody>
      </p:sp>
      <p:sp>
        <p:nvSpPr>
          <p:cNvPr id="23" name="TextBox 22"/>
          <p:cNvSpPr txBox="1"/>
          <p:nvPr/>
        </p:nvSpPr>
        <p:spPr>
          <a:xfrm>
            <a:off x="5993867" y="187510"/>
            <a:ext cx="3054883" cy="400110"/>
          </a:xfrm>
          <a:prstGeom prst="rect">
            <a:avLst/>
          </a:prstGeom>
          <a:solidFill>
            <a:schemeClr val="bg1">
              <a:lumMod val="95000"/>
            </a:schemeClr>
          </a:solidFill>
          <a:ln>
            <a:solidFill>
              <a:schemeClr val="tx1"/>
            </a:solidFill>
          </a:ln>
        </p:spPr>
        <p:txBody>
          <a:bodyPr wrap="square" rtlCol="0">
            <a:spAutoFit/>
          </a:bodyPr>
          <a:lstStyle/>
          <a:p>
            <a:r>
              <a:rPr lang="en-US" sz="2000" dirty="0" smtClean="0"/>
              <a:t>BER analysis – RS encoding</a:t>
            </a:r>
            <a:endParaRPr lang="en-CA" sz="2000" dirty="0"/>
          </a:p>
        </p:txBody>
      </p:sp>
    </p:spTree>
    <p:extLst>
      <p:ext uri="{BB962C8B-B14F-4D97-AF65-F5344CB8AC3E}">
        <p14:creationId xmlns:p14="http://schemas.microsoft.com/office/powerpoint/2010/main" val="1272526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54" y="2663318"/>
            <a:ext cx="6863709" cy="2861182"/>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80540"/>
            <a:ext cx="2133600" cy="365125"/>
          </a:xfrm>
        </p:spPr>
        <p:txBody>
          <a:bodyPr/>
          <a:lstStyle/>
          <a:p>
            <a:fld id="{8CBD6D7B-7522-436D-937E-C3DFAAEACD77}" type="slidenum">
              <a:rPr lang="en-CA" smtClean="0">
                <a:solidFill>
                  <a:prstClr val="black">
                    <a:tint val="75000"/>
                  </a:prstClr>
                </a:solidFill>
              </a:rPr>
              <a:pPr/>
              <a:t>8</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smtClean="0">
                <a:solidFill>
                  <a:srgbClr val="4D4D4D"/>
                </a:solidFill>
              </a:rPr>
              <a:t>Notes on BER &amp; FEC analysis (2)</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171851" y="843650"/>
            <a:ext cx="8781649" cy="1247568"/>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pPr eaLnBrk="1" hangingPunct="1">
              <a:spcBef>
                <a:spcPts val="200"/>
              </a:spcBef>
              <a:defRPr/>
            </a:pPr>
            <a:r>
              <a:rPr lang="en-US" sz="1200" b="0" kern="0" dirty="0" smtClean="0">
                <a:solidFill>
                  <a:srgbClr val="000000"/>
                </a:solidFill>
                <a:latin typeface="Arial"/>
              </a:rPr>
              <a:t>To verify that the noise settings are being properly applied to the I channel, the Eb/No parameter is re-calculated in OptiSystem through a Component script procedure written in the Oscilloscope Visualizer (this Visualizer includes a calculation result for </a:t>
            </a:r>
            <a:r>
              <a:rPr lang="en-US" sz="1200" i="1" kern="0" dirty="0" smtClean="0">
                <a:solidFill>
                  <a:srgbClr val="000000"/>
                </a:solidFill>
                <a:latin typeface="Arial"/>
              </a:rPr>
              <a:t>Noise (Variance) </a:t>
            </a:r>
            <a:r>
              <a:rPr lang="en-US" sz="1200" b="0" kern="0" dirty="0" smtClean="0">
                <a:solidFill>
                  <a:srgbClr val="000000"/>
                </a:solidFill>
                <a:latin typeface="Arial"/>
              </a:rPr>
              <a:t>which is applied to the calculation for Eb/No)</a:t>
            </a:r>
          </a:p>
          <a:p>
            <a:pPr eaLnBrk="1" hangingPunct="1">
              <a:spcBef>
                <a:spcPts val="200"/>
              </a:spcBef>
              <a:defRPr/>
            </a:pPr>
            <a:r>
              <a:rPr lang="en-US" sz="1200" b="0" kern="0" dirty="0" smtClean="0">
                <a:solidFill>
                  <a:srgbClr val="000000"/>
                </a:solidFill>
                <a:latin typeface="Arial"/>
              </a:rPr>
              <a:t>The results Eb/No are in turn exported to the Excel analysis spreadsheet and used for plotting of the BER waterfall curves</a:t>
            </a:r>
          </a:p>
          <a:p>
            <a:pPr eaLnBrk="1" hangingPunct="1">
              <a:spcBef>
                <a:spcPts val="200"/>
              </a:spcBef>
              <a:defRPr/>
            </a:pPr>
            <a:r>
              <a:rPr lang="en-US" sz="1200" b="0" kern="0" dirty="0" smtClean="0">
                <a:solidFill>
                  <a:srgbClr val="000000"/>
                </a:solidFill>
                <a:latin typeface="Arial"/>
              </a:rPr>
              <a:t>The </a:t>
            </a:r>
            <a:r>
              <a:rPr lang="en-US" sz="1200" b="0" i="1" kern="0" dirty="0" smtClean="0">
                <a:solidFill>
                  <a:srgbClr val="000000"/>
                </a:solidFill>
                <a:latin typeface="Arial"/>
              </a:rPr>
              <a:t>Bit Errors</a:t>
            </a:r>
            <a:r>
              <a:rPr lang="en-US" sz="1200" b="0" kern="0" dirty="0" smtClean="0">
                <a:solidFill>
                  <a:srgbClr val="000000"/>
                </a:solidFill>
                <a:latin typeface="Arial"/>
              </a:rPr>
              <a:t> (and the associated </a:t>
            </a:r>
            <a:r>
              <a:rPr lang="en-US" sz="1200" b="0" i="1" kern="0" dirty="0" smtClean="0">
                <a:solidFill>
                  <a:srgbClr val="000000"/>
                </a:solidFill>
                <a:latin typeface="Arial"/>
              </a:rPr>
              <a:t>Sequence length for BER per iteration</a:t>
            </a:r>
            <a:r>
              <a:rPr lang="en-US" sz="1200" b="0" kern="0" dirty="0" smtClean="0">
                <a:solidFill>
                  <a:srgbClr val="000000"/>
                </a:solidFill>
                <a:latin typeface="Arial"/>
              </a:rPr>
              <a:t>) are obtained from the BER Test Set</a:t>
            </a:r>
          </a:p>
        </p:txBody>
      </p:sp>
      <p:sp>
        <p:nvSpPr>
          <p:cNvPr id="15" name="Rectangular Callout 14"/>
          <p:cNvSpPr/>
          <p:nvPr/>
        </p:nvSpPr>
        <p:spPr>
          <a:xfrm>
            <a:off x="1441264" y="2356920"/>
            <a:ext cx="2906681" cy="402043"/>
          </a:xfrm>
          <a:prstGeom prst="wedgeRectCallout">
            <a:avLst>
              <a:gd name="adj1" fmla="val -11309"/>
              <a:gd name="adj2" fmla="val 262226"/>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For each iteration, the </a:t>
            </a:r>
            <a:r>
              <a:rPr lang="en-US" sz="900" b="1" i="1" dirty="0" smtClean="0">
                <a:solidFill>
                  <a:schemeClr val="tx1"/>
                </a:solidFill>
                <a:latin typeface="Arial" panose="020B0604020202020204" pitchFamily="34" charset="0"/>
                <a:cs typeface="Arial" panose="020B0604020202020204" pitchFamily="34" charset="0"/>
              </a:rPr>
              <a:t>Noise power </a:t>
            </a:r>
            <a:r>
              <a:rPr lang="en-US" sz="900" i="1" dirty="0" smtClean="0">
                <a:solidFill>
                  <a:schemeClr val="tx1"/>
                </a:solidFill>
                <a:latin typeface="Arial" panose="020B0604020202020204" pitchFamily="34" charset="0"/>
                <a:cs typeface="Arial" panose="020B0604020202020204" pitchFamily="34" charset="0"/>
              </a:rPr>
              <a:t>is updated via the simulation script (based on the Eb/No setting)</a:t>
            </a:r>
            <a:endParaRPr lang="en-CA" sz="900" i="1" dirty="0">
              <a:solidFill>
                <a:schemeClr val="tx1"/>
              </a:solidFill>
              <a:latin typeface="Arial" panose="020B0604020202020204" pitchFamily="34" charset="0"/>
              <a:cs typeface="Arial" panose="020B0604020202020204" pitchFamily="34" charset="0"/>
            </a:endParaRPr>
          </a:p>
        </p:txBody>
      </p:sp>
      <p:cxnSp>
        <p:nvCxnSpPr>
          <p:cNvPr id="18" name="Straight Arrow Connector 17"/>
          <p:cNvCxnSpPr>
            <a:endCxn id="2" idx="3"/>
          </p:cNvCxnSpPr>
          <p:nvPr/>
        </p:nvCxnSpPr>
        <p:spPr>
          <a:xfrm>
            <a:off x="6181725" y="2905125"/>
            <a:ext cx="907938" cy="1188784"/>
          </a:xfrm>
          <a:prstGeom prst="straightConnector1">
            <a:avLst/>
          </a:prstGeom>
          <a:ln w="19050">
            <a:solidFill>
              <a:srgbClr val="C00000"/>
            </a:solidFill>
            <a:headEnd type="oval"/>
            <a:tailEnd type="triangle" w="lg" len="med"/>
          </a:ln>
        </p:spPr>
        <p:style>
          <a:lnRef idx="1">
            <a:schemeClr val="accent1"/>
          </a:lnRef>
          <a:fillRef idx="0">
            <a:schemeClr val="accent1"/>
          </a:fillRef>
          <a:effectRef idx="0">
            <a:schemeClr val="accent1"/>
          </a:effectRef>
          <a:fontRef idx="minor">
            <a:schemeClr val="tx1"/>
          </a:fontRef>
        </p:style>
      </p:cxnSp>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1047" y="4093909"/>
            <a:ext cx="3310582" cy="2043102"/>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19" name="TextBox 18"/>
          <p:cNvSpPr txBox="1"/>
          <p:nvPr/>
        </p:nvSpPr>
        <p:spPr>
          <a:xfrm>
            <a:off x="4725255" y="5998511"/>
            <a:ext cx="2431083" cy="276999"/>
          </a:xfrm>
          <a:prstGeom prst="rect">
            <a:avLst/>
          </a:prstGeom>
          <a:solidFill>
            <a:schemeClr val="accent1">
              <a:lumMod val="20000"/>
              <a:lumOff val="80000"/>
            </a:schemeClr>
          </a:solidFill>
          <a:ln>
            <a:solidFill>
              <a:schemeClr val="tx2"/>
            </a:solidFill>
          </a:ln>
        </p:spPr>
        <p:txBody>
          <a:bodyPr wrap="square" rtlCol="0">
            <a:spAutoFit/>
          </a:bodyPr>
          <a:lstStyle/>
          <a:p>
            <a:r>
              <a:rPr lang="en-US" sz="1200" i="1" dirty="0" smtClean="0"/>
              <a:t>Component script for Osc Visualizer </a:t>
            </a:r>
            <a:endParaRPr lang="en-CA" sz="1200" i="1" dirty="0"/>
          </a:p>
        </p:txBody>
      </p:sp>
      <p:sp>
        <p:nvSpPr>
          <p:cNvPr id="24" name="TextBox 23"/>
          <p:cNvSpPr txBox="1"/>
          <p:nvPr/>
        </p:nvSpPr>
        <p:spPr>
          <a:xfrm>
            <a:off x="5993867" y="187510"/>
            <a:ext cx="3054883" cy="400110"/>
          </a:xfrm>
          <a:prstGeom prst="rect">
            <a:avLst/>
          </a:prstGeom>
          <a:solidFill>
            <a:schemeClr val="bg1">
              <a:lumMod val="95000"/>
            </a:schemeClr>
          </a:solidFill>
          <a:ln>
            <a:solidFill>
              <a:schemeClr val="tx1"/>
            </a:solidFill>
          </a:ln>
        </p:spPr>
        <p:txBody>
          <a:bodyPr wrap="square" rtlCol="0">
            <a:spAutoFit/>
          </a:bodyPr>
          <a:lstStyle/>
          <a:p>
            <a:r>
              <a:rPr lang="en-US" sz="2000" dirty="0" smtClean="0"/>
              <a:t>BER analysis – RS encoding</a:t>
            </a:r>
            <a:endParaRPr lang="en-CA" sz="2000" dirty="0"/>
          </a:p>
        </p:txBody>
      </p:sp>
    </p:spTree>
    <p:extLst>
      <p:ext uri="{BB962C8B-B14F-4D97-AF65-F5344CB8AC3E}">
        <p14:creationId xmlns:p14="http://schemas.microsoft.com/office/powerpoint/2010/main" val="1064021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864" y="3055992"/>
            <a:ext cx="6863709" cy="2861182"/>
          </a:xfrm>
          <a:prstGeom prst="rect">
            <a:avLst/>
          </a:prstGeom>
          <a:noFill/>
          <a:ln w="63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a:xfrm>
            <a:off x="6868886" y="6380540"/>
            <a:ext cx="2133600" cy="365125"/>
          </a:xfrm>
        </p:spPr>
        <p:txBody>
          <a:bodyPr/>
          <a:lstStyle/>
          <a:p>
            <a:fld id="{8CBD6D7B-7522-436D-937E-C3DFAAEACD77}" type="slidenum">
              <a:rPr lang="en-CA" smtClean="0">
                <a:solidFill>
                  <a:prstClr val="black">
                    <a:tint val="75000"/>
                  </a:prstClr>
                </a:solidFill>
              </a:rPr>
              <a:pPr/>
              <a:t>9</a:t>
            </a:fld>
            <a:endParaRPr lang="en-CA" dirty="0">
              <a:solidFill>
                <a:prstClr val="black">
                  <a:tint val="75000"/>
                </a:prstClr>
              </a:solidFill>
            </a:endParaRPr>
          </a:p>
        </p:txBody>
      </p:sp>
      <p:grpSp>
        <p:nvGrpSpPr>
          <p:cNvPr id="9" name="Group 8"/>
          <p:cNvGrpSpPr/>
          <p:nvPr/>
        </p:nvGrpSpPr>
        <p:grpSpPr>
          <a:xfrm>
            <a:off x="26858" y="6351965"/>
            <a:ext cx="8291952" cy="389403"/>
            <a:chOff x="26858" y="6351965"/>
            <a:chExt cx="8017178" cy="389403"/>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407993"/>
              <a:ext cx="2247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58" y="6351965"/>
              <a:ext cx="1519436" cy="38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Title 2"/>
          <p:cNvSpPr txBox="1">
            <a:spLocks/>
          </p:cNvSpPr>
          <p:nvPr/>
        </p:nvSpPr>
        <p:spPr bwMode="auto">
          <a:xfrm>
            <a:off x="148695" y="47955"/>
            <a:ext cx="7758112" cy="648442"/>
          </a:xfrm>
          <a:prstGeom prst="rect">
            <a:avLst/>
          </a:prstGeom>
          <a:noFill/>
          <a:ln>
            <a:noFill/>
          </a:ln>
          <a:effectLst>
            <a:glow rad="127000">
              <a:schemeClr val="bg1">
                <a:lumMod val="95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defRPr/>
            </a:pPr>
            <a:r>
              <a:rPr lang="en-US" sz="3200" kern="0" dirty="0" smtClean="0">
                <a:solidFill>
                  <a:srgbClr val="4D4D4D"/>
                </a:solidFill>
              </a:rPr>
              <a:t>Notes on BER &amp; FEC analysis (3)</a:t>
            </a:r>
          </a:p>
        </p:txBody>
      </p:sp>
      <p:cxnSp>
        <p:nvCxnSpPr>
          <p:cNvPr id="5" name="Straight Connector 4"/>
          <p:cNvCxnSpPr/>
          <p:nvPr/>
        </p:nvCxnSpPr>
        <p:spPr>
          <a:xfrm>
            <a:off x="0" y="702530"/>
            <a:ext cx="9144000"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3"/>
          <p:cNvSpPr txBox="1">
            <a:spLocks noChangeArrowheads="1"/>
          </p:cNvSpPr>
          <p:nvPr/>
        </p:nvSpPr>
        <p:spPr bwMode="auto">
          <a:xfrm>
            <a:off x="171851" y="843649"/>
            <a:ext cx="8686399" cy="1842401"/>
          </a:xfrm>
          <a:prstGeom prst="rect">
            <a:avLst/>
          </a:prstGeom>
          <a:no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ea typeface="+mn-ea"/>
                <a:cs typeface="+mn-cs"/>
              </a:defRPr>
            </a:lvl1pPr>
            <a:lvl2pPr marL="742950" indent="-285750" algn="l" rtl="0" eaLnBrk="0" fontAlgn="base" hangingPunct="0">
              <a:spcBef>
                <a:spcPct val="20000"/>
              </a:spcBef>
              <a:spcAft>
                <a:spcPct val="0"/>
              </a:spcAft>
              <a:buClr>
                <a:srgbClr val="3A569A"/>
              </a:buClr>
              <a:buFont typeface="Wingdings" pitchFamily="2" charset="2"/>
              <a:buChar char="§"/>
              <a:defRPr sz="2600" b="1">
                <a:solidFill>
                  <a:schemeClr val="tx1"/>
                </a:solidFill>
                <a:latin typeface="+mn-lt"/>
              </a:defRPr>
            </a:lvl2pPr>
            <a:lvl3pPr marL="1143000" indent="-228600" algn="l" rtl="0" eaLnBrk="0" fontAlgn="base" hangingPunct="0">
              <a:spcBef>
                <a:spcPct val="20000"/>
              </a:spcBef>
              <a:spcAft>
                <a:spcPct val="0"/>
              </a:spcAft>
              <a:buClr>
                <a:srgbClr val="3A569A"/>
              </a:buClr>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A569A"/>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3A569A"/>
              </a:buClr>
              <a:buFont typeface="Wingdings" charset="2"/>
              <a:buChar char="§"/>
              <a:defRPr sz="2000">
                <a:solidFill>
                  <a:schemeClr val="tx1"/>
                </a:solidFill>
                <a:latin typeface="+mn-lt"/>
              </a:defRPr>
            </a:lvl6pPr>
            <a:lvl7pPr marL="2971800" indent="-228600" algn="l" rtl="0" fontAlgn="base">
              <a:spcBef>
                <a:spcPct val="20000"/>
              </a:spcBef>
              <a:spcAft>
                <a:spcPct val="0"/>
              </a:spcAft>
              <a:buClr>
                <a:srgbClr val="3A569A"/>
              </a:buClr>
              <a:buFont typeface="Wingdings" charset="2"/>
              <a:buChar char="§"/>
              <a:defRPr sz="2000">
                <a:solidFill>
                  <a:schemeClr val="tx1"/>
                </a:solidFill>
                <a:latin typeface="+mn-lt"/>
              </a:defRPr>
            </a:lvl7pPr>
            <a:lvl8pPr marL="3429000" indent="-228600" algn="l" rtl="0" fontAlgn="base">
              <a:spcBef>
                <a:spcPct val="20000"/>
              </a:spcBef>
              <a:spcAft>
                <a:spcPct val="0"/>
              </a:spcAft>
              <a:buClr>
                <a:srgbClr val="3A569A"/>
              </a:buClr>
              <a:buFont typeface="Wingdings" charset="2"/>
              <a:buChar char="§"/>
              <a:defRPr sz="2000">
                <a:solidFill>
                  <a:schemeClr val="tx1"/>
                </a:solidFill>
                <a:latin typeface="+mn-lt"/>
              </a:defRPr>
            </a:lvl8pPr>
            <a:lvl9pPr marL="3886200" indent="-228600" algn="l" rtl="0" fontAlgn="base">
              <a:spcBef>
                <a:spcPct val="20000"/>
              </a:spcBef>
              <a:spcAft>
                <a:spcPct val="0"/>
              </a:spcAft>
              <a:buClr>
                <a:srgbClr val="3A569A"/>
              </a:buClr>
              <a:buFont typeface="Wingdings" charset="2"/>
              <a:buChar char="§"/>
              <a:defRPr sz="2000">
                <a:solidFill>
                  <a:schemeClr val="tx1"/>
                </a:solidFill>
                <a:latin typeface="+mn-lt"/>
              </a:defRPr>
            </a:lvl9pPr>
          </a:lstStyle>
          <a:p>
            <a:pPr eaLnBrk="1" hangingPunct="1">
              <a:spcBef>
                <a:spcPts val="200"/>
              </a:spcBef>
              <a:defRPr/>
            </a:pPr>
            <a:r>
              <a:rPr lang="en-US" sz="1200" b="0" kern="0" dirty="0" smtClean="0">
                <a:solidFill>
                  <a:srgbClr val="000000"/>
                </a:solidFill>
                <a:latin typeface="Arial"/>
              </a:rPr>
              <a:t>The FEC Encoder works by adding redundant bits (n-k) to information blocks of length k. The bit sequence at the output of the FEC Encoder will thus be longer than the input. When performing tests on higher order modulation systems, the parameter </a:t>
            </a:r>
            <a:r>
              <a:rPr lang="en-US" sz="1200" i="1" kern="0" dirty="0" smtClean="0">
                <a:solidFill>
                  <a:srgbClr val="000000"/>
                </a:solidFill>
                <a:latin typeface="Arial"/>
              </a:rPr>
              <a:t>Trim to sequence length </a:t>
            </a:r>
            <a:r>
              <a:rPr lang="en-US" sz="1200" b="0" u="sng" kern="0" dirty="0" smtClean="0">
                <a:solidFill>
                  <a:srgbClr val="000000"/>
                </a:solidFill>
                <a:latin typeface="Arial"/>
              </a:rPr>
              <a:t>should be enabled</a:t>
            </a:r>
            <a:r>
              <a:rPr lang="en-US" sz="1200" b="0" kern="0" dirty="0" smtClean="0">
                <a:solidFill>
                  <a:srgbClr val="000000"/>
                </a:solidFill>
                <a:latin typeface="Arial"/>
              </a:rPr>
              <a:t>. This will ensure that the Decision component correctly recovers all information and redundant (error correcting) symbols that cover the length of the original sequence length.</a:t>
            </a:r>
          </a:p>
          <a:p>
            <a:pPr eaLnBrk="1" hangingPunct="1">
              <a:spcBef>
                <a:spcPts val="200"/>
              </a:spcBef>
              <a:defRPr/>
            </a:pPr>
            <a:r>
              <a:rPr lang="en-US" sz="1200" b="0" kern="0" dirty="0" smtClean="0">
                <a:solidFill>
                  <a:srgbClr val="000000"/>
                </a:solidFill>
                <a:latin typeface="Arial"/>
              </a:rPr>
              <a:t>At the FEC Decoder, the redundant symbols will then be removed and thus the output of the Decoder will have a shorter sequence than the original sequence from the BER Test Set. This is not a problem as the BER Test Set automatically checks for this condition and only applies error counting against the shorter sequence length (this can be confirmed by viewing the result </a:t>
            </a:r>
            <a:r>
              <a:rPr lang="en-US" sz="1200" b="0" i="1" kern="0" dirty="0" smtClean="0">
                <a:solidFill>
                  <a:srgbClr val="000000"/>
                </a:solidFill>
                <a:latin typeface="Arial"/>
              </a:rPr>
              <a:t>Sequence length for BER per iteration</a:t>
            </a:r>
            <a:r>
              <a:rPr lang="en-US" sz="1200" b="0" kern="0" dirty="0" smtClean="0">
                <a:solidFill>
                  <a:srgbClr val="000000"/>
                </a:solidFill>
                <a:latin typeface="Arial"/>
              </a:rPr>
              <a:t> which is equal to 57088; equal in value to the output sequence of the FEC Decoder)</a:t>
            </a:r>
          </a:p>
        </p:txBody>
      </p:sp>
      <p:sp>
        <p:nvSpPr>
          <p:cNvPr id="15" name="Rectangular Callout 14"/>
          <p:cNvSpPr/>
          <p:nvPr/>
        </p:nvSpPr>
        <p:spPr>
          <a:xfrm>
            <a:off x="2051187" y="5744449"/>
            <a:ext cx="2906681" cy="531316"/>
          </a:xfrm>
          <a:prstGeom prst="wedgeRectCallout">
            <a:avLst>
              <a:gd name="adj1" fmla="val -43422"/>
              <a:gd name="adj2" fmla="val -75283"/>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The FEC overhead (in %) is measured using the OptiSystem Component script. See the component script for further details.</a:t>
            </a:r>
            <a:endParaRPr lang="en-CA" sz="900" i="1" dirty="0">
              <a:solidFill>
                <a:schemeClr val="tx1"/>
              </a:solidFill>
              <a:latin typeface="Arial" panose="020B0604020202020204" pitchFamily="34" charset="0"/>
              <a:cs typeface="Arial" panose="020B0604020202020204" pitchFamily="34" charset="0"/>
            </a:endParaRPr>
          </a:p>
        </p:txBody>
      </p:sp>
      <p:sp>
        <p:nvSpPr>
          <p:cNvPr id="16" name="TextBox 15"/>
          <p:cNvSpPr txBox="1"/>
          <p:nvPr/>
        </p:nvSpPr>
        <p:spPr>
          <a:xfrm>
            <a:off x="5993867" y="187510"/>
            <a:ext cx="3054883" cy="400110"/>
          </a:xfrm>
          <a:prstGeom prst="rect">
            <a:avLst/>
          </a:prstGeom>
          <a:solidFill>
            <a:schemeClr val="bg1">
              <a:lumMod val="95000"/>
            </a:schemeClr>
          </a:solidFill>
          <a:ln>
            <a:solidFill>
              <a:schemeClr val="tx1"/>
            </a:solidFill>
          </a:ln>
        </p:spPr>
        <p:txBody>
          <a:bodyPr wrap="square" rtlCol="0">
            <a:spAutoFit/>
          </a:bodyPr>
          <a:lstStyle/>
          <a:p>
            <a:r>
              <a:rPr lang="en-US" sz="2000" dirty="0" smtClean="0"/>
              <a:t>BER analysis – RS encoding</a:t>
            </a:r>
            <a:endParaRPr lang="en-CA" sz="2000" dirty="0"/>
          </a:p>
        </p:txBody>
      </p:sp>
      <p:sp>
        <p:nvSpPr>
          <p:cNvPr id="17" name="Rectangular Callout 16"/>
          <p:cNvSpPr/>
          <p:nvPr/>
        </p:nvSpPr>
        <p:spPr>
          <a:xfrm>
            <a:off x="267101" y="4169268"/>
            <a:ext cx="2478217" cy="402043"/>
          </a:xfrm>
          <a:prstGeom prst="wedgeRectCallout">
            <a:avLst>
              <a:gd name="adj1" fmla="val -10767"/>
              <a:gd name="adj2" fmla="val 127184"/>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Output sequence has been trimmed to original sequence length (65536)</a:t>
            </a:r>
            <a:endParaRPr lang="en-CA" sz="900" i="1" dirty="0">
              <a:solidFill>
                <a:schemeClr val="tx1"/>
              </a:solidFill>
              <a:latin typeface="Arial" panose="020B0604020202020204" pitchFamily="34" charset="0"/>
              <a:cs typeface="Arial" panose="020B0604020202020204" pitchFamily="34" charset="0"/>
            </a:endParaRPr>
          </a:p>
        </p:txBody>
      </p:sp>
      <p:sp>
        <p:nvSpPr>
          <p:cNvPr id="20" name="Rectangular Callout 19"/>
          <p:cNvSpPr/>
          <p:nvPr/>
        </p:nvSpPr>
        <p:spPr>
          <a:xfrm>
            <a:off x="5739274" y="5744449"/>
            <a:ext cx="2478217" cy="402043"/>
          </a:xfrm>
          <a:prstGeom prst="wedgeRectCallout">
            <a:avLst>
              <a:gd name="adj1" fmla="val -76490"/>
              <a:gd name="adj2" fmla="val -232927"/>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900" i="1" dirty="0" smtClean="0">
                <a:solidFill>
                  <a:schemeClr val="tx1"/>
                </a:solidFill>
                <a:latin typeface="Arial" panose="020B0604020202020204" pitchFamily="34" charset="0"/>
                <a:cs typeface="Arial" panose="020B0604020202020204" pitchFamily="34" charset="0"/>
              </a:rPr>
              <a:t>After the removal of error-correction bits, the output  sequence length is reduced to 57088.</a:t>
            </a:r>
            <a:endParaRPr lang="en-CA" sz="9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270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rgbClr val="3A569A"/>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3600" b="1" i="0" u="none" strike="noStrike" cap="none" normalizeH="0" baseline="0" smtClean="0">
            <a:ln>
              <a:noFill/>
            </a:ln>
            <a:solidFill>
              <a:schemeClr val="tx2"/>
            </a:solidFill>
            <a:effectLst/>
            <a:latin typeface="Arial" charset="0"/>
          </a:defRPr>
        </a:defPPr>
      </a:lstStyle>
    </a:spDef>
    <a:lnDef>
      <a:spPr bwMode="auto">
        <a:noFill/>
        <a:ln w="9525" cap="flat" cmpd="sng" algn="ctr">
          <a:solidFill>
            <a:srgbClr val="3A569A"/>
          </a:solidFill>
          <a:prstDash val="solid"/>
          <a:round/>
          <a:headEnd type="none" w="med" len="med"/>
          <a:tailEnd type="arrow"/>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4642</TotalTime>
  <Words>1591</Words>
  <Application>Microsoft Office PowerPoint</Application>
  <PresentationFormat>On-screen Show (4:3)</PresentationFormat>
  <Paragraphs>84</Paragraphs>
  <Slides>9</Slides>
  <Notes>9</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Default Design</vt:lpstr>
      <vt:lpstr>1_Office Theme</vt:lpstr>
      <vt:lpstr>OptiSystem applications: BER analysis of BPSK with RS encoding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OptiSystem</dc:title>
  <dc:creator>Marc Verreault</dc:creator>
  <cp:lastModifiedBy>Bryan Tipper</cp:lastModifiedBy>
  <cp:revision>457</cp:revision>
  <dcterms:created xsi:type="dcterms:W3CDTF">2013-08-15T17:15:56Z</dcterms:created>
  <dcterms:modified xsi:type="dcterms:W3CDTF">2017-02-15T16:00:05Z</dcterms:modified>
</cp:coreProperties>
</file>