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7"/>
  </p:notesMasterIdLst>
  <p:sldIdLst>
    <p:sldId id="259" r:id="rId3"/>
    <p:sldId id="313" r:id="rId4"/>
    <p:sldId id="323" r:id="rId5"/>
    <p:sldId id="32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47" autoAdjust="0"/>
  </p:normalViewPr>
  <p:slideViewPr>
    <p:cSldViewPr snapToGrid="0">
      <p:cViewPr>
        <p:scale>
          <a:sx n="100" d="100"/>
          <a:sy n="100" d="100"/>
        </p:scale>
        <p:origin x="-199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66E61-29B3-48CE-97F9-7EF1505847F9}" type="datetimeFigureOut">
              <a:rPr lang="en-CA" smtClean="0"/>
              <a:t>27/01/2017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23DE5-E48F-4074-815B-A15D97F362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08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Times New Roman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500" b="1">
                <a:solidFill>
                  <a:schemeClr val="tx2"/>
                </a:solidFill>
                <a:latin typeface="Arial" charset="0"/>
              </a:defRPr>
            </a:lvl1pPr>
            <a:lvl2pPr marL="731731" indent="-281435" eaLnBrk="0" hangingPunct="0">
              <a:defRPr sz="3500" b="1">
                <a:solidFill>
                  <a:schemeClr val="tx2"/>
                </a:solidFill>
                <a:latin typeface="Arial" charset="0"/>
              </a:defRPr>
            </a:lvl2pPr>
            <a:lvl3pPr marL="1125741" indent="-225148" eaLnBrk="0" hangingPunct="0">
              <a:defRPr sz="3500" b="1">
                <a:solidFill>
                  <a:schemeClr val="tx2"/>
                </a:solidFill>
                <a:latin typeface="Arial" charset="0"/>
              </a:defRPr>
            </a:lvl3pPr>
            <a:lvl4pPr marL="1576037" indent="-225148" eaLnBrk="0" hangingPunct="0">
              <a:defRPr sz="3500" b="1">
                <a:solidFill>
                  <a:schemeClr val="tx2"/>
                </a:solidFill>
                <a:latin typeface="Arial" charset="0"/>
              </a:defRPr>
            </a:lvl4pPr>
            <a:lvl5pPr marL="2026333" indent="-225148" eaLnBrk="0" hangingPunct="0">
              <a:defRPr sz="3500" b="1">
                <a:solidFill>
                  <a:schemeClr val="tx2"/>
                </a:solidFill>
                <a:latin typeface="Arial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15300EE5-C484-44F1-87A9-3599F263C716}" type="slidenum">
              <a:rPr lang="en-US" sz="1200" b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jackson\Pictures\Picture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130174"/>
            <a:ext cx="5356365" cy="40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K2E 7X1</a:t>
            </a:r>
            <a:endParaRPr lang="en-GB" sz="1200" smtClean="0">
              <a:solidFill>
                <a:srgbClr val="80808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808080"/>
                </a:solidFill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FF0000"/>
                </a:solidFill>
              </a:rPr>
              <a:t>www.optiwave.com</a:t>
            </a:r>
            <a:endParaRPr lang="en-GB" sz="1100" b="1" smtClean="0">
              <a:solidFill>
                <a:srgbClr val="808080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smtClean="0">
                <a:solidFill>
                  <a:srgbClr val="808080"/>
                </a:solidFill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083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6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1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685800"/>
            <a:ext cx="19589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685800"/>
            <a:ext cx="5726112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72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914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</p:spTree>
    <p:extLst>
      <p:ext uri="{BB962C8B-B14F-4D97-AF65-F5344CB8AC3E}">
        <p14:creationId xmlns:p14="http://schemas.microsoft.com/office/powerpoint/2010/main" val="362764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573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502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6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0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jackson\Pictures\Picture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30175"/>
            <a:ext cx="521335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93725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K2E 7X1</a:t>
            </a:r>
            <a:endParaRPr lang="en-GB" sz="1200" smtClean="0">
              <a:solidFill>
                <a:srgbClr val="80808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3200400" y="5913438"/>
            <a:ext cx="22209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200" dirty="0" smtClean="0">
                <a:solidFill>
                  <a:srgbClr val="000000"/>
                </a:solidFill>
              </a:rPr>
              <a:t>Marc Verreault</a:t>
            </a:r>
            <a:endParaRPr lang="en-GB" sz="1100" dirty="0" smtClean="0">
              <a:solidFill>
                <a:srgbClr val="808080"/>
              </a:solidFill>
            </a:endParaRP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</a:rPr>
              <a:t>Director Optical Systems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i="1" dirty="0" smtClean="0">
                <a:solidFill>
                  <a:srgbClr val="808080"/>
                </a:solidFill>
              </a:rPr>
              <a:t>marc.verreault@optiwave.com</a:t>
            </a:r>
            <a:endParaRPr lang="en-GB" sz="2000" i="1" dirty="0" smtClean="0">
              <a:solidFill>
                <a:srgbClr val="FFFFCC"/>
              </a:solidFill>
            </a:endParaRPr>
          </a:p>
          <a:p>
            <a:pPr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000" dirty="0" smtClean="0">
                <a:solidFill>
                  <a:srgbClr val="1D528D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808080"/>
                </a:solidFill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FF0000"/>
                </a:solidFill>
              </a:rPr>
              <a:t>www.optiwave.com</a:t>
            </a:r>
            <a:endParaRPr lang="en-GB" sz="1100" b="1" smtClean="0">
              <a:solidFill>
                <a:srgbClr val="808080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3124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smtClean="0">
                <a:solidFill>
                  <a:srgbClr val="808080"/>
                </a:solidFill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268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10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0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5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73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7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jackson\Pictures\Picture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130174"/>
            <a:ext cx="5356365" cy="40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K2E 7X1</a:t>
            </a:r>
            <a:endParaRPr lang="en-GB" sz="1200" dirty="0" smtClean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dirty="0">
                <a:solidFill>
                  <a:srgbClr val="808080"/>
                </a:solidFill>
                <a:cs typeface="Arial" charset="0"/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dirty="0">
                <a:solidFill>
                  <a:srgbClr val="FF0000"/>
                </a:solidFill>
                <a:cs typeface="Arial" charset="0"/>
              </a:rPr>
              <a:t>www.optiwave.com</a:t>
            </a:r>
            <a:endParaRPr lang="en-GB" sz="1100" b="1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dirty="0" smtClean="0">
                <a:solidFill>
                  <a:srgbClr val="808080"/>
                </a:solidFill>
                <a:cs typeface="Arial" charset="0"/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0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8712200" y="6505575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3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55A2338E-951F-49EA-8036-F2D5F30D18EE}" type="slidenum">
              <a:rPr lang="en-GB" sz="1200" smtClean="0">
                <a:solidFill>
                  <a:srgbClr val="B4B4B4"/>
                </a:solidFill>
              </a:rPr>
              <a:pPr algn="ctr" eaLnBrk="1" fontAlgn="base" hangingPunct="1">
                <a:lnSpc>
                  <a:spcPct val="93000"/>
                </a:lnSpc>
                <a:spcBef>
                  <a:spcPts val="8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n-GB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758112" cy="10699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48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43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788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39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102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2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4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8255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0713" y="685800"/>
            <a:ext cx="78343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 userDrawn="1"/>
        </p:nvSpPr>
        <p:spPr bwMode="auto">
          <a:xfrm>
            <a:off x="8712200" y="650557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fld id="{BF3E3443-4363-4E33-9DFD-575B278643CF}" type="slidenum">
              <a:rPr lang="en-US" sz="1400" smtClean="0">
                <a:solidFill>
                  <a:srgbClr val="FFFFFF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1030" name="Picture 18" descr="Optiwave_Logo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19764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27/01/2017</a:t>
            </a:fld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Confidential</a:t>
            </a:r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2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69875" y="3789040"/>
            <a:ext cx="6007100" cy="1868810"/>
          </a:xfrm>
        </p:spPr>
        <p:txBody>
          <a:bodyPr/>
          <a:lstStyle/>
          <a:p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Fiber Optic Gyroscope Systems Design</a:t>
            </a:r>
            <a:r>
              <a:rPr lang="en-CA" sz="3200" dirty="0" smtClean="0">
                <a:solidFill>
                  <a:schemeClr val="tx1"/>
                </a:solidFill>
              </a:rPr>
              <a:t/>
            </a:r>
            <a:br>
              <a:rPr lang="en-CA" sz="3200" dirty="0" smtClean="0">
                <a:solidFill>
                  <a:schemeClr val="tx1"/>
                </a:solidFill>
              </a:rPr>
            </a:br>
            <a:endParaRPr lang="en-CA" sz="2800" b="0" i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27" y="6010276"/>
            <a:ext cx="3555184" cy="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0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>
                <a:solidFill>
                  <a:srgbClr val="4D4D4D"/>
                </a:solidFill>
              </a:rPr>
              <a:t>DC detection method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858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86525" y="187510"/>
            <a:ext cx="231457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FOG systems design</a:t>
            </a:r>
            <a:endParaRPr lang="en-C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 bwMode="auto">
              <a:xfrm>
                <a:off x="139170" y="767450"/>
                <a:ext cx="8881005" cy="276632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569A"/>
                  </a:buClr>
                  <a:buFont typeface="Wingdings" pitchFamily="2" charset="2"/>
                  <a:buChar char="§"/>
                  <a:defRPr sz="26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569A"/>
                  </a:buClr>
                  <a:buFont typeface="Wingdings" pitchFamily="2" charset="2"/>
                  <a:buChar char="§"/>
                  <a:defRPr sz="2600" b="1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569A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569A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569A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3A569A"/>
                  </a:buClr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3A569A"/>
                  </a:buClr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3A569A"/>
                  </a:buClr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3A569A"/>
                  </a:buClr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CA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ideal components, the output </a:t>
                </a:r>
                <a:r>
                  <a:rPr lang="en-CA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photo-generated 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current (</a:t>
                </a:r>
                <a:r>
                  <a:rPr lang="en-CA" sz="1200" b="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CA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en-CA" sz="12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CA" sz="1300" i="1">
                        <a:latin typeface="Cambria Math"/>
                      </a:rPr>
                      <m:t>𝐼</m:t>
                    </m:r>
                    <m:r>
                      <a:rPr lang="en-CA" sz="1300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CA" sz="1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3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CA" sz="1300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CA" sz="1300" i="1">
                        <a:latin typeface="Cambria Math"/>
                      </a:rPr>
                      <m:t>(1−</m:t>
                    </m:r>
                    <m:r>
                      <a:rPr lang="en-CA" sz="1300" i="1">
                        <a:latin typeface="Cambria Math"/>
                      </a:rPr>
                      <m:t>𝑐𝑜𝑠</m:t>
                    </m:r>
                    <m:sSub>
                      <m:sSubPr>
                        <m:ctrlPr>
                          <a:rPr lang="en-CA" sz="1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3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CA" sz="13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CA" sz="1300" i="1">
                        <a:latin typeface="Cambria Math"/>
                      </a:rPr>
                      <m:t>)</m:t>
                    </m:r>
                  </m:oMath>
                </a14:m>
                <a:r>
                  <a:rPr lang="en-CA" sz="1400" dirty="0"/>
                  <a:t>  </a:t>
                </a:r>
                <a:r>
                  <a:rPr lang="en-CA" sz="1400" dirty="0" smtClean="0"/>
                  <a:t>		</a:t>
                </a:r>
                <a:r>
                  <a:rPr lang="en-CA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(1)</a:t>
                </a:r>
                <a:endParaRPr lang="en-CA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buFont typeface="Arial" panose="020B0604020202020204" pitchFamily="34" charset="0"/>
                  <a:buChar char=" "/>
                </a:pP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CA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here 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φ</a:t>
                </a:r>
                <a:r>
                  <a:rPr lang="en-CA" sz="1200" b="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Sagnac phase shift and </a:t>
                </a:r>
                <a:r>
                  <a:rPr lang="en-CA" sz="1200" b="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CA" sz="1200" b="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en-CA" sz="1200" b="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current at zero angular speed  given </a:t>
                </a:r>
                <a:r>
                  <a:rPr lang="en-CA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by</a:t>
                </a:r>
                <a:endParaRPr lang="en-CA" sz="1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CA" sz="1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3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CA" sz="1300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CA" sz="13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CA" sz="1300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sz="1300" i="1">
                            <a:latin typeface="Cambria Math"/>
                          </a:rPr>
                          <m:t>𝜎</m:t>
                        </m:r>
                        <m:r>
                          <a:rPr lang="en-CA" sz="1300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CA" sz="13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1300" dirty="0"/>
                  <a:t> </a:t>
                </a:r>
                <a:r>
                  <a:rPr lang="en-CA" sz="1200" dirty="0"/>
                  <a:t>	</a:t>
                </a:r>
                <a:r>
                  <a:rPr lang="en-CA" sz="1200" dirty="0" smtClean="0"/>
                  <a:t>		</a:t>
                </a:r>
                <a:r>
                  <a:rPr lang="en-CA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:r>
                  <a:rPr lang="en-CA" sz="1200" dirty="0"/>
                  <a:t>		</a:t>
                </a:r>
              </a:p>
              <a:p>
                <a:pPr>
                  <a:spcBef>
                    <a:spcPts val="600"/>
                  </a:spcBef>
                </a:pPr>
                <a:r>
                  <a:rPr lang="en-CA" sz="1200" b="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CA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source optical power and σ is the photodetector </a:t>
                </a:r>
                <a:r>
                  <a:rPr lang="en-CA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responsivity (in 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our case this is equal to 1). The reason for dividing the optical power by 2 in equation (2) is because half of the power is lost at the coupler. Once φ</a:t>
                </a:r>
                <a:r>
                  <a:rPr lang="en-CA" sz="1200" b="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determined we can </a:t>
                </a:r>
                <a:r>
                  <a:rPr lang="en-CA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</a:t>
                </a:r>
              </a:p>
              <a:p>
                <a:pPr marL="457200" lvl="1" indent="0">
                  <a:buNone/>
                </a:pPr>
                <a:r>
                  <a:rPr lang="en-CA" sz="12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4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CA" sz="14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CA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CA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sz="1400" i="1">
                            <a:latin typeface="Cambria Math"/>
                          </a:rPr>
                          <m:t>2</m:t>
                        </m:r>
                        <m:r>
                          <a:rPr lang="en-CA" sz="1400" i="1">
                            <a:latin typeface="Cambria Math"/>
                          </a:rPr>
                          <m:t>𝜋</m:t>
                        </m:r>
                        <m:r>
                          <a:rPr lang="en-CA" sz="1400" i="1">
                            <a:latin typeface="Cambria Math"/>
                          </a:rPr>
                          <m:t>𝐿𝐷</m:t>
                        </m:r>
                        <m:r>
                          <m:rPr>
                            <m:sty m:val="p"/>
                          </m:rPr>
                          <a:rPr lang="en-CA" sz="1400">
                            <a:latin typeface="Cambria Math"/>
                          </a:rPr>
                          <m:t>Ω</m:t>
                        </m:r>
                      </m:num>
                      <m:den>
                        <m:r>
                          <a:rPr lang="en-CA" sz="1400" i="1">
                            <a:latin typeface="Cambria Math"/>
                          </a:rPr>
                          <m:t>𝜆</m:t>
                        </m:r>
                        <m:r>
                          <a:rPr lang="en-CA" sz="1400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CA" sz="1400" dirty="0"/>
                  <a:t>	</a:t>
                </a:r>
                <a:r>
                  <a:rPr lang="en-CA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	(3)</a:t>
                </a:r>
              </a:p>
              <a:p>
                <a:pPr>
                  <a:spcBef>
                    <a:spcPts val="600"/>
                  </a:spcBef>
                  <a:buFont typeface="Arial" panose="020B0604020202020204" pitchFamily="34" charset="0"/>
                  <a:buChar char=" "/>
                </a:pPr>
                <a:r>
                  <a:rPr lang="en-CA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:r>
                  <a:rPr lang="en-CA" sz="1200" b="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length of the fiber, </a:t>
                </a:r>
                <a:r>
                  <a:rPr lang="en-CA" sz="1200" b="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diameter of the loop, </a:t>
                </a:r>
                <a:r>
                  <a:rPr lang="en-CA" sz="1200" b="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wavelength of the source, to determine the angular speed of the loop Ω. Notice that since equation (1) has a cosine relation, the DC technique cannot distinguish between positive and negative </a:t>
                </a:r>
                <a:r>
                  <a:rPr lang="en-CA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velocities.</a:t>
                </a:r>
                <a:endParaRPr lang="en-CA" sz="1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CA" sz="1100" b="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REF</a:t>
                </a:r>
                <a:r>
                  <a:rPr lang="en-CA" sz="1100" b="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CA" sz="1100" b="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http</a:t>
                </a:r>
                <a:r>
                  <a:rPr lang="en-CA" sz="1100" b="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://www.jgorasia.com/Files/Spring10/Instrumentation/FOGreport.pdf (Accessed </a:t>
                </a:r>
                <a:r>
                  <a:rPr lang="en-CA" sz="1100" b="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 Jan 2017)</a:t>
                </a:r>
                <a:endParaRPr lang="en-US" sz="1100" b="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170" y="767450"/>
                <a:ext cx="8881005" cy="2766326"/>
              </a:xfrm>
              <a:prstGeom prst="rect">
                <a:avLst/>
              </a:prstGeom>
              <a:blipFill rotWithShape="1">
                <a:blip r:embed="rId5"/>
                <a:stretch>
                  <a:fillRect b="-1096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0" y="3660766"/>
            <a:ext cx="6524225" cy="2434412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69" y="4896637"/>
            <a:ext cx="3557587" cy="139817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ular Callout 16"/>
          <p:cNvSpPr/>
          <p:nvPr/>
        </p:nvSpPr>
        <p:spPr>
          <a:xfrm>
            <a:off x="5576887" y="3595909"/>
            <a:ext cx="3400424" cy="635009"/>
          </a:xfrm>
          <a:prstGeom prst="wedgeRectCallout">
            <a:avLst>
              <a:gd name="adj1" fmla="val -33751"/>
              <a:gd name="adj2" fmla="val 107889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Sagnac phase shift (resulting from angular rotation) is applied to the CW direction and is calculated as follows:</a:t>
            </a:r>
            <a:r>
              <a:rPr lang="en-CA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CA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(8*pi* FiberCoilArea * NumberOfCoils * AngularVelocity )/( ReferenceWavelength* c</a:t>
            </a:r>
            <a:r>
              <a:rPr lang="en-CA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8695" y="3595909"/>
            <a:ext cx="186108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Layout: I-FOG DC Detection</a:t>
            </a:r>
            <a:endParaRPr lang="en-CA" sz="1200" i="1" dirty="0"/>
          </a:p>
        </p:txBody>
      </p:sp>
      <p:sp>
        <p:nvSpPr>
          <p:cNvPr id="4" name="Rectangle 3"/>
          <p:cNvSpPr/>
          <p:nvPr/>
        </p:nvSpPr>
        <p:spPr>
          <a:xfrm>
            <a:off x="4829175" y="4649808"/>
            <a:ext cx="1495425" cy="83688"/>
          </a:xfrm>
          <a:prstGeom prst="rect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45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>
                <a:solidFill>
                  <a:srgbClr val="4D4D4D"/>
                </a:solidFill>
              </a:rPr>
              <a:t>Phase modulation method (1)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858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86525" y="187510"/>
            <a:ext cx="231457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FOG systems design</a:t>
            </a:r>
            <a:endParaRPr lang="en-C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 bwMode="auto">
              <a:xfrm>
                <a:off x="209950" y="824599"/>
                <a:ext cx="8686400" cy="30520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569A"/>
                  </a:buClr>
                  <a:buFont typeface="Wingdings" pitchFamily="2" charset="2"/>
                  <a:buChar char="§"/>
                  <a:defRPr sz="26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569A"/>
                  </a:buClr>
                  <a:buFont typeface="Wingdings" pitchFamily="2" charset="2"/>
                  <a:buChar char="§"/>
                  <a:defRPr sz="2600" b="1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569A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569A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569A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3A569A"/>
                  </a:buClr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3A569A"/>
                  </a:buClr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3A569A"/>
                  </a:buClr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3A569A"/>
                  </a:buClr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CA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DC method is not as accurate when trying to measure very low angular rotation rates and instead a phase modulation technique is commonly used. For this configuration the photo-detected signal is given by [REF]:</a:t>
                </a:r>
              </a:p>
              <a:p>
                <a:pPr marL="0" indent="0">
                  <a:buNone/>
                </a:pP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CA" sz="12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CA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						(4)</a:t>
                </a:r>
                <a:endParaRPr lang="en-CA" sz="1200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CA" sz="1200" b="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CA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Choosing 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phase modulator amplitudes as +/-0.9 rad gives the term Φ</a:t>
                </a:r>
                <a:r>
                  <a:rPr lang="en-CA" sz="1200" b="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= 1.8 above for which J</a:t>
                </a:r>
                <a:r>
                  <a:rPr lang="en-CA" sz="1200" b="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(Φ</a:t>
                </a:r>
                <a:r>
                  <a:rPr lang="en-CA" sz="1200" b="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) = 0.581517 is maximized. We extract the Fourier cosine coefficient for modulation frequency ω</a:t>
                </a:r>
                <a:r>
                  <a:rPr lang="en-CA" sz="1200" b="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to give</a:t>
                </a:r>
              </a:p>
              <a:p>
                <a:pPr marL="0" indent="0">
                  <a:buNone/>
                </a:pPr>
                <a:r>
                  <a:rPr lang="en-CA" sz="1200" dirty="0"/>
                  <a:t>	</a:t>
                </a:r>
                <a:r>
                  <a:rPr lang="en-CA" sz="13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3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CA" sz="1300" i="1">
                            <a:latin typeface="Cambria Math"/>
                          </a:rPr>
                          <m:t>𝜔</m:t>
                        </m:r>
                      </m:sub>
                    </m:sSub>
                    <m:r>
                      <a:rPr lang="en-CA" sz="1300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CA" sz="1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3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CA" sz="1300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CA" sz="1300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CA" sz="1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3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CA" sz="13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CA" sz="13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1300" i="1">
                            <a:latin typeface="Cambria Math"/>
                          </a:rPr>
                          <m:t>1.8</m:t>
                        </m:r>
                      </m:e>
                    </m:d>
                    <m:r>
                      <m:rPr>
                        <m:sty m:val="p"/>
                      </m:rPr>
                      <a:rPr lang="en-CA" sz="1300">
                        <a:latin typeface="Cambria Math"/>
                      </a:rPr>
                      <m:t>sin</m:t>
                    </m:r>
                    <m:r>
                      <a:rPr lang="en-CA" sz="13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sz="1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3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CA" sz="13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CA" sz="1300" i="1">
                        <a:latin typeface="Cambria Math"/>
                      </a:rPr>
                      <m:t>)</m:t>
                    </m:r>
                  </m:oMath>
                </a14:m>
                <a:r>
                  <a:rPr lang="en-CA" sz="1300" dirty="0"/>
                  <a:t> </a:t>
                </a:r>
                <a:r>
                  <a:rPr lang="en-CA" sz="1200" dirty="0"/>
                  <a:t>	</a:t>
                </a:r>
                <a:r>
                  <a:rPr lang="en-CA" sz="1200" dirty="0" smtClean="0"/>
                  <a:t>					</a:t>
                </a:r>
                <a:r>
                  <a:rPr lang="en-CA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(5) </a:t>
                </a:r>
                <a:r>
                  <a:rPr lang="en-CA" sz="1200" dirty="0"/>
                  <a:t>	</a:t>
                </a:r>
              </a:p>
              <a:p>
                <a:pPr>
                  <a:spcBef>
                    <a:spcPts val="600"/>
                  </a:spcBef>
                  <a:buFont typeface="Arial" panose="020B0604020202020204" pitchFamily="34" charset="0"/>
                  <a:buChar char=" "/>
                </a:pP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which we can re-arrange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2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200" b="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CA" sz="1200" b="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then use equation (3) again to find the angular velocity. Note that in this case, since equation (5) has a sine relation, we can determine both </a:t>
                </a:r>
                <a:r>
                  <a:rPr lang="en-CA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magnitude 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and direction of the angular velocity.</a:t>
                </a:r>
              </a:p>
              <a:p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In addition, in this situation, the zero velocity electrical current is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3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300" b="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CA" sz="1300" b="0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CA" sz="13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CA" sz="1300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sz="1300" b="0" i="1">
                            <a:latin typeface="Cambria Math"/>
                          </a:rPr>
                          <m:t>𝜎</m:t>
                        </m:r>
                        <m:r>
                          <a:rPr lang="en-CA" sz="1300" b="0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CA" sz="1300" b="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	as in equation (2), but</a:t>
                </a:r>
                <a14:m>
                  <m:oMath xmlns:m="http://schemas.openxmlformats.org/officeDocument/2006/math">
                    <m:r>
                      <a:rPr lang="en-US" sz="13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CA" sz="13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300" b="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CA" sz="1300" b="0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CA" sz="13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CA" sz="1300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sz="1300" b="0" i="1">
                            <a:latin typeface="Cambria Math"/>
                          </a:rPr>
                          <m:t>𝜎</m:t>
                        </m:r>
                        <m:r>
                          <a:rPr lang="en-CA" sz="1300" b="0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CA" sz="1300" b="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CA" sz="13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because by the time the light has reached the photodiode, its power has been halved three times by the couplers</a:t>
                </a:r>
                <a:r>
                  <a:rPr lang="en-CA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CA" sz="1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CA" sz="1100" b="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REF: </a:t>
                </a:r>
                <a:r>
                  <a:rPr lang="en-CA" sz="1100" b="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http://www.jgorasia.com/Files/Spring10/Instrumentation/FOGreport.pdf (Accessed 24 Jan 2017)</a:t>
                </a:r>
                <a:endParaRPr lang="en-US" sz="1100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950" y="824599"/>
                <a:ext cx="8686400" cy="30520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1" y="1243012"/>
            <a:ext cx="6175851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4630229"/>
            <a:ext cx="5105400" cy="158354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20657" y="4021733"/>
            <a:ext cx="34861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Schematic of modulation technique (Source: REF) upon which the OptiSystem design was built (Note: the </a:t>
            </a:r>
            <a:r>
              <a:rPr lang="en-CA" sz="1200" i="1" dirty="0" smtClean="0"/>
              <a:t>Fiber polarizer was not included in the design)</a:t>
            </a:r>
            <a:endParaRPr lang="en-CA" sz="1200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0" y="4080177"/>
            <a:ext cx="348564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ular Callout 19"/>
          <p:cNvSpPr/>
          <p:nvPr/>
        </p:nvSpPr>
        <p:spPr>
          <a:xfrm>
            <a:off x="627327" y="3913413"/>
            <a:ext cx="3400424" cy="635009"/>
          </a:xfrm>
          <a:prstGeom prst="wedgeRectCallout">
            <a:avLst>
              <a:gd name="adj1" fmla="val -43275"/>
              <a:gd name="adj2" fmla="val 173888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photo-detected signal includes the DC term and all harmonics resulting from the phase shift and modulated signal. The harmonic of interest (to be measured) is at the signal modulation frequency</a:t>
            </a:r>
            <a:endParaRPr lang="en-CA" sz="9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902" y="5166027"/>
            <a:ext cx="185287" cy="815673"/>
          </a:xfrm>
          <a:prstGeom prst="rect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72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>
                <a:solidFill>
                  <a:srgbClr val="4D4D4D"/>
                </a:solidFill>
              </a:rPr>
              <a:t>Phase modulation method (2)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858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86525" y="187510"/>
            <a:ext cx="231457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FOG systems design</a:t>
            </a:r>
            <a:endParaRPr lang="en-CA" sz="2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9646" y="891273"/>
            <a:ext cx="5613929" cy="17852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OptiSystem design below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angular velocity has been set to 7.27e-5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rad/s (rotation rate of the earth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). The settings for the I-FOG are shown in the red box (under Global parameters). The Sagnac phase shift is applied by using the Phase Shift Component and is calculated as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follows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 "/>
            </a:pP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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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LoopDiameter/2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</a:t>
            </a:r>
            <a:r>
              <a:rPr lang="en-CA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FiberLength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</a:t>
            </a:r>
            <a:r>
              <a:rPr lang="en-CA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AngularVelocity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/(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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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Here we have used our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C++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to calculate the angular velocity based on the equations 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previous slide. The measured angular velocity (shown as a result below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C++ Component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is 7.29e-5 rad/s </a:t>
            </a:r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72173" y="2626431"/>
            <a:ext cx="1495425" cy="83688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5" y="3053560"/>
            <a:ext cx="8731361" cy="3190591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9645" y="2956702"/>
            <a:ext cx="222845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Layout: I-FOG Phase Modulation</a:t>
            </a:r>
            <a:endParaRPr lang="en-CA" sz="1200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94" y="891273"/>
            <a:ext cx="3067758" cy="2452688"/>
          </a:xfrm>
          <a:prstGeom prst="rect">
            <a:avLst/>
          </a:prstGeom>
          <a:noFill/>
          <a:ln w="6350">
            <a:solidFill>
              <a:schemeClr val="tx2">
                <a:alpha val="99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847996" y="2580261"/>
            <a:ext cx="3058056" cy="765231"/>
          </a:xfrm>
          <a:prstGeom prst="rect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361950" y="5678508"/>
            <a:ext cx="1495425" cy="83688"/>
          </a:xfrm>
          <a:prstGeom prst="rect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ular Callout 20"/>
          <p:cNvSpPr/>
          <p:nvPr/>
        </p:nvSpPr>
        <p:spPr>
          <a:xfrm>
            <a:off x="1766887" y="5120754"/>
            <a:ext cx="2328863" cy="470422"/>
          </a:xfrm>
          <a:prstGeom prst="wedgeRectCallout">
            <a:avLst>
              <a:gd name="adj1" fmla="val -96107"/>
              <a:gd name="adj2" fmla="val 3705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OptiSystem C++ Component can be used to access any OptiSystem signals and perform customized calculations. </a:t>
            </a:r>
            <a:endParaRPr lang="en-CA" sz="9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3A56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3A569A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4231</TotalTime>
  <Words>322</Words>
  <Application>Microsoft Office PowerPoint</Application>
  <PresentationFormat>On-screen Show (4:3)</PresentationFormat>
  <Paragraphs>41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Default Design</vt:lpstr>
      <vt:lpstr>1_Office Theme</vt:lpstr>
      <vt:lpstr>Fiber Optic Gyroscope Systems Design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OptiSystem</dc:title>
  <dc:creator>Marc Verreault</dc:creator>
  <cp:lastModifiedBy>Bryan Tipper</cp:lastModifiedBy>
  <cp:revision>390</cp:revision>
  <dcterms:created xsi:type="dcterms:W3CDTF">2013-08-15T17:15:56Z</dcterms:created>
  <dcterms:modified xsi:type="dcterms:W3CDTF">2017-01-27T18:59:18Z</dcterms:modified>
</cp:coreProperties>
</file>